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7" r:id="rId3"/>
    <p:sldId id="259" r:id="rId4"/>
    <p:sldId id="260" r:id="rId5"/>
    <p:sldId id="258" r:id="rId6"/>
    <p:sldId id="265" r:id="rId7"/>
    <p:sldId id="262" r:id="rId8"/>
    <p:sldId id="266" r:id="rId9"/>
    <p:sldId id="271" r:id="rId10"/>
    <p:sldId id="272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  <a:srgbClr val="003300"/>
    <a:srgbClr val="FF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E39B5-67FB-4A95-8603-66F2CD560296}" type="datetimeFigureOut">
              <a:rPr lang="ru-RU" smtClean="0"/>
              <a:pPr/>
              <a:t>18.02.2015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8BE4-996C-4F15-98A7-775DC5EB0B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E39B5-67FB-4A95-8603-66F2CD560296}" type="datetimeFigureOut">
              <a:rPr lang="ru-RU" smtClean="0"/>
              <a:pPr/>
              <a:t>18.02.2015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8BE4-996C-4F15-98A7-775DC5EB0B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E39B5-67FB-4A95-8603-66F2CD560296}" type="datetimeFigureOut">
              <a:rPr lang="ru-RU" smtClean="0"/>
              <a:pPr/>
              <a:t>18.02.2015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8BE4-996C-4F15-98A7-775DC5EB0B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E39B5-67FB-4A95-8603-66F2CD560296}" type="datetimeFigureOut">
              <a:rPr lang="ru-RU" smtClean="0"/>
              <a:pPr/>
              <a:t>18.02.2015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8BE4-996C-4F15-98A7-775DC5EB0B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E39B5-67FB-4A95-8603-66F2CD560296}" type="datetimeFigureOut">
              <a:rPr lang="ru-RU" smtClean="0"/>
              <a:pPr/>
              <a:t>18.02.2015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8BE4-996C-4F15-98A7-775DC5EB0B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E39B5-67FB-4A95-8603-66F2CD560296}" type="datetimeFigureOut">
              <a:rPr lang="ru-RU" smtClean="0"/>
              <a:pPr/>
              <a:t>18.02.2015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8BE4-996C-4F15-98A7-775DC5EB0B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E39B5-67FB-4A95-8603-66F2CD560296}" type="datetimeFigureOut">
              <a:rPr lang="ru-RU" smtClean="0"/>
              <a:pPr/>
              <a:t>18.02.2015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8BE4-996C-4F15-98A7-775DC5EB0B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E39B5-67FB-4A95-8603-66F2CD560296}" type="datetimeFigureOut">
              <a:rPr lang="ru-RU" smtClean="0"/>
              <a:pPr/>
              <a:t>18.02.2015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8BE4-996C-4F15-98A7-775DC5EB0B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E39B5-67FB-4A95-8603-66F2CD560296}" type="datetimeFigureOut">
              <a:rPr lang="ru-RU" smtClean="0"/>
              <a:pPr/>
              <a:t>18.02.2015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8BE4-996C-4F15-98A7-775DC5EB0B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E39B5-67FB-4A95-8603-66F2CD560296}" type="datetimeFigureOut">
              <a:rPr lang="ru-RU" smtClean="0"/>
              <a:pPr/>
              <a:t>18.02.2015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8BE4-996C-4F15-98A7-775DC5EB0B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E39B5-67FB-4A95-8603-66F2CD560296}" type="datetimeFigureOut">
              <a:rPr lang="ru-RU" smtClean="0"/>
              <a:pPr/>
              <a:t>18.02.2015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88BE4-996C-4F15-98A7-775DC5EB0B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2E39B5-67FB-4A95-8603-66F2CD560296}" type="datetimeFigureOut">
              <a:rPr lang="ru-RU" smtClean="0"/>
              <a:pPr/>
              <a:t>18.02.2015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088BE4-996C-4F15-98A7-775DC5EB0B0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7536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685800" y="1714487"/>
            <a:ext cx="7772400" cy="1885963"/>
          </a:xfrm>
        </p:spPr>
        <p:txBody>
          <a:bodyPr>
            <a:noAutofit/>
          </a:bodyPr>
          <a:lstStyle/>
          <a:p>
            <a:r>
              <a:rPr lang="ru-RU" sz="72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Учимся писать </a:t>
            </a:r>
            <a:br>
              <a:rPr lang="ru-RU" sz="72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7200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синквейн</a:t>
            </a:r>
            <a:r>
              <a:rPr lang="ru-RU" sz="72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  <a:br>
              <a:rPr lang="ru-RU" sz="72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endParaRPr lang="ru-RU" sz="7200" dirty="0"/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2928926" y="4714884"/>
            <a:ext cx="6000792" cy="1214446"/>
          </a:xfrm>
        </p:spPr>
        <p:txBody>
          <a:bodyPr>
            <a:normAutofit/>
          </a:bodyPr>
          <a:lstStyle/>
          <a:p>
            <a:r>
              <a:rPr lang="ru-RU" sz="1900" b="1" i="1" dirty="0" smtClean="0">
                <a:solidFill>
                  <a:schemeClr val="accent6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Презентация учителя начальных классов МБОУ «</a:t>
            </a:r>
            <a:r>
              <a:rPr lang="ru-RU" sz="1900" b="1" i="1" dirty="0" err="1" smtClean="0">
                <a:solidFill>
                  <a:schemeClr val="accent6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Габишевская</a:t>
            </a:r>
            <a:r>
              <a:rPr lang="ru-RU" sz="1900" b="1" i="1" dirty="0" smtClean="0">
                <a:solidFill>
                  <a:schemeClr val="accent6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  СОШ» </a:t>
            </a:r>
          </a:p>
          <a:p>
            <a:r>
              <a:rPr lang="ru-RU" sz="1900" b="1" i="1" dirty="0" smtClean="0">
                <a:solidFill>
                  <a:schemeClr val="accent6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Шаяхметовой </a:t>
            </a:r>
            <a:r>
              <a:rPr lang="ru-RU" sz="1900" b="1" i="1" dirty="0" err="1" smtClean="0">
                <a:solidFill>
                  <a:schemeClr val="accent6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Лейсан</a:t>
            </a:r>
            <a:r>
              <a:rPr lang="ru-RU" sz="1900" b="1" i="1" dirty="0" smtClean="0">
                <a:solidFill>
                  <a:schemeClr val="accent6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900" b="1" i="1" dirty="0" err="1" smtClean="0">
                <a:solidFill>
                  <a:schemeClr val="accent6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Рафкатовны</a:t>
            </a:r>
            <a:endParaRPr lang="ru-RU" sz="19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1142984"/>
            <a:ext cx="91440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Мастер-класс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Волнующий, интересный,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Учит, вдохновляет, показывает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Мысли будоражит, уверенность пробуждает.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Обучение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75656" y="188640"/>
            <a:ext cx="636103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 такое </a:t>
            </a:r>
            <a:r>
              <a:rPr lang="ru-RU" sz="54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синквейн</a:t>
            </a:r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4" y="1629375"/>
            <a:ext cx="8352928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800" dirty="0" smtClean="0">
                <a:solidFill>
                  <a:srgbClr val="663300"/>
                </a:solidFill>
              </a:rPr>
              <a:t> </a:t>
            </a:r>
            <a:r>
              <a:rPr lang="ru-RU" sz="3200" b="1" dirty="0" smtClean="0">
                <a:solidFill>
                  <a:srgbClr val="663300"/>
                </a:solidFill>
              </a:rPr>
              <a:t>Слово «</a:t>
            </a:r>
            <a:r>
              <a:rPr lang="ru-RU" sz="3200" b="1" dirty="0" err="1" smtClean="0">
                <a:solidFill>
                  <a:srgbClr val="663300"/>
                </a:solidFill>
              </a:rPr>
              <a:t>синквейн</a:t>
            </a:r>
            <a:r>
              <a:rPr lang="ru-RU" sz="3200" b="1" dirty="0" smtClean="0">
                <a:solidFill>
                  <a:srgbClr val="663300"/>
                </a:solidFill>
              </a:rPr>
              <a:t>» происходит от французского слова «пять» и означает «стихотворение, состоящее из пяти строк»;</a:t>
            </a:r>
          </a:p>
          <a:p>
            <a:pPr>
              <a:buFont typeface="Arial" pitchFamily="34" charset="0"/>
              <a:buChar char="•"/>
            </a:pPr>
            <a:r>
              <a:rPr lang="ru-RU" sz="3200" b="1" dirty="0" smtClean="0">
                <a:solidFill>
                  <a:srgbClr val="663300"/>
                </a:solidFill>
              </a:rPr>
              <a:t> Дидактический </a:t>
            </a:r>
            <a:r>
              <a:rPr lang="ru-RU" sz="3200" b="1" dirty="0" err="1" smtClean="0">
                <a:solidFill>
                  <a:srgbClr val="663300"/>
                </a:solidFill>
              </a:rPr>
              <a:t>синквейн</a:t>
            </a:r>
            <a:r>
              <a:rPr lang="ru-RU" sz="3200" b="1" dirty="0" smtClean="0">
                <a:solidFill>
                  <a:srgbClr val="663300"/>
                </a:solidFill>
              </a:rPr>
              <a:t> появился в начале </a:t>
            </a:r>
            <a:r>
              <a:rPr lang="en-US" sz="3200" b="1" dirty="0" smtClean="0">
                <a:solidFill>
                  <a:srgbClr val="663300"/>
                </a:solidFill>
              </a:rPr>
              <a:t>XX </a:t>
            </a:r>
            <a:r>
              <a:rPr lang="ru-RU" sz="3200" b="1" dirty="0" smtClean="0">
                <a:solidFill>
                  <a:srgbClr val="663300"/>
                </a:solidFill>
              </a:rPr>
              <a:t>века в США;</a:t>
            </a:r>
          </a:p>
          <a:p>
            <a:pPr>
              <a:buFont typeface="Arial" pitchFamily="34" charset="0"/>
              <a:buChar char="•"/>
            </a:pPr>
            <a:r>
              <a:rPr lang="ru-RU" sz="3200" b="1" dirty="0" smtClean="0">
                <a:solidFill>
                  <a:srgbClr val="663300"/>
                </a:solidFill>
              </a:rPr>
              <a:t> </a:t>
            </a:r>
            <a:r>
              <a:rPr lang="ru-RU" sz="3200" b="1" dirty="0" err="1" smtClean="0">
                <a:solidFill>
                  <a:srgbClr val="663300"/>
                </a:solidFill>
              </a:rPr>
              <a:t>Синквейн</a:t>
            </a:r>
            <a:r>
              <a:rPr lang="ru-RU" sz="3200" b="1" dirty="0" smtClean="0">
                <a:solidFill>
                  <a:srgbClr val="663300"/>
                </a:solidFill>
              </a:rPr>
              <a:t> – это не обычное стихотворение, а стихотворение, написанное в соответствии с определёнными правилами.</a:t>
            </a:r>
            <a:endParaRPr lang="ru-RU" sz="3200" b="1" dirty="0">
              <a:solidFill>
                <a:srgbClr val="66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4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72748" y="188640"/>
            <a:ext cx="7917553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Правила написания </a:t>
            </a:r>
            <a:r>
              <a:rPr lang="ru-RU" sz="44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синквейна</a:t>
            </a:r>
            <a:r>
              <a:rPr lang="ru-RU" sz="4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4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5536" y="1285860"/>
            <a:ext cx="792088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3200" b="1" dirty="0" smtClean="0">
                <a:solidFill>
                  <a:srgbClr val="663300"/>
                </a:solidFill>
              </a:rPr>
              <a:t> </a:t>
            </a:r>
            <a:r>
              <a:rPr lang="ru-RU" sz="3200" b="1" dirty="0" err="1" smtClean="0">
                <a:solidFill>
                  <a:srgbClr val="663300"/>
                </a:solidFill>
              </a:rPr>
              <a:t>Синквейн</a:t>
            </a:r>
            <a:r>
              <a:rPr lang="ru-RU" sz="3200" b="1" dirty="0" smtClean="0">
                <a:solidFill>
                  <a:srgbClr val="663300"/>
                </a:solidFill>
              </a:rPr>
              <a:t> состоит из 5 строк;</a:t>
            </a:r>
          </a:p>
          <a:p>
            <a:endParaRPr lang="ru-RU" sz="3200" b="1" dirty="0" smtClean="0">
              <a:solidFill>
                <a:srgbClr val="6633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sz="3200" b="1" dirty="0" smtClean="0">
                <a:solidFill>
                  <a:srgbClr val="663300"/>
                </a:solidFill>
              </a:rPr>
              <a:t> Его форма напоминает ёлочку</a:t>
            </a:r>
            <a:r>
              <a:rPr lang="ru-RU" sz="3200" dirty="0" smtClean="0"/>
              <a:t>.</a:t>
            </a:r>
          </a:p>
          <a:p>
            <a:pPr>
              <a:buFont typeface="Arial" pitchFamily="34" charset="0"/>
              <a:buChar char="•"/>
            </a:pPr>
            <a:endParaRPr lang="ru-RU" sz="3200" dirty="0" smtClean="0"/>
          </a:p>
          <a:p>
            <a:r>
              <a:rPr lang="ru-RU" sz="3200" dirty="0" smtClean="0"/>
              <a:t>     </a:t>
            </a:r>
            <a:endParaRPr lang="ru-RU" sz="3200" dirty="0"/>
          </a:p>
        </p:txBody>
      </p:sp>
      <p:sp>
        <p:nvSpPr>
          <p:cNvPr id="11" name="Равнобедренный треугольник 10"/>
          <p:cNvSpPr/>
          <p:nvPr/>
        </p:nvSpPr>
        <p:spPr>
          <a:xfrm>
            <a:off x="6357950" y="5000636"/>
            <a:ext cx="648072" cy="57606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Равнобедренный треугольник 11"/>
          <p:cNvSpPr/>
          <p:nvPr/>
        </p:nvSpPr>
        <p:spPr>
          <a:xfrm>
            <a:off x="5715008" y="5000636"/>
            <a:ext cx="648072" cy="57606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Равнобедренный треугольник 13"/>
          <p:cNvSpPr/>
          <p:nvPr/>
        </p:nvSpPr>
        <p:spPr>
          <a:xfrm>
            <a:off x="5357818" y="5500702"/>
            <a:ext cx="648072" cy="57606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Равнобедренный треугольник 14"/>
          <p:cNvSpPr/>
          <p:nvPr/>
        </p:nvSpPr>
        <p:spPr>
          <a:xfrm>
            <a:off x="5429256" y="3214686"/>
            <a:ext cx="648072" cy="57606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Равнобедренный треугольник 15"/>
          <p:cNvSpPr/>
          <p:nvPr/>
        </p:nvSpPr>
        <p:spPr>
          <a:xfrm>
            <a:off x="5106499" y="3789040"/>
            <a:ext cx="648072" cy="57606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Равнобедренный треугольник 16"/>
          <p:cNvSpPr/>
          <p:nvPr/>
        </p:nvSpPr>
        <p:spPr>
          <a:xfrm>
            <a:off x="5754571" y="3789040"/>
            <a:ext cx="648072" cy="57606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Равнобедренный треугольник 17"/>
          <p:cNvSpPr/>
          <p:nvPr/>
        </p:nvSpPr>
        <p:spPr>
          <a:xfrm>
            <a:off x="6072198" y="4357694"/>
            <a:ext cx="648072" cy="57606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Равнобедренный треугольник 18"/>
          <p:cNvSpPr/>
          <p:nvPr/>
        </p:nvSpPr>
        <p:spPr>
          <a:xfrm>
            <a:off x="5394531" y="4365104"/>
            <a:ext cx="648072" cy="57606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Равнобедренный треугольник 19"/>
          <p:cNvSpPr/>
          <p:nvPr/>
        </p:nvSpPr>
        <p:spPr>
          <a:xfrm>
            <a:off x="4746459" y="4365104"/>
            <a:ext cx="648072" cy="57606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Равнобедренный треугольник 20"/>
          <p:cNvSpPr/>
          <p:nvPr/>
        </p:nvSpPr>
        <p:spPr>
          <a:xfrm>
            <a:off x="4429124" y="5000636"/>
            <a:ext cx="648072" cy="57606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Равнобедренный треугольник 21"/>
          <p:cNvSpPr/>
          <p:nvPr/>
        </p:nvSpPr>
        <p:spPr>
          <a:xfrm>
            <a:off x="5000628" y="5000636"/>
            <a:ext cx="648072" cy="57606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1547664" y="3212976"/>
            <a:ext cx="2160240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b="1" dirty="0" smtClean="0">
                <a:solidFill>
                  <a:srgbClr val="002060"/>
                </a:solidFill>
              </a:rPr>
              <a:t>1 слово</a:t>
            </a:r>
          </a:p>
          <a:p>
            <a:pPr algn="ctr">
              <a:lnSpc>
                <a:spcPct val="150000"/>
              </a:lnSpc>
            </a:pPr>
            <a:r>
              <a:rPr lang="ru-RU" sz="2400" b="1" dirty="0" smtClean="0">
                <a:solidFill>
                  <a:srgbClr val="002060"/>
                </a:solidFill>
              </a:rPr>
              <a:t>2 слова</a:t>
            </a:r>
          </a:p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3 слова</a:t>
            </a:r>
          </a:p>
          <a:p>
            <a:pPr algn="ctr">
              <a:lnSpc>
                <a:spcPct val="150000"/>
              </a:lnSpc>
            </a:pPr>
            <a:r>
              <a:rPr lang="ru-RU" sz="4000" b="1" dirty="0" smtClean="0">
                <a:solidFill>
                  <a:srgbClr val="002060"/>
                </a:solidFill>
              </a:rPr>
              <a:t>4 слова</a:t>
            </a:r>
          </a:p>
          <a:p>
            <a:pPr algn="ctr">
              <a:lnSpc>
                <a:spcPct val="150000"/>
              </a:lnSpc>
            </a:pPr>
            <a:r>
              <a:rPr lang="ru-RU" b="1" dirty="0" smtClean="0">
                <a:solidFill>
                  <a:srgbClr val="002060"/>
                </a:solidFill>
              </a:rPr>
              <a:t>1 слово</a:t>
            </a: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0"/>
                            </p:stCondLst>
                            <p:childTnLst>
                              <p:par>
                                <p:cTn id="3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7000"/>
                            </p:stCondLst>
                            <p:childTnLst>
                              <p:par>
                                <p:cTn id="3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8000"/>
                            </p:stCondLst>
                            <p:childTnLst>
                              <p:par>
                                <p:cTn id="4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9000"/>
                            </p:stCondLst>
                            <p:childTnLst>
                              <p:par>
                                <p:cTn id="4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0"/>
                            </p:stCondLst>
                            <p:childTnLst>
                              <p:par>
                                <p:cTn id="5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1000"/>
                            </p:stCondLst>
                            <p:childTnLst>
                              <p:par>
                                <p:cTn id="5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2000"/>
                            </p:stCondLst>
                            <p:childTnLst>
                              <p:par>
                                <p:cTn id="5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3000"/>
                            </p:stCondLst>
                            <p:childTnLst>
                              <p:par>
                                <p:cTn id="6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4000"/>
                            </p:stCondLst>
                            <p:childTnLst>
                              <p:par>
                                <p:cTn id="6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5000"/>
                            </p:stCondLst>
                            <p:childTnLst>
                              <p:par>
                                <p:cTn id="7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6000"/>
                            </p:stCondLst>
                            <p:childTnLst>
                              <p:par>
                                <p:cTn id="7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7000"/>
                            </p:stCondLst>
                            <p:childTnLst>
                              <p:par>
                                <p:cTn id="8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8000"/>
                            </p:stCondLst>
                            <p:childTnLst>
                              <p:par>
                                <p:cTn id="9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  <p:bldP spid="11" grpId="0" animBg="1"/>
      <p:bldP spid="12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uiExpand="1" build="p" bldLvl="4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амка 2"/>
          <p:cNvSpPr/>
          <p:nvPr/>
        </p:nvSpPr>
        <p:spPr>
          <a:xfrm>
            <a:off x="323528" y="1556792"/>
            <a:ext cx="1728192" cy="72008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" name="Рамка 3"/>
          <p:cNvSpPr/>
          <p:nvPr/>
        </p:nvSpPr>
        <p:spPr>
          <a:xfrm>
            <a:off x="323528" y="2492896"/>
            <a:ext cx="1728192" cy="72008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Рамка 4"/>
          <p:cNvSpPr/>
          <p:nvPr/>
        </p:nvSpPr>
        <p:spPr>
          <a:xfrm>
            <a:off x="323528" y="3501008"/>
            <a:ext cx="1728192" cy="72008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Рамка 5"/>
          <p:cNvSpPr/>
          <p:nvPr/>
        </p:nvSpPr>
        <p:spPr>
          <a:xfrm>
            <a:off x="323528" y="4509120"/>
            <a:ext cx="1728192" cy="72008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Рамка 6"/>
          <p:cNvSpPr/>
          <p:nvPr/>
        </p:nvSpPr>
        <p:spPr>
          <a:xfrm>
            <a:off x="323528" y="5517232"/>
            <a:ext cx="1728192" cy="72008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3528" y="1628800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1 строка</a:t>
            </a:r>
            <a:endParaRPr lang="ru-RU" sz="2800" b="1" dirty="0">
              <a:solidFill>
                <a:schemeClr val="accent2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3528" y="2636912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2 строка</a:t>
            </a:r>
            <a:endParaRPr lang="ru-RU" sz="2800" b="1" dirty="0">
              <a:solidFill>
                <a:schemeClr val="accent2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3528" y="3625860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3 строка</a:t>
            </a:r>
            <a:endParaRPr lang="ru-RU" sz="2800" b="1" dirty="0">
              <a:solidFill>
                <a:schemeClr val="accent2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3528" y="4581128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4 строка</a:t>
            </a:r>
            <a:endParaRPr lang="ru-RU" sz="2800" b="1" dirty="0">
              <a:solidFill>
                <a:schemeClr val="accent2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3528" y="5589240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5 строка</a:t>
            </a:r>
            <a:endParaRPr lang="ru-RU" sz="2800" b="1" dirty="0">
              <a:solidFill>
                <a:schemeClr val="accent2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3" name="Прямоугольная выноска 12"/>
          <p:cNvSpPr/>
          <p:nvPr/>
        </p:nvSpPr>
        <p:spPr>
          <a:xfrm>
            <a:off x="2411760" y="1412776"/>
            <a:ext cx="6408712" cy="720080"/>
          </a:xfrm>
          <a:prstGeom prst="wedgeRectCallout">
            <a:avLst>
              <a:gd name="adj1" fmla="val -54990"/>
              <a:gd name="adj2" fmla="val 27867"/>
            </a:avLst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ая выноска 13"/>
          <p:cNvSpPr/>
          <p:nvPr/>
        </p:nvSpPr>
        <p:spPr>
          <a:xfrm>
            <a:off x="2411760" y="2420888"/>
            <a:ext cx="6408712" cy="720080"/>
          </a:xfrm>
          <a:prstGeom prst="wedgeRectCallout">
            <a:avLst>
              <a:gd name="adj1" fmla="val -54990"/>
              <a:gd name="adj2" fmla="val 4779"/>
            </a:avLst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ая выноска 14"/>
          <p:cNvSpPr/>
          <p:nvPr/>
        </p:nvSpPr>
        <p:spPr>
          <a:xfrm>
            <a:off x="2411760" y="3429000"/>
            <a:ext cx="6408712" cy="720080"/>
          </a:xfrm>
          <a:prstGeom prst="wedgeRectCallout">
            <a:avLst>
              <a:gd name="adj1" fmla="val -54990"/>
              <a:gd name="adj2" fmla="val 27867"/>
            </a:avLst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ая выноска 15"/>
          <p:cNvSpPr/>
          <p:nvPr/>
        </p:nvSpPr>
        <p:spPr>
          <a:xfrm>
            <a:off x="2411760" y="4509120"/>
            <a:ext cx="6408712" cy="720080"/>
          </a:xfrm>
          <a:prstGeom prst="wedgeRectCallout">
            <a:avLst>
              <a:gd name="adj1" fmla="val -55206"/>
              <a:gd name="adj2" fmla="val 12475"/>
            </a:avLst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ая выноска 16"/>
          <p:cNvSpPr/>
          <p:nvPr/>
        </p:nvSpPr>
        <p:spPr>
          <a:xfrm>
            <a:off x="2411760" y="5589240"/>
            <a:ext cx="5184576" cy="720080"/>
          </a:xfrm>
          <a:prstGeom prst="wedgeRectCallout">
            <a:avLst>
              <a:gd name="adj1" fmla="val -57395"/>
              <a:gd name="adj2" fmla="val -4841"/>
            </a:avLst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2339752" y="1340768"/>
            <a:ext cx="65527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u="sng" dirty="0" smtClean="0">
                <a:solidFill>
                  <a:srgbClr val="002060"/>
                </a:solidFill>
                <a:latin typeface="Comic Sans MS" pitchFamily="66" charset="0"/>
              </a:rPr>
              <a:t>1 слово</a:t>
            </a:r>
            <a:r>
              <a:rPr lang="ru-RU" sz="2400" b="1" dirty="0" smtClean="0">
                <a:solidFill>
                  <a:srgbClr val="002060"/>
                </a:solidFill>
                <a:latin typeface="Comic Sans MS" pitchFamily="66" charset="0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</a:rPr>
              <a:t>– заголовок. Это существительное или местоимение. (Кто? Что?)</a:t>
            </a:r>
            <a:endParaRPr lang="ru-RU" sz="2400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411760" y="2348880"/>
            <a:ext cx="65527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u="sng" dirty="0" smtClean="0">
                <a:solidFill>
                  <a:srgbClr val="002060"/>
                </a:solidFill>
                <a:latin typeface="Comic Sans MS" pitchFamily="66" charset="0"/>
              </a:rPr>
              <a:t>2 слова</a:t>
            </a:r>
            <a:r>
              <a:rPr lang="ru-RU" sz="2400" b="1" dirty="0" smtClean="0">
                <a:solidFill>
                  <a:srgbClr val="002060"/>
                </a:solidFill>
                <a:latin typeface="Comic Sans MS" pitchFamily="66" charset="0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</a:rPr>
              <a:t>Это прилагательные. (Какой? Какая? Какое? Какие?)</a:t>
            </a:r>
            <a:endParaRPr lang="ru-RU" sz="2400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411760" y="3356992"/>
            <a:ext cx="65527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u="sng" dirty="0" smtClean="0">
                <a:solidFill>
                  <a:srgbClr val="002060"/>
                </a:solidFill>
                <a:latin typeface="Comic Sans MS" pitchFamily="66" charset="0"/>
              </a:rPr>
              <a:t>3 слова</a:t>
            </a:r>
            <a:r>
              <a:rPr lang="ru-RU" sz="2400" b="1" dirty="0" smtClean="0">
                <a:solidFill>
                  <a:srgbClr val="002060"/>
                </a:solidFill>
                <a:latin typeface="Comic Sans MS" pitchFamily="66" charset="0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</a:rPr>
              <a:t>Это глаголы. (Что делает? Что делают?)</a:t>
            </a:r>
            <a:endParaRPr lang="ru-RU" sz="2400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411760" y="4437112"/>
            <a:ext cx="65527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u="sng" dirty="0" smtClean="0">
                <a:solidFill>
                  <a:srgbClr val="002060"/>
                </a:solidFill>
                <a:latin typeface="Comic Sans MS" pitchFamily="66" charset="0"/>
              </a:rPr>
              <a:t>4 слова</a:t>
            </a:r>
            <a:r>
              <a:rPr lang="ru-RU" sz="2400" b="1" dirty="0" smtClean="0">
                <a:solidFill>
                  <a:srgbClr val="002060"/>
                </a:solidFill>
                <a:latin typeface="Comic Sans MS" pitchFamily="66" charset="0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</a:rPr>
              <a:t>Это фраза, в которой выражается личное  мнение к предмету разговора.</a:t>
            </a:r>
            <a:endParaRPr lang="ru-RU" sz="2400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339752" y="5517232"/>
            <a:ext cx="52565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u="sng" dirty="0" smtClean="0">
                <a:solidFill>
                  <a:srgbClr val="002060"/>
                </a:solidFill>
                <a:latin typeface="Comic Sans MS" pitchFamily="66" charset="0"/>
              </a:rPr>
              <a:t>1 слово</a:t>
            </a:r>
            <a:r>
              <a:rPr lang="ru-RU" sz="2400" b="1" dirty="0" smtClean="0">
                <a:solidFill>
                  <a:srgbClr val="002060"/>
                </a:solidFill>
                <a:latin typeface="Comic Sans MS" pitchFamily="66" charset="0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</a:rPr>
              <a:t>Вывод, итог. Это существительное. (Кто? Что?)</a:t>
            </a:r>
            <a:endParaRPr lang="ru-RU" sz="2400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785786" y="142853"/>
            <a:ext cx="74295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 пишется в каждой строке?</a:t>
            </a:r>
            <a:br>
              <a:rPr lang="ru-RU" sz="3600" b="1" dirty="0" smtClean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/>
      <p:bldP spid="9" grpId="0"/>
      <p:bldP spid="10" grpId="0"/>
      <p:bldP spid="11" grpId="0"/>
      <p:bldP spid="12" grpId="0"/>
      <p:bldP spid="13" grpId="0" animBg="1"/>
      <p:bldP spid="14" grpId="0" animBg="1"/>
      <p:bldP spid="15" grpId="0" animBg="1"/>
      <p:bldP spid="16" grpId="0" animBg="1"/>
      <p:bldP spid="17" grpId="0" animBg="1"/>
      <p:bldP spid="18" grpId="0"/>
      <p:bldP spid="19" grpId="0"/>
      <p:bldP spid="20" grpId="0"/>
      <p:bldP spid="21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0" y="1071546"/>
            <a:ext cx="9144000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Lucida Sans Unicode" pitchFamily="34" charset="0"/>
                <a:cs typeface="Arial" pitchFamily="34" charset="0"/>
              </a:rPr>
              <a:t> Применение этого метода: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800" b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800" b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357158" y="1643050"/>
            <a:ext cx="91440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1.Активизирует и развивает мыслительную деятельность.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2. Подготавливает к краткому пересказу.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6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3.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Учит  определять грамматическую основу предложения.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6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4.Позволяет почувствовать себя хоть немного творцом.</a:t>
            </a:r>
            <a:endParaRPr lang="ru-RU" sz="36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Autofit/>
          </a:bodyPr>
          <a:lstStyle/>
          <a:p>
            <a:r>
              <a:rPr lang="ru-RU" sz="3600" dirty="0" smtClean="0"/>
              <a:t>Окружающий  мир - тема«Вода».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071546"/>
            <a:ext cx="6758006" cy="5054617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ru-RU" dirty="0" smtClean="0"/>
          </a:p>
          <a:p>
            <a:r>
              <a:rPr lang="ru-RU" sz="4000" i="1" dirty="0" smtClean="0"/>
              <a:t>1.Вода</a:t>
            </a:r>
            <a:endParaRPr lang="ru-RU" sz="4000" dirty="0" smtClean="0"/>
          </a:p>
          <a:p>
            <a:r>
              <a:rPr lang="ru-RU" sz="4000" i="1" dirty="0" smtClean="0"/>
              <a:t>2.Прозрачная, бесцветная,</a:t>
            </a:r>
            <a:endParaRPr lang="ru-RU" sz="4000" dirty="0" smtClean="0"/>
          </a:p>
          <a:p>
            <a:r>
              <a:rPr lang="ru-RU" sz="4000" i="1" dirty="0" smtClean="0"/>
              <a:t>3.Растворяет, течёт, наполняет</a:t>
            </a:r>
            <a:endParaRPr lang="ru-RU" sz="4000" dirty="0" smtClean="0"/>
          </a:p>
          <a:p>
            <a:r>
              <a:rPr lang="ru-RU" sz="4000" i="1" dirty="0" smtClean="0"/>
              <a:t>4.Вода – большая часть окружающего мира!</a:t>
            </a:r>
            <a:endParaRPr lang="ru-RU" sz="4000" dirty="0" smtClean="0"/>
          </a:p>
          <a:p>
            <a:r>
              <a:rPr lang="ru-RU" sz="4000" i="1" dirty="0" smtClean="0"/>
              <a:t>5.Жизнь!</a:t>
            </a:r>
            <a:endParaRPr lang="ru-RU" sz="40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30788" y="188640"/>
            <a:ext cx="8205708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Дети сочиняют </a:t>
            </a:r>
            <a:r>
              <a:rPr lang="ru-RU" sz="50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синквейны</a:t>
            </a:r>
            <a:r>
              <a:rPr lang="ru-RU" sz="5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 </a:t>
            </a:r>
            <a:endParaRPr lang="ru-RU" sz="5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2" y="1571612"/>
            <a:ext cx="7678636" cy="353943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/>
              <a:t>Осень</a:t>
            </a:r>
          </a:p>
          <a:p>
            <a:pPr algn="ctr"/>
            <a:r>
              <a:rPr lang="ru-RU" sz="4000" dirty="0" smtClean="0"/>
              <a:t>Грустная, печальная</a:t>
            </a:r>
          </a:p>
          <a:p>
            <a:pPr algn="ctr"/>
            <a:r>
              <a:rPr lang="ru-RU" sz="4000" dirty="0" smtClean="0"/>
              <a:t>Веселит, Желтеет, восхищает.</a:t>
            </a:r>
          </a:p>
          <a:p>
            <a:pPr algn="ctr"/>
            <a:r>
              <a:rPr lang="ru-RU" sz="4000" dirty="0" smtClean="0"/>
              <a:t>Под ногами шуршат листья</a:t>
            </a:r>
          </a:p>
          <a:p>
            <a:pPr algn="ctr"/>
            <a:r>
              <a:rPr lang="ru-RU" sz="4000" dirty="0" smtClean="0"/>
              <a:t>Время года!</a:t>
            </a:r>
          </a:p>
          <a:p>
            <a:pPr algn="ctr"/>
            <a:r>
              <a:rPr lang="ru-RU" sz="2400" b="1" dirty="0" smtClean="0"/>
              <a:t>                                                                    </a:t>
            </a:r>
            <a:r>
              <a:rPr lang="ru-RU" sz="2400" b="1" dirty="0" err="1" smtClean="0"/>
              <a:t>Стелла</a:t>
            </a:r>
            <a:r>
              <a:rPr lang="ru-RU" sz="2400" b="1" dirty="0" smtClean="0"/>
              <a:t> 2  «б» класс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1500174"/>
            <a:ext cx="8786842" cy="3429023"/>
          </a:xfrm>
        </p:spPr>
        <p:txBody>
          <a:bodyPr>
            <a:normAutofit fontScale="90000"/>
          </a:bodyPr>
          <a:lstStyle/>
          <a:p>
            <a:pPr algn="l"/>
            <a:r>
              <a:rPr lang="ru-RU" sz="4000" b="1" dirty="0" smtClean="0"/>
              <a:t>Пушкин 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Величайший, русский</a:t>
            </a:r>
            <a:br>
              <a:rPr lang="ru-RU" sz="4000" dirty="0" smtClean="0"/>
            </a:br>
            <a:r>
              <a:rPr lang="ru-RU" sz="4000" dirty="0" smtClean="0"/>
              <a:t>Творил, писал, восхищал</a:t>
            </a:r>
            <a:br>
              <a:rPr lang="ru-RU" sz="4000" dirty="0" smtClean="0"/>
            </a:br>
            <a:r>
              <a:rPr lang="ru-RU" sz="4000" dirty="0" smtClean="0"/>
              <a:t>Еще при жизни стали именовать гением</a:t>
            </a:r>
            <a:br>
              <a:rPr lang="ru-RU" sz="4000" dirty="0" smtClean="0"/>
            </a:br>
            <a:r>
              <a:rPr lang="ru-RU" sz="4000" dirty="0" smtClean="0"/>
              <a:t>Поэт</a:t>
            </a:r>
            <a:r>
              <a:rPr lang="ru-RU" sz="4000" b="1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23554" name="Picture 2" descr="C:\Users\ASUS\Desktop\post1437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35155" y="285728"/>
            <a:ext cx="2323124" cy="271464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Рефлексия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4E3B30"/>
                </a:solidFill>
                <a:latin typeface="Franklin Gothic Book"/>
              </a:rPr>
              <a:t>Если понравился мастер-класс: это было актуально, полезно, интересно – покажите зеленую карточку.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220072" y="3356992"/>
            <a:ext cx="914400" cy="428625"/>
          </a:xfrm>
          <a:prstGeom prst="rect">
            <a:avLst/>
          </a:prstGeom>
          <a:solidFill>
            <a:srgbClr val="00B050"/>
          </a:solidFill>
          <a:ln w="25400" cap="flat" cmpd="sng" algn="ctr">
            <a:solidFill>
              <a:srgbClr val="F0A22E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57224" y="4000504"/>
            <a:ext cx="600077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Aft>
                <a:spcPct val="0"/>
              </a:spcAft>
              <a:buClr>
                <a:srgbClr val="F0A22E"/>
              </a:buClr>
              <a:buSzPct val="70000"/>
              <a:buFont typeface="Wingdings 2" pitchFamily="18" charset="2"/>
              <a:buChar char=""/>
            </a:pPr>
            <a:r>
              <a:rPr lang="ru-RU" sz="3200" b="1" dirty="0" smtClean="0">
                <a:solidFill>
                  <a:srgbClr val="4E3B30"/>
                </a:solidFill>
                <a:latin typeface="Franklin Gothic Book"/>
              </a:rPr>
              <a:t>Если вас это не тронуло – покажите желтую</a:t>
            </a:r>
            <a:r>
              <a:rPr lang="ru-RU" sz="3200" dirty="0" smtClean="0">
                <a:solidFill>
                  <a:srgbClr val="4E3B30"/>
                </a:solidFill>
                <a:latin typeface="Franklin Gothic Book"/>
              </a:rPr>
              <a:t>.</a:t>
            </a:r>
            <a:endParaRPr lang="ru-RU" sz="3200" dirty="0">
              <a:solidFill>
                <a:srgbClr val="4E3B30"/>
              </a:solidFill>
              <a:latin typeface="Franklin Gothic Book"/>
            </a:endParaRPr>
          </a:p>
        </p:txBody>
      </p:sp>
      <p:sp>
        <p:nvSpPr>
          <p:cNvPr id="6" name="Прямоугольник 5"/>
          <p:cNvSpPr/>
          <p:nvPr/>
        </p:nvSpPr>
        <p:spPr>
          <a:xfrm rot="16200000">
            <a:off x="5606976" y="4654846"/>
            <a:ext cx="428625" cy="914400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F0A22E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4-10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4-10</Template>
  <TotalTime>271</TotalTime>
  <Words>310</Words>
  <Application>Microsoft Office PowerPoint</Application>
  <PresentationFormat>Экран (4:3)</PresentationFormat>
  <Paragraphs>60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4-10</vt:lpstr>
      <vt:lpstr>Учимся писать  синквейн. </vt:lpstr>
      <vt:lpstr>Слайд 2</vt:lpstr>
      <vt:lpstr>Слайд 3</vt:lpstr>
      <vt:lpstr>Слайд 4</vt:lpstr>
      <vt:lpstr>Слайд 5</vt:lpstr>
      <vt:lpstr>Окружающий  мир - тема«Вода».</vt:lpstr>
      <vt:lpstr>Слайд 7</vt:lpstr>
      <vt:lpstr>Пушкин  Величайший, русский Творил, писал, восхищал Еще при жизни стали именовать гением Поэт  </vt:lpstr>
      <vt:lpstr>Рефлексия</vt:lpstr>
      <vt:lpstr>Слайд 10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Синквейн</dc:title>
  <dc:creator>Коровина</dc:creator>
  <dc:description>http://aida.ucoz.ru</dc:description>
  <cp:lastModifiedBy>ASUS</cp:lastModifiedBy>
  <cp:revision>35</cp:revision>
  <dcterms:created xsi:type="dcterms:W3CDTF">2012-02-01T19:40:36Z</dcterms:created>
  <dcterms:modified xsi:type="dcterms:W3CDTF">2015-02-18T16:21:01Z</dcterms:modified>
</cp:coreProperties>
</file>