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9" r:id="rId4"/>
    <p:sldId id="260" r:id="rId5"/>
    <p:sldId id="258" r:id="rId6"/>
    <p:sldId id="265" r:id="rId7"/>
    <p:sldId id="262" r:id="rId8"/>
    <p:sldId id="266" r:id="rId9"/>
    <p:sldId id="271" r:id="rId10"/>
    <p:sldId id="27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0033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39B5-67FB-4A95-8603-66F2CD560296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E39B5-67FB-4A95-8603-66F2CD560296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88BE4-996C-4F15-98A7-775DC5EB0B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1714487"/>
            <a:ext cx="7772400" cy="1885963"/>
          </a:xfrm>
        </p:spPr>
        <p:txBody>
          <a:bodyPr>
            <a:noAutofit/>
          </a:bodyPr>
          <a:lstStyle/>
          <a:p>
            <a:r>
              <a:rPr lang="ru-RU" sz="7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Учимся писать </a:t>
            </a:r>
            <a:br>
              <a:rPr lang="ru-RU" sz="7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72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синквейн</a:t>
            </a:r>
            <a:r>
              <a:rPr lang="ru-RU" sz="7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br>
              <a:rPr lang="ru-RU" sz="7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72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2928926" y="4714884"/>
            <a:ext cx="6000792" cy="1214446"/>
          </a:xfrm>
        </p:spPr>
        <p:txBody>
          <a:bodyPr>
            <a:normAutofit/>
          </a:bodyPr>
          <a:lstStyle/>
          <a:p>
            <a:r>
              <a:rPr lang="ru-RU" sz="1900" b="1" i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Презентация учителя начальных классов МБОУ «</a:t>
            </a:r>
            <a:r>
              <a:rPr lang="ru-RU" sz="1900" b="1" i="1" dirty="0" err="1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Габишевская</a:t>
            </a:r>
            <a:r>
              <a:rPr lang="ru-RU" sz="1900" b="1" i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 СОШ» </a:t>
            </a:r>
          </a:p>
          <a:p>
            <a:r>
              <a:rPr lang="ru-RU" sz="1900" b="1" i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Шаяхметовой </a:t>
            </a:r>
            <a:r>
              <a:rPr lang="ru-RU" sz="1900" b="1" i="1" dirty="0" err="1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Лейсан</a:t>
            </a:r>
            <a:r>
              <a:rPr lang="ru-RU" sz="1900" b="1" i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900" b="1" i="1" dirty="0" err="1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Рафкатовны</a:t>
            </a:r>
            <a:endParaRPr lang="ru-RU" sz="19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142984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Мастер-класс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Волнующий, интересный,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Учит, вдохновляет, показывает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Мысли будоражит, уверенность пробуждает.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Обучение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5656" y="188640"/>
            <a:ext cx="63610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синквейн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629375"/>
            <a:ext cx="835292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663300"/>
                </a:solidFill>
              </a:rPr>
              <a:t> </a:t>
            </a:r>
            <a:r>
              <a:rPr lang="ru-RU" sz="3200" b="1" dirty="0" smtClean="0">
                <a:solidFill>
                  <a:srgbClr val="663300"/>
                </a:solidFill>
              </a:rPr>
              <a:t>Слово «</a:t>
            </a:r>
            <a:r>
              <a:rPr lang="ru-RU" sz="3200" b="1" dirty="0" err="1" smtClean="0">
                <a:solidFill>
                  <a:srgbClr val="663300"/>
                </a:solidFill>
              </a:rPr>
              <a:t>синквейн</a:t>
            </a:r>
            <a:r>
              <a:rPr lang="ru-RU" sz="3200" b="1" dirty="0" smtClean="0">
                <a:solidFill>
                  <a:srgbClr val="663300"/>
                </a:solidFill>
              </a:rPr>
              <a:t>» происходит от французского слова «пять» и означает «стихотворение, состоящее из пяти строк»;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663300"/>
                </a:solidFill>
              </a:rPr>
              <a:t> Дидактический </a:t>
            </a:r>
            <a:r>
              <a:rPr lang="ru-RU" sz="3200" b="1" dirty="0" err="1" smtClean="0">
                <a:solidFill>
                  <a:srgbClr val="663300"/>
                </a:solidFill>
              </a:rPr>
              <a:t>синквейн</a:t>
            </a:r>
            <a:r>
              <a:rPr lang="ru-RU" sz="3200" b="1" dirty="0" smtClean="0">
                <a:solidFill>
                  <a:srgbClr val="663300"/>
                </a:solidFill>
              </a:rPr>
              <a:t> появился в начале </a:t>
            </a:r>
            <a:r>
              <a:rPr lang="en-US" sz="3200" b="1" dirty="0" smtClean="0">
                <a:solidFill>
                  <a:srgbClr val="663300"/>
                </a:solidFill>
              </a:rPr>
              <a:t>XX </a:t>
            </a:r>
            <a:r>
              <a:rPr lang="ru-RU" sz="3200" b="1" dirty="0" smtClean="0">
                <a:solidFill>
                  <a:srgbClr val="663300"/>
                </a:solidFill>
              </a:rPr>
              <a:t>века в США;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663300"/>
                </a:solidFill>
              </a:rPr>
              <a:t> </a:t>
            </a:r>
            <a:r>
              <a:rPr lang="ru-RU" sz="3200" b="1" dirty="0" err="1" smtClean="0">
                <a:solidFill>
                  <a:srgbClr val="663300"/>
                </a:solidFill>
              </a:rPr>
              <a:t>Синквейн</a:t>
            </a:r>
            <a:r>
              <a:rPr lang="ru-RU" sz="3200" b="1" dirty="0" smtClean="0">
                <a:solidFill>
                  <a:srgbClr val="663300"/>
                </a:solidFill>
              </a:rPr>
              <a:t> – это не обычное стихотворение, а стихотворение, написанное в соответствии с определёнными правилами.</a:t>
            </a:r>
            <a:endParaRPr lang="ru-RU" sz="3200" b="1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2748" y="188640"/>
            <a:ext cx="791755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написания </a:t>
            </a:r>
            <a:r>
              <a:rPr lang="ru-RU" sz="4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синквейна</a:t>
            </a:r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285860"/>
            <a:ext cx="79208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663300"/>
                </a:solidFill>
              </a:rPr>
              <a:t> </a:t>
            </a:r>
            <a:r>
              <a:rPr lang="ru-RU" sz="3200" b="1" dirty="0" err="1" smtClean="0">
                <a:solidFill>
                  <a:srgbClr val="663300"/>
                </a:solidFill>
              </a:rPr>
              <a:t>Синквейн</a:t>
            </a:r>
            <a:r>
              <a:rPr lang="ru-RU" sz="3200" b="1" dirty="0" smtClean="0">
                <a:solidFill>
                  <a:srgbClr val="663300"/>
                </a:solidFill>
              </a:rPr>
              <a:t> состоит из 5 строк;</a:t>
            </a:r>
          </a:p>
          <a:p>
            <a:endParaRPr lang="ru-RU" sz="3200" b="1" dirty="0" smtClean="0">
              <a:solidFill>
                <a:srgbClr val="6633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663300"/>
                </a:solidFill>
              </a:rPr>
              <a:t> Его форма напоминает ёлочку</a:t>
            </a:r>
            <a:r>
              <a:rPr lang="ru-RU" sz="32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ru-RU" sz="3200" dirty="0" smtClean="0"/>
          </a:p>
          <a:p>
            <a:r>
              <a:rPr lang="ru-RU" sz="3200" dirty="0" smtClean="0"/>
              <a:t>     </a:t>
            </a:r>
            <a:endParaRPr lang="ru-RU" sz="3200" dirty="0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6357950" y="5000636"/>
            <a:ext cx="648072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5715008" y="5000636"/>
            <a:ext cx="648072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5357818" y="5500702"/>
            <a:ext cx="648072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5429256" y="3214686"/>
            <a:ext cx="648072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5106499" y="3789040"/>
            <a:ext cx="648072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5754571" y="3789040"/>
            <a:ext cx="648072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6072198" y="4357694"/>
            <a:ext cx="648072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5394531" y="4365104"/>
            <a:ext cx="648072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4746459" y="4365104"/>
            <a:ext cx="648072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4429124" y="5000636"/>
            <a:ext cx="648072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5000628" y="5000636"/>
            <a:ext cx="648072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547664" y="3212976"/>
            <a:ext cx="216024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1 слово</a:t>
            </a:r>
          </a:p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002060"/>
                </a:solidFill>
              </a:rPr>
              <a:t>2 слова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3 слова</a:t>
            </a:r>
          </a:p>
          <a:p>
            <a:pPr algn="ctr">
              <a:lnSpc>
                <a:spcPct val="150000"/>
              </a:lnSpc>
            </a:pPr>
            <a:r>
              <a:rPr lang="ru-RU" sz="4000" b="1" dirty="0" smtClean="0">
                <a:solidFill>
                  <a:srgbClr val="002060"/>
                </a:solidFill>
              </a:rPr>
              <a:t>4 слова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1 слово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0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0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20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30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4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6000"/>
                            </p:stCondLst>
                            <p:childTnLst>
                              <p:par>
                                <p:cTn id="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7000"/>
                            </p:stCondLst>
                            <p:childTnLst>
                              <p:par>
                                <p:cTn id="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800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uiExpand="1" build="p" bldLvl="4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мка 2"/>
          <p:cNvSpPr/>
          <p:nvPr/>
        </p:nvSpPr>
        <p:spPr>
          <a:xfrm>
            <a:off x="323528" y="1556792"/>
            <a:ext cx="1728192" cy="72008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323528" y="2492896"/>
            <a:ext cx="1728192" cy="72008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Рамка 4"/>
          <p:cNvSpPr/>
          <p:nvPr/>
        </p:nvSpPr>
        <p:spPr>
          <a:xfrm>
            <a:off x="323528" y="3501008"/>
            <a:ext cx="1728192" cy="72008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Рамка 5"/>
          <p:cNvSpPr/>
          <p:nvPr/>
        </p:nvSpPr>
        <p:spPr>
          <a:xfrm>
            <a:off x="323528" y="4509120"/>
            <a:ext cx="1728192" cy="72008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Рамка 6"/>
          <p:cNvSpPr/>
          <p:nvPr/>
        </p:nvSpPr>
        <p:spPr>
          <a:xfrm>
            <a:off x="323528" y="5517232"/>
            <a:ext cx="1728192" cy="72008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1628800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1 строка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2636912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2 строка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3625860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3 строка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4581128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4 строка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5589240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5 строка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" name="Прямоугольная выноска 12"/>
          <p:cNvSpPr/>
          <p:nvPr/>
        </p:nvSpPr>
        <p:spPr>
          <a:xfrm>
            <a:off x="2411760" y="1412776"/>
            <a:ext cx="6408712" cy="720080"/>
          </a:xfrm>
          <a:prstGeom prst="wedgeRectCallout">
            <a:avLst>
              <a:gd name="adj1" fmla="val -54990"/>
              <a:gd name="adj2" fmla="val 278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ая выноска 13"/>
          <p:cNvSpPr/>
          <p:nvPr/>
        </p:nvSpPr>
        <p:spPr>
          <a:xfrm>
            <a:off x="2411760" y="2420888"/>
            <a:ext cx="6408712" cy="720080"/>
          </a:xfrm>
          <a:prstGeom prst="wedgeRectCallout">
            <a:avLst>
              <a:gd name="adj1" fmla="val -54990"/>
              <a:gd name="adj2" fmla="val 4779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ая выноска 14"/>
          <p:cNvSpPr/>
          <p:nvPr/>
        </p:nvSpPr>
        <p:spPr>
          <a:xfrm>
            <a:off x="2411760" y="3429000"/>
            <a:ext cx="6408712" cy="720080"/>
          </a:xfrm>
          <a:prstGeom prst="wedgeRectCallout">
            <a:avLst>
              <a:gd name="adj1" fmla="val -54990"/>
              <a:gd name="adj2" fmla="val 278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ая выноска 15"/>
          <p:cNvSpPr/>
          <p:nvPr/>
        </p:nvSpPr>
        <p:spPr>
          <a:xfrm>
            <a:off x="2411760" y="4509120"/>
            <a:ext cx="6408712" cy="720080"/>
          </a:xfrm>
          <a:prstGeom prst="wedgeRectCallout">
            <a:avLst>
              <a:gd name="adj1" fmla="val -55206"/>
              <a:gd name="adj2" fmla="val 12475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2411760" y="5589240"/>
            <a:ext cx="5184576" cy="720080"/>
          </a:xfrm>
          <a:prstGeom prst="wedgeRectCallout">
            <a:avLst>
              <a:gd name="adj1" fmla="val -57395"/>
              <a:gd name="adj2" fmla="val -4841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339752" y="1340768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002060"/>
                </a:solidFill>
                <a:latin typeface="Comic Sans MS" pitchFamily="66" charset="0"/>
              </a:rPr>
              <a:t>1 слово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– заголовок. Это существительное или местоимение. (Кто? Что?)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11760" y="2348880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002060"/>
                </a:solidFill>
                <a:latin typeface="Comic Sans MS" pitchFamily="66" charset="0"/>
              </a:rPr>
              <a:t>2 слова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Это прилагательные. (Какой? Какая? Какое? Какие?)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11760" y="3356992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002060"/>
                </a:solidFill>
                <a:latin typeface="Comic Sans MS" pitchFamily="66" charset="0"/>
              </a:rPr>
              <a:t>3 слова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Это глаголы. (Что делает? Что делают?)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11760" y="4437112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002060"/>
                </a:solidFill>
                <a:latin typeface="Comic Sans MS" pitchFamily="66" charset="0"/>
              </a:rPr>
              <a:t>4 слова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Это фраза, в которой выражается личное  мнение к предмету разговора.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39752" y="5517232"/>
            <a:ext cx="5256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002060"/>
                </a:solidFill>
                <a:latin typeface="Comic Sans MS" pitchFamily="66" charset="0"/>
              </a:rPr>
              <a:t>1 слово</a:t>
            </a:r>
            <a:r>
              <a:rPr lang="ru-RU" sz="24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Вывод, итог. Это существительное. (Кто? Что?)</a:t>
            </a:r>
            <a:endParaRPr lang="ru-RU" sz="2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85786" y="142853"/>
            <a:ext cx="7429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пишется в каждой строке?</a:t>
            </a:r>
            <a:br>
              <a:rPr lang="ru-RU" sz="36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Lucida Sans Unicode" pitchFamily="34" charset="0"/>
                <a:cs typeface="Arial" pitchFamily="34" charset="0"/>
              </a:rPr>
              <a:t> Применение этого метода: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57158" y="1643050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1.Активизирует и развивает мыслительную деятельность.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Подготавливает к краткому пересказу.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3.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Учит  определять грамматическую основу предложения.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4.Позволяет почувствовать себя хоть немного творцом.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r>
              <a:rPr lang="ru-RU" sz="3600" dirty="0" smtClean="0"/>
              <a:t>Окружающий  мир - тема«Вода».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6758006" cy="5054617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4000" i="1" dirty="0" smtClean="0"/>
              <a:t>1.Вода</a:t>
            </a:r>
            <a:endParaRPr lang="ru-RU" sz="4000" dirty="0" smtClean="0"/>
          </a:p>
          <a:p>
            <a:r>
              <a:rPr lang="ru-RU" sz="4000" i="1" dirty="0" smtClean="0"/>
              <a:t>2.Прозрачная, бесцветная,</a:t>
            </a:r>
            <a:endParaRPr lang="ru-RU" sz="4000" dirty="0" smtClean="0"/>
          </a:p>
          <a:p>
            <a:r>
              <a:rPr lang="ru-RU" sz="4000" i="1" dirty="0" smtClean="0"/>
              <a:t>3.Растворяет, течёт, наполняет</a:t>
            </a:r>
            <a:endParaRPr lang="ru-RU" sz="4000" dirty="0" smtClean="0"/>
          </a:p>
          <a:p>
            <a:r>
              <a:rPr lang="ru-RU" sz="4000" i="1" dirty="0" smtClean="0"/>
              <a:t>4.Вода – большая часть окружающего мира!</a:t>
            </a:r>
            <a:endParaRPr lang="ru-RU" sz="4000" dirty="0" smtClean="0"/>
          </a:p>
          <a:p>
            <a:r>
              <a:rPr lang="ru-RU" sz="4000" i="1" dirty="0" smtClean="0"/>
              <a:t>5.Жизнь!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0788" y="188640"/>
            <a:ext cx="8205708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Дети сочиняют </a:t>
            </a:r>
            <a:r>
              <a:rPr lang="ru-RU" sz="5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синквейны</a:t>
            </a:r>
            <a:r>
              <a:rPr lang="ru-RU" sz="5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</a:t>
            </a:r>
            <a:endParaRPr lang="ru-RU" sz="5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571612"/>
            <a:ext cx="7678636" cy="35394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Осень</a:t>
            </a:r>
          </a:p>
          <a:p>
            <a:pPr algn="ctr"/>
            <a:r>
              <a:rPr lang="ru-RU" sz="4000" dirty="0" smtClean="0"/>
              <a:t>Грустная, печальная</a:t>
            </a:r>
          </a:p>
          <a:p>
            <a:pPr algn="ctr"/>
            <a:r>
              <a:rPr lang="ru-RU" sz="4000" dirty="0" smtClean="0"/>
              <a:t>Веселит, Желтеет, восхищает.</a:t>
            </a:r>
          </a:p>
          <a:p>
            <a:pPr algn="ctr"/>
            <a:r>
              <a:rPr lang="ru-RU" sz="4000" dirty="0" smtClean="0"/>
              <a:t>Под ногами шуршат листья</a:t>
            </a:r>
          </a:p>
          <a:p>
            <a:pPr algn="ctr"/>
            <a:r>
              <a:rPr lang="ru-RU" sz="4000" dirty="0" smtClean="0"/>
              <a:t>Время года!</a:t>
            </a:r>
          </a:p>
          <a:p>
            <a:pPr algn="ctr"/>
            <a:r>
              <a:rPr lang="ru-RU" sz="2400" b="1" dirty="0" smtClean="0"/>
              <a:t>                                                                    </a:t>
            </a:r>
            <a:r>
              <a:rPr lang="ru-RU" sz="2400" b="1" dirty="0" err="1" smtClean="0"/>
              <a:t>Стелла</a:t>
            </a:r>
            <a:r>
              <a:rPr lang="ru-RU" sz="2400" b="1" dirty="0" smtClean="0"/>
              <a:t> 2  «б» класс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500174"/>
            <a:ext cx="8786842" cy="3429023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1" dirty="0" smtClean="0"/>
              <a:t>Пушкин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Величайший, русский</a:t>
            </a:r>
            <a:br>
              <a:rPr lang="ru-RU" sz="4000" dirty="0" smtClean="0"/>
            </a:br>
            <a:r>
              <a:rPr lang="ru-RU" sz="4000" dirty="0" smtClean="0"/>
              <a:t>Творил, писал, восхищал</a:t>
            </a:r>
            <a:br>
              <a:rPr lang="ru-RU" sz="4000" dirty="0" smtClean="0"/>
            </a:br>
            <a:r>
              <a:rPr lang="ru-RU" sz="4000" dirty="0" smtClean="0"/>
              <a:t>Еще при жизни стали именовать гением</a:t>
            </a:r>
            <a:br>
              <a:rPr lang="ru-RU" sz="4000" dirty="0" smtClean="0"/>
            </a:br>
            <a:r>
              <a:rPr lang="ru-RU" sz="4000" dirty="0" smtClean="0"/>
              <a:t>Поэт</a:t>
            </a:r>
            <a:r>
              <a:rPr lang="ru-RU" sz="4000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3554" name="Picture 2" descr="C:\Users\ASUS\Desktop\post1437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35155" y="285728"/>
            <a:ext cx="2323124" cy="27146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4E3B30"/>
                </a:solidFill>
                <a:latin typeface="Franklin Gothic Book"/>
              </a:rPr>
              <a:t>Если понравился мастер-класс: это было актуально, полезно, интересно – покажите зеленую карточку.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3356992"/>
            <a:ext cx="914400" cy="428625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rgbClr val="F0A22E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000504"/>
            <a:ext cx="60007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Aft>
                <a:spcPct val="0"/>
              </a:spcAft>
              <a:buClr>
                <a:srgbClr val="F0A22E"/>
              </a:buClr>
              <a:buSzPct val="70000"/>
              <a:buFont typeface="Wingdings 2" pitchFamily="18" charset="2"/>
              <a:buChar char=""/>
            </a:pPr>
            <a:r>
              <a:rPr lang="ru-RU" sz="3200" b="1" dirty="0" smtClean="0">
                <a:solidFill>
                  <a:srgbClr val="4E3B30"/>
                </a:solidFill>
                <a:latin typeface="Franklin Gothic Book"/>
              </a:rPr>
              <a:t>Если вас это не тронуло – покажите желтую</a:t>
            </a:r>
            <a:r>
              <a:rPr lang="ru-RU" sz="3200" dirty="0" smtClean="0">
                <a:solidFill>
                  <a:srgbClr val="4E3B30"/>
                </a:solidFill>
                <a:latin typeface="Franklin Gothic Book"/>
              </a:rPr>
              <a:t>.</a:t>
            </a:r>
            <a:endParaRPr lang="ru-RU" sz="3200" dirty="0">
              <a:solidFill>
                <a:srgbClr val="4E3B30"/>
              </a:solidFill>
              <a:latin typeface="Franklin Gothic Book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6200000">
            <a:off x="5606976" y="4654846"/>
            <a:ext cx="428625" cy="9144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F0A22E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4-1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4-10</Template>
  <TotalTime>271</TotalTime>
  <Words>310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4-10</vt:lpstr>
      <vt:lpstr>Учимся писать  синквейн. </vt:lpstr>
      <vt:lpstr>Слайд 2</vt:lpstr>
      <vt:lpstr>Слайд 3</vt:lpstr>
      <vt:lpstr>Слайд 4</vt:lpstr>
      <vt:lpstr>Слайд 5</vt:lpstr>
      <vt:lpstr>Окружающий  мир - тема«Вода».</vt:lpstr>
      <vt:lpstr>Слайд 7</vt:lpstr>
      <vt:lpstr>Пушкин  Величайший, русский Творил, писал, восхищал Еще при жизни стали именовать гением Поэт  </vt:lpstr>
      <vt:lpstr>Рефлексия</vt:lpstr>
      <vt:lpstr>Слайд 10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Синквейн</dc:title>
  <dc:creator>Коровина</dc:creator>
  <dc:description>http://aida.ucoz.ru</dc:description>
  <cp:lastModifiedBy>ASUS</cp:lastModifiedBy>
  <cp:revision>35</cp:revision>
  <dcterms:created xsi:type="dcterms:W3CDTF">2012-02-01T19:40:36Z</dcterms:created>
  <dcterms:modified xsi:type="dcterms:W3CDTF">2015-02-18T16:21:01Z</dcterms:modified>
</cp:coreProperties>
</file>