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1" r:id="rId5"/>
    <p:sldId id="265" r:id="rId6"/>
    <p:sldId id="264" r:id="rId7"/>
    <p:sldId id="269" r:id="rId8"/>
    <p:sldId id="268" r:id="rId9"/>
    <p:sldId id="263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FF00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2" autoAdjust="0"/>
    <p:restoredTop sz="94660"/>
  </p:normalViewPr>
  <p:slideViewPr>
    <p:cSldViewPr>
      <p:cViewPr varScale="1">
        <p:scale>
          <a:sx n="97" d="100"/>
          <a:sy n="97" d="100"/>
        </p:scale>
        <p:origin x="-12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tihi.ru/pics/2010/12/06/623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-1"/>
          <a:stretch/>
        </p:blipFill>
        <p:spPr bwMode="auto">
          <a:xfrm>
            <a:off x="-24355" y="26825"/>
            <a:ext cx="9144000" cy="6860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" y="692696"/>
            <a:ext cx="9119644" cy="1470025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7030A0"/>
                </a:solidFill>
              </a:rPr>
              <a:t>Подготовила:  </a:t>
            </a:r>
            <a:r>
              <a:rPr lang="ru-RU" sz="3600" b="1" dirty="0" smtClean="0">
                <a:solidFill>
                  <a:srgbClr val="7030A0"/>
                </a:solidFill>
              </a:rPr>
              <a:t/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3600" b="1" dirty="0" smtClean="0">
                <a:solidFill>
                  <a:srgbClr val="7030A0"/>
                </a:solidFill>
              </a:rPr>
              <a:t>Тупикина Н.В., </a:t>
            </a:r>
            <a:r>
              <a:rPr lang="ru-RU" sz="3600" b="1" dirty="0">
                <a:solidFill>
                  <a:srgbClr val="7030A0"/>
                </a:solidFill>
              </a:rPr>
              <a:t>учитель начальных классов </a:t>
            </a:r>
            <a:r>
              <a:rPr lang="ru-RU" sz="3600" b="1" dirty="0" smtClean="0">
                <a:solidFill>
                  <a:srgbClr val="7030A0"/>
                </a:solidFill>
              </a:rPr>
              <a:t/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3600" b="1" dirty="0" smtClean="0">
                <a:solidFill>
                  <a:srgbClr val="7030A0"/>
                </a:solidFill>
              </a:rPr>
              <a:t>ГБОУ СКОШИ №31 г. Москва ВАО</a:t>
            </a:r>
            <a:r>
              <a:rPr lang="ru-RU" dirty="0">
                <a:solidFill>
                  <a:srgbClr val="7030A0"/>
                </a:solidFill>
              </a:rPr>
              <a:t/>
            </a:r>
            <a:br>
              <a:rPr lang="ru-RU" dirty="0">
                <a:solidFill>
                  <a:srgbClr val="7030A0"/>
                </a:solidFill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47245" y="4725144"/>
            <a:ext cx="6400800" cy="1752600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rgbClr val="00B050"/>
                </a:solidFill>
              </a:rPr>
              <a:t>Урок по курсу ОРКСЭ</a:t>
            </a:r>
            <a:br>
              <a:rPr lang="ru-RU" sz="4400" b="1" dirty="0">
                <a:solidFill>
                  <a:srgbClr val="00B050"/>
                </a:solidFill>
              </a:rPr>
            </a:br>
            <a:r>
              <a:rPr lang="ru-RU" sz="4400" b="1" dirty="0">
                <a:solidFill>
                  <a:srgbClr val="00B050"/>
                </a:solidFill>
              </a:rPr>
              <a:t>«</a:t>
            </a:r>
            <a:r>
              <a:rPr lang="ru-RU" sz="4400" dirty="0">
                <a:solidFill>
                  <a:srgbClr val="00B050"/>
                </a:solidFill>
              </a:rPr>
              <a:t>Дружба</a:t>
            </a:r>
            <a:r>
              <a:rPr lang="ru-RU" sz="4400" b="1" dirty="0">
                <a:solidFill>
                  <a:srgbClr val="00B050"/>
                </a:solidFill>
              </a:rPr>
              <a:t>»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033726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gallery.forum-grad.ru/files/2/2/5/0/4/48469212_together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9" y="0"/>
            <a:ext cx="9144000" cy="6867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86000" y="197346"/>
            <a:ext cx="4572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КОГДА МОИ ДРУЗЬЯ СО МНОЙ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Если с другом вышел в путь,</a:t>
            </a:r>
            <a:br>
              <a:rPr lang="ru-RU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Если с другом вышел в путь,</a:t>
            </a:r>
            <a:br>
              <a:rPr lang="ru-RU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Веселей дорога!</a:t>
            </a:r>
            <a:br>
              <a:rPr lang="ru-RU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Без друзей меня чуть-чуть,</a:t>
            </a:r>
            <a:br>
              <a:rPr lang="ru-RU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Без друзей меня чуть-чуть,</a:t>
            </a:r>
            <a:br>
              <a:rPr lang="ru-RU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 с друзьями много!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Припев:</a:t>
            </a:r>
            <a:r>
              <a:rPr lang="ru-RU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Что мне снег, что мне зной, что мне дождик проливной,</a:t>
            </a:r>
            <a:br>
              <a:rPr lang="ru-RU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Когда мои друзья со мной?</a:t>
            </a:r>
            <a:br>
              <a:rPr lang="ru-RU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Что мне снег, что мне зной, что мне дождик проливной,</a:t>
            </a:r>
            <a:br>
              <a:rPr lang="ru-RU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Когда мои друзья со мной?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Там где трудно одному,</a:t>
            </a:r>
            <a:br>
              <a:rPr lang="ru-RU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Там где трудно одному,</a:t>
            </a:r>
            <a:br>
              <a:rPr lang="ru-RU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Справлюсь вместе с вами.</a:t>
            </a:r>
            <a:br>
              <a:rPr lang="ru-RU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Где чего-то не пойму,</a:t>
            </a:r>
            <a:br>
              <a:rPr lang="ru-RU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Где чего-то не пойму,</a:t>
            </a:r>
            <a:br>
              <a:rPr lang="ru-RU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Разберём с друзьями!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49874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59832" y="188640"/>
            <a:ext cx="2890664" cy="3556992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Д</a:t>
            </a:r>
            <a:r>
              <a:rPr lang="ru-RU" b="1" dirty="0" smtClean="0">
                <a:solidFill>
                  <a:srgbClr val="009900"/>
                </a:solidFill>
              </a:rPr>
              <a:t>оверие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Р</a:t>
            </a:r>
            <a:r>
              <a:rPr lang="ru-RU" b="1" dirty="0" smtClean="0">
                <a:solidFill>
                  <a:srgbClr val="009900"/>
                </a:solidFill>
              </a:rPr>
              <a:t>адость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У</a:t>
            </a:r>
            <a:r>
              <a:rPr lang="ru-RU" b="1" dirty="0" smtClean="0">
                <a:solidFill>
                  <a:srgbClr val="009900"/>
                </a:solidFill>
              </a:rPr>
              <a:t>важение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Ж</a:t>
            </a:r>
            <a:r>
              <a:rPr lang="ru-RU" b="1" dirty="0" smtClean="0">
                <a:solidFill>
                  <a:srgbClr val="009900"/>
                </a:solidFill>
              </a:rPr>
              <a:t>елание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Б</a:t>
            </a:r>
            <a:r>
              <a:rPr lang="ru-RU" b="1" dirty="0" smtClean="0">
                <a:solidFill>
                  <a:srgbClr val="009900"/>
                </a:solidFill>
              </a:rPr>
              <a:t>орьба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b="1" dirty="0" smtClean="0">
                <a:solidFill>
                  <a:srgbClr val="009900"/>
                </a:solidFill>
              </a:rPr>
              <a:t>ктивность</a:t>
            </a:r>
            <a:endParaRPr lang="ru-RU" b="1" dirty="0">
              <a:solidFill>
                <a:srgbClr val="0099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5085184"/>
            <a:ext cx="84969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accent4">
                    <a:lumMod val="75000"/>
                  </a:schemeClr>
                </a:solidFill>
              </a:rPr>
              <a:t>Тема нашего урока «Дружба»</a:t>
            </a:r>
          </a:p>
        </p:txBody>
      </p:sp>
    </p:spTree>
    <p:extLst>
      <p:ext uri="{BB962C8B-B14F-4D97-AF65-F5344CB8AC3E}">
        <p14:creationId xmlns:p14="http://schemas.microsoft.com/office/powerpoint/2010/main" val="1461490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ages01.olx.ru/ui/3/68/57/50806157_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2757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Определение  понятия «дружба» (словарь Ожегова)</a:t>
            </a:r>
            <a:br>
              <a:rPr lang="ru-RU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254888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Дружба – близкие отношения, основанные на взаимном доверии, привязанности, общности интересов.</a:t>
            </a:r>
            <a:r>
              <a:rPr lang="ru-RU" b="1" dirty="0"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4026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069785">
            <a:off x="539552" y="994027"/>
            <a:ext cx="3538736" cy="1143000"/>
          </a:xfrm>
        </p:spPr>
        <p:txBody>
          <a:bodyPr/>
          <a:lstStyle/>
          <a:p>
            <a:r>
              <a:rPr lang="ru-RU" sz="6600" b="1" i="1" dirty="0" smtClean="0">
                <a:solidFill>
                  <a:srgbClr val="00B050"/>
                </a:solidFill>
              </a:rPr>
              <a:t>знатоки</a:t>
            </a:r>
            <a:endParaRPr lang="ru-RU" sz="6600" b="1" i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240757"/>
            <a:ext cx="8229600" cy="3617243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>
                <a:solidFill>
                  <a:srgbClr val="0070C0"/>
                </a:solidFill>
              </a:rPr>
              <a:t>1. Назовите друзей-музыкантов из мультфильма «Бременские музыканты»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0070C0"/>
                </a:solidFill>
              </a:rPr>
              <a:t>2. Назовите друзей девочки Элли из сказки «Волшебник Изумрудного города»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0070C0"/>
                </a:solidFill>
              </a:rPr>
              <a:t>3. Если вам осталось немного идти, а ваш друг устал, у вас за плечами рюкзаки с вещами. Как вы поможете другу?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0070C0"/>
                </a:solidFill>
              </a:rPr>
              <a:t>4. Вы устали в пути, вам тяжело. Как вы поступите? Имейте в виду, что вы не один, с вами идут друзья.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0070C0"/>
                </a:solidFill>
              </a:rPr>
              <a:t>5. Привал, все устали, но вашему другу выпал жребий идти за водой и чистить картошку. Что вы сделаете?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0070C0"/>
                </a:solidFill>
              </a:rPr>
              <a:t>6. вам понравился отдых и друг решил в этом месте оставить на березе свои инициалы, или его и ваши вместе. Как вы поступите?</a:t>
            </a:r>
            <a:endParaRPr lang="ru-RU" sz="1800" dirty="0">
              <a:solidFill>
                <a:srgbClr val="0070C0"/>
              </a:solidFill>
            </a:endParaRPr>
          </a:p>
        </p:txBody>
      </p:sp>
      <p:pic>
        <p:nvPicPr>
          <p:cNvPr id="6146" name="Picture 2" descr="http://www.ufachildren.ru/images/vospitanie/8c9c55f09a9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536" y="0"/>
            <a:ext cx="4176464" cy="313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401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ages02.olx.ru/ui/7/03/63/1285938673_125510063_1-----128593867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11" y="4509120"/>
            <a:ext cx="8229600" cy="2520281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gradFill flip="none" rotWithShape="1">
                  <a:gsLst>
                    <a:gs pos="79000">
                      <a:srgbClr val="FFFF00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  <a:tileRect/>
                </a:gradFill>
                <a:effectLst>
                  <a:outerShdw blurRad="190500" dir="14640000" algn="ctr" rotWithShape="0">
                    <a:srgbClr val="FFFF00"/>
                  </a:outerShdw>
                </a:effectLst>
              </a:rPr>
              <a:t>Друг – это тот, кто…»</a:t>
            </a:r>
          </a:p>
          <a:p>
            <a:pPr marL="0" indent="0">
              <a:buNone/>
            </a:pPr>
            <a:r>
              <a:rPr lang="ru-RU" b="1" dirty="0">
                <a:solidFill>
                  <a:srgbClr val="2006E2"/>
                </a:solidFill>
                <a:latin typeface="Comic Sans MS" pitchFamily="66" charset="0"/>
              </a:rPr>
              <a:t>Продолжите предложение</a:t>
            </a:r>
          </a:p>
          <a:p>
            <a:pPr marL="0" indent="0">
              <a:buNone/>
            </a:pPr>
            <a:r>
              <a:rPr lang="ru-RU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Друг, приятель. товарищ</a:t>
            </a:r>
          </a:p>
          <a:p>
            <a:pPr marL="0" indent="0">
              <a:buNone/>
            </a:pPr>
            <a:r>
              <a:rPr lang="ru-RU" b="1" dirty="0">
                <a:solidFill>
                  <a:srgbClr val="2006E2"/>
                </a:solidFill>
                <a:latin typeface="Comic Sans MS" pitchFamily="66" charset="0"/>
              </a:rPr>
              <a:t>Чем отличаются эти слова?</a:t>
            </a:r>
          </a:p>
          <a:p>
            <a:pPr>
              <a:buNone/>
            </a:pPr>
            <a:endParaRPr lang="ru-RU" b="1" dirty="0">
              <a:solidFill>
                <a:srgbClr val="2006E2"/>
              </a:solidFill>
              <a:latin typeface="Comic Sans MS" pitchFamily="66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8786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4000" dirty="0">
                <a:latin typeface="Times New Roman"/>
                <a:ea typeface="Times New Roman"/>
              </a:rPr>
              <a:t>Приятель-это близкий и дружески расположенный знакомый.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lvl="0">
              <a:buFont typeface="Times New Roman"/>
              <a:buChar char="•"/>
              <a:tabLst>
                <a:tab pos="318770" algn="l"/>
              </a:tabLst>
            </a:pPr>
            <a:endParaRPr lang="ru-RU" sz="2000" dirty="0" smtClean="0"/>
          </a:p>
          <a:p>
            <a:pPr lvl="0">
              <a:buFont typeface="Times New Roman"/>
              <a:buChar char="•"/>
              <a:tabLst>
                <a:tab pos="318770" algn="l"/>
              </a:tabLst>
            </a:pPr>
            <a:endParaRPr lang="ru-RU" sz="2000" dirty="0"/>
          </a:p>
          <a:p>
            <a:pPr lvl="0">
              <a:buFont typeface="Times New Roman"/>
              <a:buChar char="•"/>
              <a:tabLst>
                <a:tab pos="318770" algn="l"/>
              </a:tabLst>
            </a:pPr>
            <a:r>
              <a:rPr lang="ru-RU" sz="2800" dirty="0" smtClean="0"/>
              <a:t>Друг - это человек, который связан с тобой дружбой, то есть близкими отношениями, основанными на привязанности, доверии, общности интересов.                                                                                               </a:t>
            </a:r>
            <a:endParaRPr lang="ru-RU" sz="2800" dirty="0">
              <a:latin typeface="Times New Roman"/>
              <a:ea typeface="Times New Roman"/>
            </a:endParaRPr>
          </a:p>
          <a:p>
            <a:pPr lvl="0">
              <a:buFont typeface="Times New Roman"/>
              <a:buChar char="•"/>
              <a:tabLst>
                <a:tab pos="318770" algn="l"/>
              </a:tabLst>
            </a:pPr>
            <a:endParaRPr lang="ru-RU" sz="2000" dirty="0" smtClean="0">
              <a:latin typeface="Times New Roman"/>
              <a:ea typeface="Times New Roman"/>
            </a:endParaRPr>
          </a:p>
          <a:p>
            <a:pPr lvl="0">
              <a:buFont typeface="Times New Roman"/>
              <a:buChar char="•"/>
              <a:tabLst>
                <a:tab pos="318770" algn="l"/>
              </a:tabLst>
            </a:pPr>
            <a:endParaRPr lang="ru-RU" sz="2000" dirty="0" smtClean="0"/>
          </a:p>
          <a:p>
            <a:pPr lvl="0">
              <a:buFont typeface="Times New Roman"/>
              <a:buChar char="•"/>
              <a:tabLst>
                <a:tab pos="318770" algn="l"/>
              </a:tabLst>
            </a:pPr>
            <a:endParaRPr lang="ru-RU" sz="2000" dirty="0"/>
          </a:p>
          <a:p>
            <a:pPr lvl="0">
              <a:buFont typeface="Times New Roman"/>
              <a:buChar char="•"/>
              <a:tabLst>
                <a:tab pos="318770" algn="l"/>
              </a:tabLst>
            </a:pPr>
            <a:r>
              <a:rPr lang="ru-RU" sz="2800" dirty="0" smtClean="0"/>
              <a:t>Товарищ-человек</a:t>
            </a:r>
            <a:r>
              <a:rPr lang="ru-RU" sz="2800" dirty="0"/>
              <a:t>, близкий по своим взглядам, деятельности, по условиям жизни</a:t>
            </a:r>
            <a:endParaRPr lang="ru-RU" sz="2800" dirty="0" smtClean="0">
              <a:latin typeface="Times New Roman"/>
              <a:ea typeface="Times New Roman"/>
            </a:endParaRPr>
          </a:p>
          <a:p>
            <a:pPr lvl="0">
              <a:buFont typeface="Times New Roman"/>
              <a:buChar char="•"/>
              <a:tabLst>
                <a:tab pos="318770" algn="l"/>
              </a:tabLst>
            </a:pPr>
            <a:endParaRPr lang="ru-RU" sz="20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89834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41575"/>
            <a:ext cx="3178696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Мешает дружбе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700808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/>
              <a:t>Вспыльчивость                                   </a:t>
            </a:r>
            <a:r>
              <a:rPr lang="ru-RU" b="1" dirty="0" smtClean="0"/>
              <a:t>Глупость                                               Зависимость                                          Зависть                                                  Корыстолюбие                                    Ложь                                                         Ненадежность                                           Обман                                                              Предательство                                                   Хитрость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Милосердие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Свобода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Доверие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Бескорыстие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Искренность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Интерес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Надежность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Равноправие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Симпатия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Честность</a:t>
            </a:r>
            <a:endParaRPr lang="ru-RU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463750" y="620688"/>
            <a:ext cx="35007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Помогает</a:t>
            </a:r>
            <a:r>
              <a:rPr lang="ru-RU" b="1" dirty="0" smtClean="0">
                <a:solidFill>
                  <a:srgbClr val="FF0000"/>
                </a:solidFill>
              </a:rPr>
              <a:t>  </a:t>
            </a:r>
            <a:r>
              <a:rPr lang="ru-RU" sz="3200" b="1" dirty="0">
                <a:solidFill>
                  <a:srgbClr val="FF0000"/>
                </a:solidFill>
              </a:rPr>
              <a:t>дружбе</a:t>
            </a:r>
          </a:p>
        </p:txBody>
      </p:sp>
    </p:spTree>
    <p:extLst>
      <p:ext uri="{BB962C8B-B14F-4D97-AF65-F5344CB8AC3E}">
        <p14:creationId xmlns:p14="http://schemas.microsoft.com/office/powerpoint/2010/main" val="1892444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теперь давайте поиграем в игру «Собери пословицы».</a:t>
            </a:r>
            <a:b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Наши пословицы случайно рассыпались! И сейчас их нужно собрать. Давайте найдем начало каждой фразы.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7544" y="2780928"/>
            <a:ext cx="4040188" cy="3951288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2006E2"/>
                </a:solidFill>
                <a:latin typeface="Times New Roman" pitchFamily="18" charset="0"/>
                <a:cs typeface="Times New Roman" pitchFamily="18" charset="0"/>
              </a:rPr>
              <a:t>Нет друга – ищи,                                                           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2006E2"/>
                </a:solidFill>
                <a:latin typeface="Times New Roman" pitchFamily="18" charset="0"/>
                <a:cs typeface="Times New Roman" pitchFamily="18" charset="0"/>
              </a:rPr>
              <a:t>Скажи </a:t>
            </a:r>
            <a:r>
              <a:rPr lang="ru-RU" b="1" dirty="0">
                <a:solidFill>
                  <a:srgbClr val="2006E2"/>
                </a:solidFill>
                <a:latin typeface="Times New Roman" pitchFamily="18" charset="0"/>
                <a:cs typeface="Times New Roman" pitchFamily="18" charset="0"/>
              </a:rPr>
              <a:t>мне кто твой друг,</a:t>
            </a:r>
          </a:p>
          <a:p>
            <a:pPr marL="0" indent="0">
              <a:buNone/>
            </a:pPr>
            <a:r>
              <a:rPr lang="ru-RU" b="1" dirty="0">
                <a:solidFill>
                  <a:srgbClr val="2006E2"/>
                </a:solidFill>
                <a:latin typeface="Times New Roman" pitchFamily="18" charset="0"/>
                <a:cs typeface="Times New Roman" pitchFamily="18" charset="0"/>
              </a:rPr>
              <a:t>Человек без друзей,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2006E2"/>
                </a:solidFill>
                <a:latin typeface="Times New Roman" pitchFamily="18" charset="0"/>
                <a:cs typeface="Times New Roman" pitchFamily="18" charset="0"/>
              </a:rPr>
              <a:t>Дружба </a:t>
            </a:r>
            <a:r>
              <a:rPr lang="ru-RU" b="1" dirty="0">
                <a:solidFill>
                  <a:srgbClr val="2006E2"/>
                </a:solidFill>
                <a:latin typeface="Times New Roman" pitchFamily="18" charset="0"/>
                <a:cs typeface="Times New Roman" pitchFamily="18" charset="0"/>
              </a:rPr>
              <a:t>крепка не лестью,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2006E2"/>
                </a:solidFill>
                <a:latin typeface="Times New Roman" pitchFamily="18" charset="0"/>
                <a:cs typeface="Times New Roman" pitchFamily="18" charset="0"/>
              </a:rPr>
              <a:t>Дружба </a:t>
            </a:r>
            <a:r>
              <a:rPr lang="ru-RU" b="1" dirty="0">
                <a:solidFill>
                  <a:srgbClr val="2006E2"/>
                </a:solidFill>
                <a:latin typeface="Times New Roman" pitchFamily="18" charset="0"/>
                <a:cs typeface="Times New Roman" pitchFamily="18" charset="0"/>
              </a:rPr>
              <a:t>как стекло: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4008" y="2780928"/>
            <a:ext cx="4041775" cy="3951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что дерево без корней.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а </a:t>
            </a:r>
            <a:r>
              <a:rPr lang="ru-RU" b="1" dirty="0">
                <a:solidFill>
                  <a:srgbClr val="FF0000"/>
                </a:solidFill>
              </a:rPr>
              <a:t>нашел - береги. </a:t>
            </a:r>
            <a:r>
              <a:rPr lang="ru-RU" b="1" dirty="0" smtClean="0">
                <a:solidFill>
                  <a:srgbClr val="FF0000"/>
                </a:solidFill>
              </a:rPr>
              <a:t>                                                                                                   </a:t>
            </a:r>
            <a:r>
              <a:rPr lang="ru-RU" b="1" dirty="0">
                <a:solidFill>
                  <a:srgbClr val="FF0000"/>
                </a:solidFill>
              </a:rPr>
              <a:t>а правдой и честью. </a:t>
            </a:r>
            <a:r>
              <a:rPr lang="ru-RU" b="1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</a:t>
            </a:r>
            <a:r>
              <a:rPr lang="ru-RU" b="1" dirty="0">
                <a:solidFill>
                  <a:srgbClr val="FF0000"/>
                </a:solidFill>
              </a:rPr>
              <a:t>разобьешь - не сложишь. </a:t>
            </a:r>
            <a:r>
              <a:rPr lang="ru-RU" b="1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              </a:t>
            </a:r>
            <a:r>
              <a:rPr lang="ru-RU" b="1" dirty="0">
                <a:solidFill>
                  <a:srgbClr val="FF0000"/>
                </a:solidFill>
              </a:rPr>
              <a:t>в беде. </a:t>
            </a:r>
            <a:r>
              <a:rPr lang="ru-RU" b="1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         </a:t>
            </a:r>
            <a:r>
              <a:rPr lang="ru-RU" b="1" dirty="0">
                <a:solidFill>
                  <a:srgbClr val="FF0000"/>
                </a:solidFill>
              </a:rPr>
              <a:t>и я скажу, кто ты</a:t>
            </a:r>
            <a:endParaRPr lang="ru-RU" b="1" dirty="0">
              <a:solidFill>
                <a:srgbClr val="2006E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4835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www.internetmoi.ru/_bd/7/74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4393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2006E2"/>
                </a:solidFill>
                <a:latin typeface="Comic Sans MS" pitchFamily="66" charset="0"/>
              </a:rPr>
              <a:t>Домашнее задание:</a:t>
            </a:r>
            <a:br>
              <a:rPr lang="ru-RU" b="1" dirty="0">
                <a:solidFill>
                  <a:srgbClr val="2006E2"/>
                </a:solidFill>
                <a:latin typeface="Comic Sans MS" pitchFamily="66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76872"/>
            <a:ext cx="8229600" cy="2044824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FF0066"/>
                </a:solidFill>
              </a:rPr>
              <a:t>Создать для портфолио страничку «Созвездие друзей»</a:t>
            </a:r>
          </a:p>
        </p:txBody>
      </p:sp>
    </p:spTree>
    <p:extLst>
      <p:ext uri="{BB962C8B-B14F-4D97-AF65-F5344CB8AC3E}">
        <p14:creationId xmlns:p14="http://schemas.microsoft.com/office/powerpoint/2010/main" val="31464201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334</Words>
  <Application>Microsoft Office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Подготовила:   Тупикина Н.В., учитель начальных классов  ГБОУ СКОШИ №31 г. Москва ВАО </vt:lpstr>
      <vt:lpstr>Презентация PowerPoint</vt:lpstr>
      <vt:lpstr>Определение  понятия «дружба» (словарь Ожегова) </vt:lpstr>
      <vt:lpstr>знатоки</vt:lpstr>
      <vt:lpstr>Презентация PowerPoint</vt:lpstr>
      <vt:lpstr>Приятель-это близкий и дружески расположенный знакомый. </vt:lpstr>
      <vt:lpstr>Мешает дружбе</vt:lpstr>
      <vt:lpstr>  А теперь давайте поиграем в игру «Собери пословицы». Наши пословицы случайно рассыпались! И сейчас их нужно собрать. Давайте найдем начало каждой фразы.</vt:lpstr>
      <vt:lpstr>Домашнее задание: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Подготовила:   Тупикина Н.В., учитель начальных классов  ГБОУ СКОШИ №31 г. Москва ВАО </dc:title>
  <dc:creator>user</dc:creator>
  <cp:lastModifiedBy>user</cp:lastModifiedBy>
  <cp:revision>12</cp:revision>
  <dcterms:created xsi:type="dcterms:W3CDTF">2012-09-12T14:08:37Z</dcterms:created>
  <dcterms:modified xsi:type="dcterms:W3CDTF">2012-09-14T07:21:00Z</dcterms:modified>
</cp:coreProperties>
</file>