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7" r:id="rId4"/>
    <p:sldId id="275" r:id="rId5"/>
    <p:sldId id="257" r:id="rId6"/>
    <p:sldId id="303" r:id="rId7"/>
    <p:sldId id="267" r:id="rId8"/>
    <p:sldId id="269" r:id="rId9"/>
    <p:sldId id="295" r:id="rId10"/>
    <p:sldId id="304" r:id="rId11"/>
    <p:sldId id="308" r:id="rId12"/>
    <p:sldId id="306" r:id="rId13"/>
    <p:sldId id="310" r:id="rId14"/>
    <p:sldId id="311" r:id="rId15"/>
    <p:sldId id="258" r:id="rId16"/>
    <p:sldId id="316" r:id="rId17"/>
    <p:sldId id="284" r:id="rId18"/>
    <p:sldId id="293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F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6297F-6FAA-40BB-81BF-0EECDB7ADC92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770A-4677-45F5-AE0C-AA0A4D880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78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slide" Target="slide2.xm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информацией как способ формирования информационных компетенций и логического интеллекта.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429132"/>
            <a:ext cx="6000792" cy="120966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Осипова Н.Н.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38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49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Электронное приложение к учебнику Л.Ф. Климановой, С.Г. Макеевой «Азбука» (CD).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85728"/>
            <a:ext cx="2643206" cy="25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214290"/>
            <a:ext cx="2500330" cy="25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285749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Электронное приложение к учебнику Л.Ф. Климановой, С.Г. Макеевой «Русский язык» (CD).</a:t>
            </a:r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335756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607220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Электронное приложение к учебнику Н.И. </a:t>
            </a:r>
            <a:r>
              <a:rPr lang="ru-RU" sz="1400" dirty="0" err="1" smtClean="0"/>
              <a:t>Роговцевой</a:t>
            </a:r>
            <a:r>
              <a:rPr lang="ru-RU" sz="1400" dirty="0" smtClean="0"/>
              <a:t>, Н.В. Богдановой, И.П. </a:t>
            </a:r>
            <a:r>
              <a:rPr lang="ru-RU" sz="1400" dirty="0" err="1" smtClean="0"/>
              <a:t>Фрейтаг</a:t>
            </a:r>
            <a:r>
              <a:rPr lang="ru-RU" sz="1400" dirty="0" smtClean="0"/>
              <a:t> «Технология» (CD).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 l="11250"/>
          <a:stretch>
            <a:fillRect/>
          </a:stretch>
        </p:blipFill>
        <p:spPr bwMode="auto">
          <a:xfrm>
            <a:off x="5572132" y="3358568"/>
            <a:ext cx="2571768" cy="25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57752" y="6000768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Электронное приложение к учебнику Г. В. Дорофеева, Т. 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Мираковой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«Математика» (CD)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6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Документ-камера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цифровое устройство, которое позволяет моментально демонстрировать документы, объекты и даже процессы и движения на монитор, интерактивную доску или на экран с помощью проектора.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4149080"/>
            <a:ext cx="250033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162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Использование документ-камеры </a:t>
            </a:r>
            <a:endParaRPr lang="ru-RU" dirty="0"/>
          </a:p>
        </p:txBody>
      </p:sp>
      <p:pic>
        <p:nvPicPr>
          <p:cNvPr id="9" name="Picture 2" descr="C:\Users\user\Desktop\IMG_1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7158" y="1643050"/>
            <a:ext cx="40762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4876" y="1643050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позволяет «оживить» процесс  преподавания, сделать его более наглядным и убедительным, и, как следствие, более эффективным;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появляется больше возможностей гибко реагировать на ситуацию, привносить в урок необходимые элементы интерактивности и диалога;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упрощает процесс подготовки к уроку;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ускоряет процесс «подачи» уже подготовленных материалов на аудиторию.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423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4843" y="324626"/>
            <a:ext cx="8228763" cy="114500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dirty="0" smtClean="0"/>
              <a:t>Использование системы опроса  </a:t>
            </a:r>
            <a:r>
              <a:rPr lang="ru-RU" dirty="0" err="1" smtClean="0"/>
              <a:t>Response</a:t>
            </a:r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4015273" cy="215873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73274" y="1604841"/>
            <a:ext cx="4015273" cy="584775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4673274" y="3968993"/>
            <a:ext cx="4015273" cy="215873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ru-RU" dirty="0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171" y="3968993"/>
            <a:ext cx="4015273" cy="584775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357158" y="1785926"/>
            <a:ext cx="4245165" cy="228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alphaModFix/>
            <a:lum/>
          </a:blip>
          <a:srcRect/>
          <a:stretch>
            <a:fillRect/>
          </a:stretch>
        </p:blipFill>
        <p:spPr>
          <a:xfrm>
            <a:off x="4714876" y="1714488"/>
            <a:ext cx="4081890" cy="244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alphaModFix/>
            <a:lum/>
          </a:blip>
          <a:srcRect/>
          <a:stretch>
            <a:fillRect/>
          </a:stretch>
        </p:blipFill>
        <p:spPr>
          <a:xfrm>
            <a:off x="4734992" y="4214818"/>
            <a:ext cx="4081890" cy="24288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57158" y="4096624"/>
          <a:ext cx="4214842" cy="2576011"/>
        </p:xfrm>
        <a:graphic>
          <a:graphicData uri="http://schemas.openxmlformats.org/presentationml/2006/ole">
            <p:oleObj spid="_x0000_s11265" name="Document" r:id="rId7" imgW="9730880" imgH="4738835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334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использования системы опроса  </a:t>
            </a:r>
            <a:r>
              <a:rPr lang="ru-RU" dirty="0" err="1" smtClean="0"/>
              <a:t>Response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72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объективность оценки результатов,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удобная количественная форма выражения результатов,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 повышенная устойчивость к фальсификациям,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 высокая скорость обработки результатов,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 единство требований ко всем учащимся,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 исключение субъективизма при оценке результатов.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94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Использование </a:t>
            </a:r>
            <a:r>
              <a:rPr lang="ru-RU" b="1" dirty="0" err="1"/>
              <a:t>нетбуков</a:t>
            </a:r>
            <a:r>
              <a:rPr lang="ru-RU" b="1" dirty="0"/>
              <a:t> в школе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4032449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032449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4714876" y="3929066"/>
            <a:ext cx="4043362" cy="248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alphaModFix/>
            <a:lum/>
          </a:blip>
          <a:srcRect/>
          <a:stretch>
            <a:fillRect/>
          </a:stretch>
        </p:blipFill>
        <p:spPr>
          <a:xfrm>
            <a:off x="428596" y="3929066"/>
            <a:ext cx="4081890" cy="244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42977" y="6198990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ru-RU" b="1" dirty="0" smtClean="0">
                <a:latin typeface="Arial" pitchFamily="18"/>
                <a:ea typeface="Microsoft YaHei" pitchFamily="2"/>
                <a:cs typeface="Mangal" pitchFamily="2"/>
              </a:rPr>
              <a:t>Галкина Наталья</a:t>
            </a:r>
            <a:endParaRPr lang="ru-RU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7998" y="6198990"/>
            <a:ext cx="513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spcBef>
                <a:spcPts val="1080"/>
              </a:spcBef>
              <a:spcAft>
                <a:spcPts val="900"/>
              </a:spcAft>
              <a:buNone/>
            </a:pPr>
            <a:r>
              <a:rPr lang="ru-RU" b="1" dirty="0" smtClean="0">
                <a:latin typeface="Arial" pitchFamily="18"/>
                <a:ea typeface="Microsoft YaHei" pitchFamily="2"/>
                <a:cs typeface="Mangal" pitchFamily="2"/>
              </a:rPr>
              <a:t>Полунин Дима</a:t>
            </a:r>
            <a:endParaRPr lang="ru-RU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1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работы с </a:t>
            </a:r>
            <a:r>
              <a:rPr lang="ru-RU" b="1" dirty="0" err="1" smtClean="0"/>
              <a:t>нетбуками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ндивидуально</a:t>
            </a:r>
            <a:r>
              <a:rPr lang="ru-RU" dirty="0"/>
              <a:t>, развивая самоконтроль и исследовательские </a:t>
            </a:r>
            <a:r>
              <a:rPr lang="ru-RU" dirty="0" smtClean="0"/>
              <a:t>навыки;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парах, группах,  развивая навыки сотрудничества, </a:t>
            </a:r>
            <a:r>
              <a:rPr lang="ru-RU" dirty="0" smtClean="0"/>
              <a:t>взаимопомощи;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с источником  образовательной информации при работе в группах и индивидуально.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28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1" name="Picture 4" descr="6484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WordArt 5"/>
            <p:cNvSpPr>
              <a:spLocks noChangeArrowheads="1" noChangeShapeType="1" noTextEdit="1"/>
            </p:cNvSpPr>
            <p:nvPr/>
          </p:nvSpPr>
          <p:spPr bwMode="auto">
            <a:xfrm rot="687461">
              <a:off x="1187450" y="1268413"/>
              <a:ext cx="6837363" cy="294957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600" kern="10">
                  <a:ln w="25400">
                    <a:noFill/>
                    <a:round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Тренажёр </a:t>
              </a:r>
            </a:p>
            <a:p>
              <a:pPr algn="ctr"/>
              <a:r>
                <a:rPr lang="ru-RU" sz="3600" kern="10">
                  <a:ln w="25400">
                    <a:noFill/>
                    <a:round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"Работаем над техникой чтения"</a:t>
              </a:r>
            </a:p>
          </p:txBody>
        </p:sp>
        <p:pic>
          <p:nvPicPr>
            <p:cNvPr id="2053" name="Picture 6" descr="50199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575" y="4365625"/>
              <a:ext cx="2808288" cy="183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Новые нормы </a:t>
            </a:r>
            <a:r>
              <a:rPr lang="ru-RU" sz="2800" b="1" dirty="0" err="1" smtClean="0"/>
              <a:t>СанПиН</a:t>
            </a:r>
            <a:r>
              <a:rPr lang="ru-RU" sz="2800" b="1" dirty="0" smtClean="0"/>
              <a:t> для школьников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Продолжительность непрерывного применения технических средств обучения на уроках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статистических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учебных досках и экранах отраженно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динамических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изображе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учебных досках и экранах отраженно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изображе</a:t>
                      </a:r>
                    </a:p>
                    <a:p>
                      <a:pPr algn="l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нием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индивидуальном 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мониторе компьюте</a:t>
                      </a:r>
                    </a:p>
                    <a:p>
                      <a:pPr algn="l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 и клавиату</a:t>
                      </a:r>
                    </a:p>
                    <a:p>
                      <a:pPr algn="l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вание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аудио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</a:t>
                      </a:r>
                    </a:p>
                    <a:p>
                      <a:pPr algn="ctr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вание аудио</a:t>
                      </a:r>
                    </a:p>
                    <a:p>
                      <a:pPr algn="ctr"/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записи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наушниках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1 - 2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3 - 4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место, где все новые методики и технологии должны использоваться в первую очередь во благо Ученика и Учителя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4" name="Picture 14" descr="http://images.clipartof.com/small/6236-Female-Teacher-Sitting-At-A-Computer-Surrounded-By-School-Kids-In-A-Classroom-Clipart-Pictu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" b="7623"/>
          <a:stretch>
            <a:fillRect/>
          </a:stretch>
        </p:blipFill>
        <p:spPr bwMode="auto">
          <a:xfrm>
            <a:off x="2571736" y="3786190"/>
            <a:ext cx="42862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Информационные </a:t>
            </a:r>
            <a:r>
              <a:rPr lang="ru-RU" b="1" dirty="0" smtClean="0"/>
              <a:t>компетенции- </a:t>
            </a:r>
            <a:r>
              <a:rPr lang="ru-RU" dirty="0"/>
              <a:t>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навыки </a:t>
            </a:r>
            <a:r>
              <a:rPr lang="ru-RU" dirty="0"/>
              <a:t>деятельности по отношению к информации в учебных предметах и образовательных областях, а также в окружающем </a:t>
            </a:r>
            <a:r>
              <a:rPr lang="ru-RU" dirty="0" smtClean="0"/>
              <a:t>мире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ладение </a:t>
            </a:r>
            <a:r>
              <a:rPr lang="ru-RU" dirty="0"/>
              <a:t>современными средствами информации (телевизор, DVD, телефон, факс, компьютер, принтер, модем, копир и т.п.) и информационными технологиями (аудио - видеозапись, электронная почта, СМИ, Интернет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оиск</a:t>
            </a:r>
            <a:r>
              <a:rPr lang="ru-RU" dirty="0"/>
              <a:t>, анализ и отбор необходимой информации, ее преобразование, сохранение и передача.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информационных технологий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(основаны на использовании книг и      другой книгоиздательской продукции);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(основаны на использовании компьютера).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«Учитель - это ученик, решивший навсегда остаться в школе»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(В.Гёте)	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Интерактивная доска -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357562"/>
            <a:ext cx="4572032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1071547"/>
            <a:ext cx="8472518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это ценный инструмент для обучения всего класса. Это - визуальный ресурс, который может помочь учителям сделать уроки живыми и привлекательными для учеников, позволяет преподнести ученикам информацию, используя широкий диапазон средств визуализации. 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3168967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3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 возможностях использования интерактивной доски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как обычная  доска для обычной работы в классе (только мел заменён электронным карандашом);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как демонстрационный экран (показ слайдов, наглядного материала, фильмов) для визуализации учебной информации изучаемого;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как интерактивный инструмент – работа с использованием специализированного программного обеспечения.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4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исьмо\2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20688"/>
            <a:ext cx="4176713" cy="566578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письмо\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620688"/>
            <a:ext cx="3960812" cy="56657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TextBox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0688" y="357166"/>
            <a:ext cx="87233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nsc.1september.ru/2004/42/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850" y="2071688"/>
            <a:ext cx="13350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TextBox 4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6050" y="1182688"/>
            <a:ext cx="29987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58963" y="1182688"/>
            <a:ext cx="20970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8225" y="1182688"/>
            <a:ext cx="27860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32363" y="1182688"/>
            <a:ext cx="36210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TextBox 8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6050" y="1895475"/>
            <a:ext cx="25177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58900" y="1895475"/>
            <a:ext cx="32559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TextBox 10"/>
          <p:cNvPicPr>
            <a:picLocks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9075" y="2614613"/>
            <a:ext cx="33289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TextBox 12"/>
          <p:cNvPicPr>
            <a:picLocks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6300" y="2614613"/>
            <a:ext cx="26019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TextBox 13"/>
          <p:cNvPicPr>
            <a:picLocks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144963" y="2614613"/>
            <a:ext cx="25669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TextBox 14"/>
          <p:cNvPicPr>
            <a:picLocks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9075" y="3328988"/>
            <a:ext cx="49196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extBox 15"/>
          <p:cNvPicPr>
            <a:picLocks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932113" y="3328988"/>
            <a:ext cx="4475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TextBox 16"/>
          <p:cNvPicPr>
            <a:picLocks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85750" y="4114800"/>
            <a:ext cx="21955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TextBox 17"/>
          <p:cNvPicPr>
            <a:picLocks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92288" y="4114800"/>
            <a:ext cx="35845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TextBox 18"/>
          <p:cNvPicPr>
            <a:picLocks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790950" y="4114800"/>
            <a:ext cx="38163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TextBox 19"/>
          <p:cNvPicPr>
            <a:picLocks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85750" y="4900613"/>
            <a:ext cx="26225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TextBox 20"/>
          <p:cNvPicPr>
            <a:picLocks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292225" y="4900613"/>
            <a:ext cx="32559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TextBox 21"/>
          <p:cNvPicPr>
            <a:picLocks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3432175" y="4900613"/>
            <a:ext cx="35972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TextBox 22"/>
          <p:cNvPicPr>
            <a:picLocks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19075" y="5614988"/>
            <a:ext cx="23590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TextBox 23"/>
          <p:cNvPicPr>
            <a:picLocks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219200" y="5614988"/>
            <a:ext cx="2895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Прямоугольник 24"/>
          <p:cNvSpPr>
            <a:spLocks noChangeArrowheads="1"/>
          </p:cNvSpPr>
          <p:nvPr/>
        </p:nvSpPr>
        <p:spPr bwMode="auto">
          <a:xfrm>
            <a:off x="6072188" y="6000750"/>
            <a:ext cx="225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К.Д.Ушинский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25" name="Picture 17" descr="j043267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43900" y="6357958"/>
            <a:ext cx="812089" cy="500042"/>
          </a:xfrm>
          <a:prstGeom prst="rect">
            <a:avLst/>
          </a:prstGeom>
          <a:noFill/>
        </p:spPr>
      </p:pic>
      <p:sp>
        <p:nvSpPr>
          <p:cNvPr id="28696" name="Rectangle 3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4763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000232" y="214290"/>
            <a:ext cx="58579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   С   НАЛОЖЕНИЕМ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991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704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0394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6945 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0185 L 0.09392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8993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556E-6 L 0.18125 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347 L 0.10295 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5417 0.0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0035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7309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15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4032448" cy="42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15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916832"/>
            <a:ext cx="41071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87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599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Document</vt:lpstr>
      <vt:lpstr>Работа с информацией как способ формирования информационных компетенций и логического интеллекта.</vt:lpstr>
      <vt:lpstr>Информационные компетенции- это</vt:lpstr>
      <vt:lpstr>Виды информационных технологий</vt:lpstr>
      <vt:lpstr>«Учитель - это ученик, решивший навсегда остаться в школе»  </vt:lpstr>
      <vt:lpstr>Интерактивная доска - </vt:lpstr>
      <vt:lpstr>О возможностях использования интерактивной доски  </vt:lpstr>
      <vt:lpstr>Слайд 7</vt:lpstr>
      <vt:lpstr>Слайд 8</vt:lpstr>
      <vt:lpstr>Слайд 9</vt:lpstr>
      <vt:lpstr>Слайд 10</vt:lpstr>
      <vt:lpstr>Документ-камера  </vt:lpstr>
      <vt:lpstr>Использование документ-камеры </vt:lpstr>
      <vt:lpstr>Использование системы опроса  Response</vt:lpstr>
      <vt:lpstr>Преимущества использования системы опроса  Response</vt:lpstr>
      <vt:lpstr>Использование нетбуков в школе </vt:lpstr>
      <vt:lpstr>Формы работы с нетбуками</vt:lpstr>
      <vt:lpstr>Слайд 17</vt:lpstr>
      <vt:lpstr> Новые нормы СанПиН для школьников Продолжительность непрерывного применения технических средств обучения на уроках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95</cp:revision>
  <dcterms:created xsi:type="dcterms:W3CDTF">2012-04-12T13:06:50Z</dcterms:created>
  <dcterms:modified xsi:type="dcterms:W3CDTF">2012-09-12T12:13:09Z</dcterms:modified>
</cp:coreProperties>
</file>