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FFFF00"/>
    <a:srgbClr val="FF7C80"/>
    <a:srgbClr val="800080"/>
    <a:srgbClr val="990099"/>
    <a:srgbClr val="FFCC99"/>
    <a:srgbClr val="9933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40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076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08C6DF4E-2F57-42EA-A5DA-43810CBEFF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56AF3-F9B9-483B-9ED5-359552E0F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57EDD-C60B-4894-AE5E-E7F2F1056D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E29E6-7FEA-43D2-837F-A10E401857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74CBF-DE9F-4F42-988D-1CB4F5D873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25B00-44F2-4684-A426-5D2AADBB1E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C1A80-117E-4AD6-B352-6612CF9A5A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CC56-1D97-4D55-8B9B-17C12F377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AF2AF-DE55-4EB5-BF69-AD1F06984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A0843-7341-4297-88C2-D5191FEEE1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3CE17-075A-4457-9736-87FB1492A8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2" name="Picture 4" descr="minispi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effectLst/>
              </a:defRPr>
            </a:lvl1pPr>
          </a:lstStyle>
          <a:p>
            <a:fld id="{5A2AE2B3-70B3-4A1D-A646-83D0AA3E2E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8" name="Object 8"/>
          <p:cNvGraphicFramePr>
            <a:graphicFrameLocks noChangeAspect="1"/>
          </p:cNvGraphicFramePr>
          <p:nvPr>
            <p:ph idx="1"/>
          </p:nvPr>
        </p:nvGraphicFramePr>
        <p:xfrm>
          <a:off x="2916238" y="3644900"/>
          <a:ext cx="5889625" cy="2462213"/>
        </p:xfrm>
        <a:graphic>
          <a:graphicData uri="http://schemas.openxmlformats.org/presentationml/2006/ole">
            <p:oleObj spid="_x0000_s5128" name="Image" r:id="rId3" imgW="2793651" imgH="1193230" progId="Photoshop.Image.6">
              <p:embed/>
            </p:oleObj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628775"/>
            <a:ext cx="7772400" cy="1143000"/>
          </a:xfrm>
        </p:spPr>
        <p:txBody>
          <a:bodyPr/>
          <a:lstStyle/>
          <a:p>
            <a:r>
              <a:rPr lang="ru-RU" sz="4800" b="1" i="1">
                <a:latin typeface="Brush Script Std" pitchFamily="50" charset="0"/>
              </a:rPr>
              <a:t>Информатизация</a:t>
            </a:r>
            <a:br>
              <a:rPr lang="ru-RU" sz="4800" b="1" i="1">
                <a:latin typeface="Brush Script Std" pitchFamily="50" charset="0"/>
              </a:rPr>
            </a:br>
            <a:r>
              <a:rPr lang="ru-RU" sz="4800" b="1" i="1">
                <a:latin typeface="Brush Script Std" pitchFamily="50" charset="0"/>
              </a:rPr>
              <a:t>учебного процесса </a:t>
            </a:r>
            <a:br>
              <a:rPr lang="ru-RU" sz="4800" b="1" i="1">
                <a:latin typeface="Brush Script Std" pitchFamily="50" charset="0"/>
              </a:rPr>
            </a:br>
            <a:r>
              <a:rPr lang="ru-RU" sz="4800" b="1" i="1">
                <a:latin typeface="Brush Script Std" pitchFamily="50" charset="0"/>
              </a:rPr>
              <a:t>в начальной </a:t>
            </a:r>
            <a:br>
              <a:rPr lang="ru-RU" sz="4800" b="1" i="1">
                <a:latin typeface="Brush Script Std" pitchFamily="50" charset="0"/>
              </a:rPr>
            </a:br>
            <a:r>
              <a:rPr lang="ru-RU" sz="4800" b="1" i="1">
                <a:latin typeface="Brush Script Std" pitchFamily="50" charset="0"/>
              </a:rPr>
              <a:t>школе</a:t>
            </a:r>
            <a:r>
              <a:rPr lang="ru-RU" sz="4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42988" y="549275"/>
            <a:ext cx="228600" cy="2286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476250"/>
            <a:ext cx="228600" cy="2286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28600" cy="2286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8" y="6237288"/>
            <a:ext cx="228600" cy="2286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 rot="384072">
            <a:off x="7164388" y="2492375"/>
            <a:ext cx="647700" cy="2857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916238" y="4221163"/>
            <a:ext cx="2232025" cy="1079500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572000" y="4941888"/>
            <a:ext cx="1008063" cy="35877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Информатизация учебного процесса в начальной школе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7791450" cy="4098925"/>
          </a:xfrm>
        </p:spPr>
        <p:txBody>
          <a:bodyPr/>
          <a:lstStyle/>
          <a:p>
            <a:pPr algn="r"/>
            <a:endParaRPr lang="ru-RU" b="1">
              <a:solidFill>
                <a:schemeClr val="bg2"/>
              </a:solidFill>
            </a:endParaRPr>
          </a:p>
          <a:p>
            <a:pPr algn="r"/>
            <a:r>
              <a:rPr lang="ru-RU" b="1">
                <a:solidFill>
                  <a:schemeClr val="tx2"/>
                </a:solidFill>
              </a:rPr>
              <a:t>Увлеченный новыми технологиями, мудрый учитель использует только те ее открытия, которые помогут  раскрыть, развить и реализовать способности ребенка</a:t>
            </a:r>
            <a:r>
              <a:rPr lang="ru-RU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6388" name="Picture 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724400"/>
            <a:ext cx="16446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6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6516688" y="3860800"/>
          <a:ext cx="2271712" cy="2586038"/>
        </p:xfrm>
        <a:graphic>
          <a:graphicData uri="http://schemas.openxmlformats.org/presentationml/2006/ole">
            <p:oleObj spid="_x0000_s17416" name="CorelDRAW" r:id="rId4" imgW="3664001" imgH="4170274" progId="CorelDRAW.Graphic.11">
              <p:embed/>
            </p:oleObj>
          </a:graphicData>
        </a:graphic>
      </p:graphicFrame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3995738" y="1125538"/>
            <a:ext cx="3959225" cy="2265362"/>
          </a:xfrm>
          <a:prstGeom prst="cloudCallout">
            <a:avLst>
              <a:gd name="adj1" fmla="val 5653"/>
              <a:gd name="adj2" fmla="val 798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 b="0">
              <a:effectLst/>
            </a:endParaRP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4427538" y="1700213"/>
            <a:ext cx="353377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Наглядно-образное </a:t>
            </a:r>
          </a:p>
          <a:p>
            <a:pPr algn="ctr"/>
            <a:r>
              <a:rPr lang="ru-RU" sz="1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мышление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flipH="1">
            <a:off x="755650" y="2060575"/>
            <a:ext cx="2160588" cy="1150938"/>
          </a:xfrm>
          <a:prstGeom prst="wedgeEllipseCallout">
            <a:avLst>
              <a:gd name="adj1" fmla="val -77333"/>
              <a:gd name="adj2" fmla="val -20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b="0">
              <a:effectLst/>
            </a:endParaRP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flipH="1">
            <a:off x="900113" y="3500438"/>
            <a:ext cx="3095625" cy="1439862"/>
          </a:xfrm>
          <a:prstGeom prst="wedgeEllipseCallout">
            <a:avLst>
              <a:gd name="adj1" fmla="val -54056"/>
              <a:gd name="adj2" fmla="val -69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b="0">
              <a:effectLst/>
            </a:endParaRP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 flipH="1">
            <a:off x="3348038" y="260350"/>
            <a:ext cx="2233612" cy="968375"/>
          </a:xfrm>
          <a:prstGeom prst="wedgeEllipseCallout">
            <a:avLst>
              <a:gd name="adj1" fmla="val -39769"/>
              <a:gd name="adj2" fmla="val 69505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b="0">
              <a:effectLst/>
            </a:endParaRP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 flipH="1">
            <a:off x="971550" y="549275"/>
            <a:ext cx="2305050" cy="1041400"/>
          </a:xfrm>
          <a:prstGeom prst="wedgeEllipseCallout">
            <a:avLst>
              <a:gd name="adj1" fmla="val -55236"/>
              <a:gd name="adj2" fmla="val 910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b="0">
              <a:effectLst/>
            </a:endParaRPr>
          </a:p>
        </p:txBody>
      </p: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3708400" y="549275"/>
            <a:ext cx="14398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зрение</a:t>
            </a:r>
          </a:p>
        </p:txBody>
      </p:sp>
      <p:sp>
        <p:nvSpPr>
          <p:cNvPr id="17428" name="WordArt 20"/>
          <p:cNvSpPr>
            <a:spLocks noChangeArrowheads="1" noChangeShapeType="1" noTextEdit="1"/>
          </p:cNvSpPr>
          <p:nvPr/>
        </p:nvSpPr>
        <p:spPr bwMode="auto">
          <a:xfrm>
            <a:off x="1476375" y="908050"/>
            <a:ext cx="1008063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слух</a:t>
            </a:r>
          </a:p>
        </p:txBody>
      </p:sp>
      <p:sp>
        <p:nvSpPr>
          <p:cNvPr id="17429" name="WordArt 21"/>
          <p:cNvSpPr>
            <a:spLocks noChangeArrowheads="1" noChangeShapeType="1" noTextEdit="1"/>
          </p:cNvSpPr>
          <p:nvPr/>
        </p:nvSpPr>
        <p:spPr bwMode="auto">
          <a:xfrm>
            <a:off x="1187450" y="2420938"/>
            <a:ext cx="1366838" cy="420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эмоции</a:t>
            </a:r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1187450" y="3716338"/>
            <a:ext cx="259238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воображение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4716463" y="2997200"/>
          <a:ext cx="2362200" cy="3594100"/>
        </p:xfrm>
        <a:graphic>
          <a:graphicData uri="http://schemas.openxmlformats.org/presentationml/2006/ole">
            <p:oleObj spid="_x0000_s17415" name="CorelDRAW" r:id="rId5" imgW="3884066" imgH="5904586" progId="CorelDRAW.Graphic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74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74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5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74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74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  <p:bldP spid="17420" grpId="0" animBg="1"/>
      <p:bldP spid="17422" grpId="0" animBg="1"/>
      <p:bldP spid="17423" grpId="0" animBg="1"/>
      <p:bldP spid="17424" grpId="0" animBg="1"/>
      <p:bldP spid="17426" grpId="0" animBg="1"/>
      <p:bldP spid="17427" grpId="0" animBg="1"/>
      <p:bldP spid="17428" grpId="0" animBg="1"/>
      <p:bldP spid="17429" grpId="0" animBg="1"/>
      <p:bldP spid="174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Информационно-коммуникативные технологии позволяют: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848600" cy="3321050"/>
          </a:xfrm>
        </p:spPr>
        <p:txBody>
          <a:bodyPr/>
          <a:lstStyle/>
          <a:p>
            <a:pPr marL="609600" indent="-609600"/>
            <a:r>
              <a:rPr lang="ru-RU" sz="2400"/>
              <a:t>Обеспечить положительную мотивацию учения</a:t>
            </a:r>
          </a:p>
          <a:p>
            <a:pPr marL="609600" indent="-609600"/>
            <a:r>
              <a:rPr lang="ru-RU" sz="2400"/>
              <a:t>Повысить эстетический и эмоциональный уровень </a:t>
            </a:r>
          </a:p>
          <a:p>
            <a:pPr marL="609600" indent="-609600"/>
            <a:r>
              <a:rPr lang="ru-RU" sz="2400"/>
              <a:t>Повышать и стимулировать интерес учащихся, уровень комфортности</a:t>
            </a:r>
          </a:p>
          <a:p>
            <a:pPr marL="609600" indent="-609600"/>
            <a:r>
              <a:rPr lang="ru-RU" sz="2400"/>
              <a:t>Активизировать мыслительную деятельность и эффективность усвоения материала</a:t>
            </a:r>
          </a:p>
          <a:p>
            <a:pPr marL="609600" indent="-609600"/>
            <a:r>
              <a:rPr lang="ru-RU" sz="2400"/>
              <a:t>Индивидуализировать обучение</a:t>
            </a:r>
          </a:p>
          <a:p>
            <a:pPr marL="609600" indent="-609600"/>
            <a:r>
              <a:rPr lang="ru-RU" sz="2400"/>
              <a:t>Развивать навыки самообразования и самоконтроля</a:t>
            </a:r>
          </a:p>
          <a:p>
            <a:pPr marL="609600" indent="-609600"/>
            <a:r>
              <a:rPr lang="ru-RU" sz="2400"/>
              <a:t>Повышать скорость изложения и усвоения информации</a:t>
            </a:r>
          </a:p>
          <a:p>
            <a:pPr marL="609600" indent="-609600"/>
            <a:r>
              <a:rPr lang="ru-RU" sz="2400"/>
              <a:t>Вести экстренную коррекцию знаний</a:t>
            </a:r>
          </a:p>
        </p:txBody>
      </p:sp>
      <p:pic>
        <p:nvPicPr>
          <p:cNvPr id="21508" name="Picture 4" descr="human23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013325"/>
            <a:ext cx="13017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0"/>
                            </p:stCondLst>
                            <p:childTnLst>
                              <p:par>
                                <p:cTn id="11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1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1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1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1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1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1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1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1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AutoShape 19"/>
          <p:cNvSpPr>
            <a:spLocks noChangeArrowheads="1"/>
          </p:cNvSpPr>
          <p:nvPr/>
        </p:nvSpPr>
        <p:spPr bwMode="auto">
          <a:xfrm rot="16200000">
            <a:off x="6300788" y="3140075"/>
            <a:ext cx="1511300" cy="12255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478B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46" name="Picture 1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1050" y="476250"/>
            <a:ext cx="1100138" cy="1804988"/>
          </a:xfrm>
        </p:spPr>
      </p:pic>
      <p:sp>
        <p:nvSpPr>
          <p:cNvPr id="22537" name="AutoShape 9"/>
          <p:cNvSpPr>
            <a:spLocks noChangeArrowheads="1"/>
          </p:cNvSpPr>
          <p:nvPr/>
        </p:nvSpPr>
        <p:spPr bwMode="auto">
          <a:xfrm rot="5400000">
            <a:off x="2123281" y="4077494"/>
            <a:ext cx="865188" cy="863600"/>
          </a:xfrm>
          <a:custGeom>
            <a:avLst/>
            <a:gdLst>
              <a:gd name="G0" fmla="+- 17516 0 0"/>
              <a:gd name="G1" fmla="+- 5400 0 0"/>
              <a:gd name="G2" fmla="+- 21600 0 5400"/>
              <a:gd name="G3" fmla="+- 10800 0 5400"/>
              <a:gd name="G4" fmla="+- 21600 0 17516"/>
              <a:gd name="G5" fmla="*/ G4 G3 10800"/>
              <a:gd name="G6" fmla="+- 21600 0 G5"/>
              <a:gd name="T0" fmla="*/ 17516 w 21600"/>
              <a:gd name="T1" fmla="*/ 0 h 21600"/>
              <a:gd name="T2" fmla="*/ 0 w 21600"/>
              <a:gd name="T3" fmla="*/ 10800 h 21600"/>
              <a:gd name="T4" fmla="*/ 1751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516" y="0"/>
                </a:moveTo>
                <a:lnTo>
                  <a:pt x="1751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516" y="16200"/>
                </a:lnTo>
                <a:lnTo>
                  <a:pt x="1751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D8EE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4140200" y="5084763"/>
            <a:ext cx="1511300" cy="990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BC0D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1331913" y="2492375"/>
            <a:ext cx="2590800" cy="1368425"/>
          </a:xfrm>
          <a:prstGeom prst="foldedCorner">
            <a:avLst>
              <a:gd name="adj" fmla="val 12500"/>
            </a:avLst>
          </a:prstGeom>
          <a:solidFill>
            <a:srgbClr val="D8EE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1403350" y="2565400"/>
            <a:ext cx="2376488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объяснительно-</a:t>
            </a:r>
          </a:p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-иллюстративный</a:t>
            </a:r>
          </a:p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 способ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1258888" y="5157788"/>
            <a:ext cx="2736850" cy="1079500"/>
          </a:xfrm>
          <a:prstGeom prst="foldedCorner">
            <a:avLst>
              <a:gd name="adj" fmla="val 12500"/>
            </a:avLst>
          </a:prstGeom>
          <a:solidFill>
            <a:srgbClr val="D8EE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WordArt 15"/>
          <p:cNvSpPr>
            <a:spLocks noChangeArrowheads="1" noChangeShapeType="1" noTextEdit="1"/>
          </p:cNvSpPr>
          <p:nvPr/>
        </p:nvSpPr>
        <p:spPr bwMode="auto">
          <a:xfrm>
            <a:off x="1403350" y="5300663"/>
            <a:ext cx="22320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деятельностный </a:t>
            </a:r>
          </a:p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способ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5867400" y="4581525"/>
            <a:ext cx="2520950" cy="1728788"/>
          </a:xfrm>
          <a:prstGeom prst="foldedCorner">
            <a:avLst>
              <a:gd name="adj" fmla="val 12500"/>
            </a:avLst>
          </a:prstGeom>
          <a:solidFill>
            <a:srgbClr val="D8EE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5940425" y="4868863"/>
            <a:ext cx="2303463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активный субъект</a:t>
            </a:r>
          </a:p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учебной</a:t>
            </a:r>
          </a:p>
          <a:p>
            <a:pPr algn="ctr"/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/>
                <a:cs typeface="Arial"/>
              </a:rPr>
              <a:t>деятельности</a:t>
            </a:r>
          </a:p>
        </p:txBody>
      </p:sp>
      <p:pic>
        <p:nvPicPr>
          <p:cNvPr id="22553" name="Picture 25" descr="худож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765175"/>
            <a:ext cx="2449513" cy="212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37" grpId="0" animBg="1"/>
      <p:bldP spid="22538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Направления использования ИКТ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72400" cy="4337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800000"/>
                </a:solidFill>
              </a:rPr>
              <a:t>В качестве дидактического средства обучения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800000"/>
                </a:solidFill>
              </a:rPr>
              <a:t>Проведение урока с частичным использованием ИКТ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800000"/>
                </a:solidFill>
              </a:rPr>
              <a:t>Для внеклассной работы и работы с родителями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Эффективность применения ИКТ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7450" y="3068638"/>
            <a:ext cx="5040313" cy="3240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Цель, место, способ использования ИКТ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sz="280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Частота использования ИКТ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sz="280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800000"/>
                </a:solidFill>
              </a:rPr>
              <a:t>Правильное чередование различных средств обучения</a:t>
            </a:r>
          </a:p>
        </p:txBody>
      </p:sp>
      <p:pic>
        <p:nvPicPr>
          <p:cNvPr id="28696" name="Picture 24" descr="Am1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268413"/>
            <a:ext cx="2305050" cy="2305050"/>
          </a:xfrm>
          <a:prstGeom prst="rect">
            <a:avLst/>
          </a:prstGeom>
          <a:noFill/>
        </p:spPr>
      </p:pic>
      <p:sp>
        <p:nvSpPr>
          <p:cNvPr id="28705" name="AutoShape 33"/>
          <p:cNvSpPr>
            <a:spLocks noChangeArrowheads="1"/>
          </p:cNvSpPr>
          <p:nvPr/>
        </p:nvSpPr>
        <p:spPr bwMode="auto">
          <a:xfrm rot="618976">
            <a:off x="3132138" y="1628775"/>
            <a:ext cx="3529012" cy="1620838"/>
          </a:xfrm>
          <a:prstGeom prst="wave">
            <a:avLst>
              <a:gd name="adj1" fmla="val 20644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effectLst/>
              </a:rPr>
              <a:t>У Ч И Т Ы В А Т 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9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400"/>
                            </p:stCondLst>
                            <p:childTnLst>
                              <p:par>
                                <p:cTn id="50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70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70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70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5" grpId="1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2133600"/>
            <a:ext cx="4176712" cy="3889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Сократить подготовительный период в начале урока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/>
              <a:t>Отсрочить усталость и потерю внимания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/>
              <a:t>Поддерживать устойчивое внимание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2800"/>
              <a:t>    в течение урока при использовании ИКТ…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  <p:pic>
        <p:nvPicPr>
          <p:cNvPr id="32777" name="Picture 9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1628775"/>
            <a:ext cx="128428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3141663"/>
            <a:ext cx="12874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Picture 11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5013325"/>
            <a:ext cx="12858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6948488" y="1125538"/>
            <a:ext cx="1366837" cy="790575"/>
          </a:xfrm>
          <a:prstGeom prst="wedgeRoundRectCallout">
            <a:avLst>
              <a:gd name="adj1" fmla="val -87745"/>
              <a:gd name="adj2" fmla="val 96384"/>
              <a:gd name="adj3" fmla="val 16667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i="1">
                <a:effectLst/>
              </a:rPr>
              <a:t>На 5 минут</a:t>
            </a: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7092950" y="3141663"/>
            <a:ext cx="1366838" cy="790575"/>
          </a:xfrm>
          <a:prstGeom prst="wedgeRoundRectCallout">
            <a:avLst>
              <a:gd name="adj1" fmla="val -113880"/>
              <a:gd name="adj2" fmla="val 71083"/>
              <a:gd name="adj3" fmla="val 16667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i="1">
                <a:effectLst/>
              </a:rPr>
              <a:t>На 5 -10 минут</a:t>
            </a:r>
          </a:p>
        </p:txBody>
      </p:sp>
      <p:sp>
        <p:nvSpPr>
          <p:cNvPr id="32789" name="AutoShape 21"/>
          <p:cNvSpPr>
            <a:spLocks noChangeArrowheads="1"/>
          </p:cNvSpPr>
          <p:nvPr/>
        </p:nvSpPr>
        <p:spPr bwMode="auto">
          <a:xfrm>
            <a:off x="7164388" y="4724400"/>
            <a:ext cx="1366837" cy="1152525"/>
          </a:xfrm>
          <a:prstGeom prst="wedgeRoundRectCallout">
            <a:avLst>
              <a:gd name="adj1" fmla="val -106796"/>
              <a:gd name="adj2" fmla="val 54134"/>
              <a:gd name="adj3" fmla="val 16667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i="1">
                <a:effectLst/>
              </a:rPr>
              <a:t>Между 15-20 мин. 30-35мин.</a:t>
            </a:r>
          </a:p>
        </p:txBody>
      </p:sp>
      <p:sp>
        <p:nvSpPr>
          <p:cNvPr id="32790" name="AutoShape 22"/>
          <p:cNvSpPr>
            <a:spLocks noChangeArrowheads="1"/>
          </p:cNvSpPr>
          <p:nvPr/>
        </p:nvSpPr>
        <p:spPr bwMode="auto">
          <a:xfrm>
            <a:off x="611188" y="188913"/>
            <a:ext cx="4464050" cy="1778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  <a:latin typeface="Brush Script Std" pitchFamily="50" charset="0"/>
              </a:rPr>
              <a:t>ПОМОГАЕТ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21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7" grpId="0" animBg="1"/>
      <p:bldP spid="32788" grpId="0" animBg="1"/>
      <p:bldP spid="32789" grpId="0" animBg="1"/>
      <p:bldP spid="32790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1042988" y="4149725"/>
            <a:ext cx="3743325" cy="1944688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Расширение спектра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способов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 предъявления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учебной информации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5148263" y="4149725"/>
            <a:ext cx="3744912" cy="2016125"/>
          </a:xfrm>
          <a:prstGeom prst="cube">
            <a:avLst>
              <a:gd name="adj" fmla="val 2232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Осуществление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гибкого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управления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учебным процессом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3059113" y="2565400"/>
            <a:ext cx="3671887" cy="1873250"/>
          </a:xfrm>
          <a:prstGeom prst="cube">
            <a:avLst>
              <a:gd name="adj" fmla="val 3267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Рост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профессиональной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компетентности</a:t>
            </a: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3419475" y="1125538"/>
            <a:ext cx="3168650" cy="1871662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Значительное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повышение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качества </a:t>
            </a:r>
          </a:p>
          <a:p>
            <a:pPr algn="ctr"/>
            <a:r>
              <a:rPr lang="ru-RU" i="1">
                <a:solidFill>
                  <a:srgbClr val="800000"/>
                </a:solidFill>
                <a:effectLst/>
              </a:rPr>
              <a:t>образования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title"/>
          </p:nvPr>
        </p:nvSpPr>
        <p:spPr>
          <a:xfrm>
            <a:off x="827088" y="2924175"/>
            <a:ext cx="7883525" cy="792163"/>
          </a:xfrm>
        </p:spPr>
        <p:txBody>
          <a:bodyPr/>
          <a:lstStyle/>
          <a:p>
            <a:pPr algn="ctr"/>
            <a:r>
              <a:rPr lang="ru-RU" sz="6600">
                <a:solidFill>
                  <a:srgbClr val="800000"/>
                </a:solidFill>
              </a:rPr>
              <a:t>Возможности учителя</a:t>
            </a:r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2484438" y="5445125"/>
            <a:ext cx="1646237" cy="7826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4787900" y="5516563"/>
            <a:ext cx="1657350" cy="7207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>
            <a:off x="3563938" y="4941888"/>
            <a:ext cx="1800225" cy="70961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4049" name="Picture 17" descr="l1_sociol_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844675"/>
            <a:ext cx="18573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2411413" y="333375"/>
            <a:ext cx="4608512" cy="3409950"/>
          </a:xfrm>
          <a:custGeom>
            <a:avLst/>
            <a:gdLst>
              <a:gd name="G0" fmla="+- 202601 0 0"/>
              <a:gd name="G1" fmla="+- 10979501 0 0"/>
              <a:gd name="G2" fmla="+- 202601 0 10979501"/>
              <a:gd name="G3" fmla="+- 10800 0 0"/>
              <a:gd name="G4" fmla="+- 0 0 20260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32 0 0"/>
              <a:gd name="G9" fmla="+- 0 0 10979501"/>
              <a:gd name="G10" fmla="+- 7732 0 2700"/>
              <a:gd name="G11" fmla="cos G10 202601"/>
              <a:gd name="G12" fmla="sin G10 202601"/>
              <a:gd name="G13" fmla="cos 13500 202601"/>
              <a:gd name="G14" fmla="sin 13500 202601"/>
              <a:gd name="G15" fmla="+- G11 10800 0"/>
              <a:gd name="G16" fmla="+- G12 10800 0"/>
              <a:gd name="G17" fmla="+- G13 10800 0"/>
              <a:gd name="G18" fmla="+- G14 10800 0"/>
              <a:gd name="G19" fmla="*/ 7732 1 2"/>
              <a:gd name="G20" fmla="+- G19 5400 0"/>
              <a:gd name="G21" fmla="cos G20 202601"/>
              <a:gd name="G22" fmla="sin G20 202601"/>
              <a:gd name="G23" fmla="+- G21 10800 0"/>
              <a:gd name="G24" fmla="+- G12 G23 G22"/>
              <a:gd name="G25" fmla="+- G22 G23 G11"/>
              <a:gd name="G26" fmla="cos 10800 202601"/>
              <a:gd name="G27" fmla="sin 10800 202601"/>
              <a:gd name="G28" fmla="cos 7732 202601"/>
              <a:gd name="G29" fmla="sin 7732 20260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979501"/>
              <a:gd name="G36" fmla="sin G34 10979501"/>
              <a:gd name="G37" fmla="+/ 10979501 20260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32 G39"/>
              <a:gd name="G43" fmla="sin 77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917 w 21600"/>
              <a:gd name="T5" fmla="*/ 36 h 21600"/>
              <a:gd name="T6" fmla="*/ 1752 w 21600"/>
              <a:gd name="T7" fmla="*/ 12800 h 21600"/>
              <a:gd name="T8" fmla="*/ 10168 w 21600"/>
              <a:gd name="T9" fmla="*/ 3093 h 21600"/>
              <a:gd name="T10" fmla="*/ 24280 w 21600"/>
              <a:gd name="T11" fmla="*/ 11528 h 21600"/>
              <a:gd name="T12" fmla="*/ 19824 w 21600"/>
              <a:gd name="T13" fmla="*/ 15527 h 21600"/>
              <a:gd name="T14" fmla="*/ 15824 w 21600"/>
              <a:gd name="T15" fmla="*/ 110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20" y="11216"/>
                </a:moveTo>
                <a:cubicBezTo>
                  <a:pt x="18528" y="11078"/>
                  <a:pt x="18532" y="10939"/>
                  <a:pt x="18532" y="10800"/>
                </a:cubicBezTo>
                <a:cubicBezTo>
                  <a:pt x="18532" y="6529"/>
                  <a:pt x="15070" y="3068"/>
                  <a:pt x="10800" y="3068"/>
                </a:cubicBezTo>
                <a:cubicBezTo>
                  <a:pt x="6529" y="3068"/>
                  <a:pt x="3068" y="6529"/>
                  <a:pt x="3068" y="10800"/>
                </a:cubicBezTo>
                <a:cubicBezTo>
                  <a:pt x="3067" y="11361"/>
                  <a:pt x="3129" y="11920"/>
                  <a:pt x="3250" y="12469"/>
                </a:cubicBezTo>
                <a:lnTo>
                  <a:pt x="254" y="13131"/>
                </a:lnTo>
                <a:cubicBezTo>
                  <a:pt x="85" y="12365"/>
                  <a:pt x="0" y="115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94"/>
                  <a:pt x="21594" y="11188"/>
                  <a:pt x="21584" y="11382"/>
                </a:cubicBezTo>
                <a:lnTo>
                  <a:pt x="24280" y="11528"/>
                </a:lnTo>
                <a:lnTo>
                  <a:pt x="19824" y="15527"/>
                </a:lnTo>
                <a:lnTo>
                  <a:pt x="15824" y="11071"/>
                </a:lnTo>
                <a:lnTo>
                  <a:pt x="18520" y="11216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effectLst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2700338" y="765175"/>
            <a:ext cx="4032250" cy="3267075"/>
          </a:xfrm>
          <a:custGeom>
            <a:avLst/>
            <a:gdLst>
              <a:gd name="G0" fmla="+- 202601 0 0"/>
              <a:gd name="G1" fmla="+- 10979501 0 0"/>
              <a:gd name="G2" fmla="+- 202601 0 10979501"/>
              <a:gd name="G3" fmla="+- 10800 0 0"/>
              <a:gd name="G4" fmla="+- 0 0 20260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32 0 0"/>
              <a:gd name="G9" fmla="+- 0 0 10979501"/>
              <a:gd name="G10" fmla="+- 7732 0 2700"/>
              <a:gd name="G11" fmla="cos G10 202601"/>
              <a:gd name="G12" fmla="sin G10 202601"/>
              <a:gd name="G13" fmla="cos 13500 202601"/>
              <a:gd name="G14" fmla="sin 13500 202601"/>
              <a:gd name="G15" fmla="+- G11 10800 0"/>
              <a:gd name="G16" fmla="+- G12 10800 0"/>
              <a:gd name="G17" fmla="+- G13 10800 0"/>
              <a:gd name="G18" fmla="+- G14 10800 0"/>
              <a:gd name="G19" fmla="*/ 7732 1 2"/>
              <a:gd name="G20" fmla="+- G19 5400 0"/>
              <a:gd name="G21" fmla="cos G20 202601"/>
              <a:gd name="G22" fmla="sin G20 202601"/>
              <a:gd name="G23" fmla="+- G21 10800 0"/>
              <a:gd name="G24" fmla="+- G12 G23 G22"/>
              <a:gd name="G25" fmla="+- G22 G23 G11"/>
              <a:gd name="G26" fmla="cos 10800 202601"/>
              <a:gd name="G27" fmla="sin 10800 202601"/>
              <a:gd name="G28" fmla="cos 7732 202601"/>
              <a:gd name="G29" fmla="sin 7732 20260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979501"/>
              <a:gd name="G36" fmla="sin G34 10979501"/>
              <a:gd name="G37" fmla="+/ 10979501 20260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32 G39"/>
              <a:gd name="G43" fmla="sin 77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917 w 21600"/>
              <a:gd name="T5" fmla="*/ 36 h 21600"/>
              <a:gd name="T6" fmla="*/ 1752 w 21600"/>
              <a:gd name="T7" fmla="*/ 12800 h 21600"/>
              <a:gd name="T8" fmla="*/ 10168 w 21600"/>
              <a:gd name="T9" fmla="*/ 3093 h 21600"/>
              <a:gd name="T10" fmla="*/ 24280 w 21600"/>
              <a:gd name="T11" fmla="*/ 11528 h 21600"/>
              <a:gd name="T12" fmla="*/ 19824 w 21600"/>
              <a:gd name="T13" fmla="*/ 15527 h 21600"/>
              <a:gd name="T14" fmla="*/ 15824 w 21600"/>
              <a:gd name="T15" fmla="*/ 110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20" y="11216"/>
                </a:moveTo>
                <a:cubicBezTo>
                  <a:pt x="18528" y="11078"/>
                  <a:pt x="18532" y="10939"/>
                  <a:pt x="18532" y="10800"/>
                </a:cubicBezTo>
                <a:cubicBezTo>
                  <a:pt x="18532" y="6529"/>
                  <a:pt x="15070" y="3068"/>
                  <a:pt x="10800" y="3068"/>
                </a:cubicBezTo>
                <a:cubicBezTo>
                  <a:pt x="6529" y="3068"/>
                  <a:pt x="3068" y="6529"/>
                  <a:pt x="3068" y="10800"/>
                </a:cubicBezTo>
                <a:cubicBezTo>
                  <a:pt x="3067" y="11361"/>
                  <a:pt x="3129" y="11920"/>
                  <a:pt x="3250" y="12469"/>
                </a:cubicBezTo>
                <a:lnTo>
                  <a:pt x="254" y="13131"/>
                </a:lnTo>
                <a:cubicBezTo>
                  <a:pt x="85" y="12365"/>
                  <a:pt x="0" y="115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94"/>
                  <a:pt x="21594" y="11188"/>
                  <a:pt x="21584" y="11382"/>
                </a:cubicBezTo>
                <a:lnTo>
                  <a:pt x="24280" y="11528"/>
                </a:lnTo>
                <a:lnTo>
                  <a:pt x="19824" y="15527"/>
                </a:lnTo>
                <a:lnTo>
                  <a:pt x="15824" y="11071"/>
                </a:lnTo>
                <a:lnTo>
                  <a:pt x="18520" y="1121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effectLst/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3132138" y="1125538"/>
            <a:ext cx="3311525" cy="3267075"/>
          </a:xfrm>
          <a:custGeom>
            <a:avLst/>
            <a:gdLst>
              <a:gd name="G0" fmla="+- 202601 0 0"/>
              <a:gd name="G1" fmla="+- 10979501 0 0"/>
              <a:gd name="G2" fmla="+- 202601 0 10979501"/>
              <a:gd name="G3" fmla="+- 10800 0 0"/>
              <a:gd name="G4" fmla="+- 0 0 20260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32 0 0"/>
              <a:gd name="G9" fmla="+- 0 0 10979501"/>
              <a:gd name="G10" fmla="+- 7732 0 2700"/>
              <a:gd name="G11" fmla="cos G10 202601"/>
              <a:gd name="G12" fmla="sin G10 202601"/>
              <a:gd name="G13" fmla="cos 13500 202601"/>
              <a:gd name="G14" fmla="sin 13500 202601"/>
              <a:gd name="G15" fmla="+- G11 10800 0"/>
              <a:gd name="G16" fmla="+- G12 10800 0"/>
              <a:gd name="G17" fmla="+- G13 10800 0"/>
              <a:gd name="G18" fmla="+- G14 10800 0"/>
              <a:gd name="G19" fmla="*/ 7732 1 2"/>
              <a:gd name="G20" fmla="+- G19 5400 0"/>
              <a:gd name="G21" fmla="cos G20 202601"/>
              <a:gd name="G22" fmla="sin G20 202601"/>
              <a:gd name="G23" fmla="+- G21 10800 0"/>
              <a:gd name="G24" fmla="+- G12 G23 G22"/>
              <a:gd name="G25" fmla="+- G22 G23 G11"/>
              <a:gd name="G26" fmla="cos 10800 202601"/>
              <a:gd name="G27" fmla="sin 10800 202601"/>
              <a:gd name="G28" fmla="cos 7732 202601"/>
              <a:gd name="G29" fmla="sin 7732 20260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979501"/>
              <a:gd name="G36" fmla="sin G34 10979501"/>
              <a:gd name="G37" fmla="+/ 10979501 20260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32 G39"/>
              <a:gd name="G43" fmla="sin 77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917 w 21600"/>
              <a:gd name="T5" fmla="*/ 36 h 21600"/>
              <a:gd name="T6" fmla="*/ 1752 w 21600"/>
              <a:gd name="T7" fmla="*/ 12800 h 21600"/>
              <a:gd name="T8" fmla="*/ 10168 w 21600"/>
              <a:gd name="T9" fmla="*/ 3093 h 21600"/>
              <a:gd name="T10" fmla="*/ 24280 w 21600"/>
              <a:gd name="T11" fmla="*/ 11528 h 21600"/>
              <a:gd name="T12" fmla="*/ 19824 w 21600"/>
              <a:gd name="T13" fmla="*/ 15527 h 21600"/>
              <a:gd name="T14" fmla="*/ 15824 w 21600"/>
              <a:gd name="T15" fmla="*/ 110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20" y="11216"/>
                </a:moveTo>
                <a:cubicBezTo>
                  <a:pt x="18528" y="11078"/>
                  <a:pt x="18532" y="10939"/>
                  <a:pt x="18532" y="10800"/>
                </a:cubicBezTo>
                <a:cubicBezTo>
                  <a:pt x="18532" y="6529"/>
                  <a:pt x="15070" y="3068"/>
                  <a:pt x="10800" y="3068"/>
                </a:cubicBezTo>
                <a:cubicBezTo>
                  <a:pt x="6529" y="3068"/>
                  <a:pt x="3068" y="6529"/>
                  <a:pt x="3068" y="10800"/>
                </a:cubicBezTo>
                <a:cubicBezTo>
                  <a:pt x="3067" y="11361"/>
                  <a:pt x="3129" y="11920"/>
                  <a:pt x="3250" y="12469"/>
                </a:cubicBezTo>
                <a:lnTo>
                  <a:pt x="254" y="13131"/>
                </a:lnTo>
                <a:cubicBezTo>
                  <a:pt x="85" y="12365"/>
                  <a:pt x="0" y="1158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94"/>
                  <a:pt x="21594" y="11188"/>
                  <a:pt x="21584" y="11382"/>
                </a:cubicBezTo>
                <a:lnTo>
                  <a:pt x="24280" y="11528"/>
                </a:lnTo>
                <a:lnTo>
                  <a:pt x="19824" y="15527"/>
                </a:lnTo>
                <a:lnTo>
                  <a:pt x="15824" y="11071"/>
                </a:lnTo>
                <a:lnTo>
                  <a:pt x="18520" y="11216"/>
                </a:ln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effectLst/>
            </a:endParaRPr>
          </a:p>
        </p:txBody>
      </p:sp>
      <p:sp>
        <p:nvSpPr>
          <p:cNvPr id="44054" name="WordArt 22"/>
          <p:cNvSpPr>
            <a:spLocks noChangeArrowheads="1" noChangeShapeType="1" noTextEdit="1"/>
          </p:cNvSpPr>
          <p:nvPr/>
        </p:nvSpPr>
        <p:spPr bwMode="auto">
          <a:xfrm>
            <a:off x="3851275" y="549275"/>
            <a:ext cx="1809750" cy="4000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РЕШЕНИЕ</a:t>
            </a:r>
          </a:p>
        </p:txBody>
      </p:sp>
      <p:sp>
        <p:nvSpPr>
          <p:cNvPr id="44055" name="WordArt 23"/>
          <p:cNvSpPr>
            <a:spLocks noChangeArrowheads="1" noChangeShapeType="1" noTextEdit="1"/>
          </p:cNvSpPr>
          <p:nvPr/>
        </p:nvSpPr>
        <p:spPr bwMode="auto">
          <a:xfrm>
            <a:off x="3851275" y="981075"/>
            <a:ext cx="1762125" cy="4000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ГЛАВНОЙ</a:t>
            </a:r>
          </a:p>
        </p:txBody>
      </p:sp>
      <p:sp>
        <p:nvSpPr>
          <p:cNvPr id="44056" name="WordArt 24"/>
          <p:cNvSpPr>
            <a:spLocks noChangeArrowheads="1" noChangeShapeType="1" noTextEdit="1"/>
          </p:cNvSpPr>
          <p:nvPr/>
        </p:nvSpPr>
        <p:spPr bwMode="auto">
          <a:xfrm>
            <a:off x="4067175" y="1484313"/>
            <a:ext cx="1504950" cy="4000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mph" presetSubtype="1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404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1" dur="2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440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440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4404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440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40" grpId="1" animBg="1"/>
      <p:bldP spid="44040" grpId="2" animBg="1"/>
      <p:bldP spid="44042" grpId="0" animBg="1"/>
      <p:bldP spid="44042" grpId="1" animBg="1"/>
      <p:bldP spid="44042" grpId="2" animBg="1"/>
      <p:bldP spid="44041" grpId="0" animBg="1"/>
      <p:bldP spid="44041" grpId="1" animBg="1"/>
      <p:bldP spid="44041" grpId="2" animBg="1"/>
      <p:bldP spid="44043" grpId="0" animBg="1"/>
      <p:bldP spid="44043" grpId="1" animBg="1"/>
      <p:bldP spid="44043" grpId="2" animBg="1"/>
      <p:bldP spid="44044" grpId="0"/>
      <p:bldP spid="44044" grpId="2"/>
      <p:bldP spid="44044" grpId="3"/>
      <p:bldP spid="44044" grpId="5"/>
      <p:bldP spid="44044" grpId="6"/>
      <p:bldP spid="44046" grpId="0" animBg="1"/>
      <p:bldP spid="44048" grpId="0" animBg="1"/>
      <p:bldP spid="44047" grpId="0" animBg="1"/>
      <p:bldP spid="44050" grpId="0" animBg="1"/>
      <p:bldP spid="44052" grpId="0" animBg="1"/>
      <p:bldP spid="44053" grpId="0" animBg="1"/>
      <p:bldP spid="44054" grpId="0" animBg="1"/>
      <p:bldP spid="44055" grpId="0" animBg="1"/>
      <p:bldP spid="44056" grpId="0" animBg="1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860</TotalTime>
  <Words>200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Times New Roman</vt:lpstr>
      <vt:lpstr>Monotype Sorts</vt:lpstr>
      <vt:lpstr>Brush Script Std</vt:lpstr>
      <vt:lpstr>Тетрадь</vt:lpstr>
      <vt:lpstr>CorelDRAW 11.0 Graphic</vt:lpstr>
      <vt:lpstr>Adobe Photoshop Image</vt:lpstr>
      <vt:lpstr>Информатизация учебного процесса  в начальной  школе </vt:lpstr>
      <vt:lpstr>Информатизация учебного процесса в начальной школе</vt:lpstr>
      <vt:lpstr>Слайд 3</vt:lpstr>
      <vt:lpstr>Информационно-коммуникативные технологии позволяют:</vt:lpstr>
      <vt:lpstr>Слайд 5</vt:lpstr>
      <vt:lpstr>Направления использования ИКТ </vt:lpstr>
      <vt:lpstr>Эффективность применения ИКТ</vt:lpstr>
      <vt:lpstr>Слайд 8</vt:lpstr>
      <vt:lpstr>Возможности учителя</vt:lpstr>
    </vt:vector>
  </TitlesOfParts>
  <Company>*****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№1</dc:title>
  <dc:creator>****</dc:creator>
  <cp:lastModifiedBy>Илья</cp:lastModifiedBy>
  <cp:revision>18</cp:revision>
  <dcterms:created xsi:type="dcterms:W3CDTF">2004-09-24T19:12:06Z</dcterms:created>
  <dcterms:modified xsi:type="dcterms:W3CDTF">2012-10-21T18:31:16Z</dcterms:modified>
</cp:coreProperties>
</file>