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69" r:id="rId17"/>
    <p:sldId id="271" r:id="rId18"/>
    <p:sldId id="270" r:id="rId19"/>
    <p:sldId id="272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9900"/>
    <a:srgbClr val="CC0066"/>
    <a:srgbClr val="FF33CC"/>
    <a:srgbClr val="6600CC"/>
    <a:srgbClr val="CC00FF"/>
    <a:srgbClr val="33CC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2E66-8F19-479B-A965-24FA4318B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F0683-9E89-4BE1-90D5-0F7839D84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296B-A07D-4165-A809-7E83E586B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1659C-21DC-43AC-824F-352388207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B0334-A697-49CE-9B4C-E7A85D1D6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9DB86-19DE-4F63-9F85-B38A736BA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98934-6AB0-4252-A477-7B7339083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1CAF6-6110-4C9F-AD4D-974EC8E07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48B8-0642-474F-998E-3926A28CC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03D01-4AD4-4893-95CA-8A72C1789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4202C-576C-4BE4-8DD8-AFD292CF5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9953800-CD65-4A78-8ECC-357FCDFB3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5229225"/>
            <a:ext cx="5184775" cy="10810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accent2"/>
                </a:solidFill>
                <a:latin typeface="Comic Sans MS" pitchFamily="66" charset="0"/>
              </a:rPr>
              <a:t>Смотр знаний во 2 классе</a:t>
            </a:r>
          </a:p>
          <a:p>
            <a:pPr eaLnBrk="1" hangingPunct="1"/>
            <a:r>
              <a:rPr lang="ru-RU" sz="2400" b="1" smtClean="0">
                <a:solidFill>
                  <a:schemeClr val="accent2"/>
                </a:solidFill>
                <a:latin typeface="Comic Sans MS" pitchFamily="66" charset="0"/>
              </a:rPr>
              <a:t>Составитель: Никифорова Л.С.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71550" y="3213100"/>
            <a:ext cx="7345363" cy="2663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Брэйн-ринг </a:t>
            </a:r>
          </a:p>
        </p:txBody>
      </p:sp>
      <p:pic>
        <p:nvPicPr>
          <p:cNvPr id="2054" name="Picture 4" descr="в группе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971550" y="620713"/>
            <a:ext cx="4038600" cy="301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8000"/>
                </a:solidFill>
                <a:latin typeface="Comic Sans MS" pitchFamily="66" charset="0"/>
              </a:rPr>
              <a:t>От чего зависит осанка человека?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68638"/>
            <a:ext cx="8229600" cy="30575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От скелета и мышц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От кожи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От скелета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От мышц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1863" y="3933825"/>
            <a:ext cx="2747962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78593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8000"/>
                </a:solidFill>
                <a:latin typeface="Comic Sans MS" pitchFamily="66" charset="0"/>
              </a:rPr>
              <a:t>Какое из перечисленных хвойных растений не является вечнозелёным?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Туя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Кипарис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Лиственница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Кедр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5963" y="2708275"/>
            <a:ext cx="284162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8000"/>
                </a:solidFill>
                <a:latin typeface="Comic Sans MS" pitchFamily="66" charset="0"/>
              </a:rPr>
              <a:t>В какой стране самая большая численность населения?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1289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Россия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Америка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Китай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Япония</a:t>
            </a:r>
          </a:p>
        </p:txBody>
      </p:sp>
      <p:pic>
        <p:nvPicPr>
          <p:cNvPr id="11" name="Рисунок 10" descr="хим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4663" y="3429000"/>
            <a:ext cx="447833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6769100" cy="22320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Второй тур</a:t>
            </a:r>
          </a:p>
        </p:txBody>
      </p:sp>
      <p:sp>
        <p:nvSpPr>
          <p:cNvPr id="21509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900113" y="3068638"/>
            <a:ext cx="6767512" cy="181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«Литература»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800" b="1" smtClean="0">
                <a:solidFill>
                  <a:srgbClr val="CC0066"/>
                </a:solidFill>
                <a:latin typeface="Comic Sans MS" pitchFamily="66" charset="0"/>
              </a:rPr>
              <a:t>Какому литературному жанру присуще наличие морали?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800" b="1" smtClean="0">
              <a:solidFill>
                <a:srgbClr val="CC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Стихотворению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Сказке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Рассказу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Басне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425" y="3357563"/>
            <a:ext cx="20828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990099"/>
                </a:solidFill>
                <a:latin typeface="Comic Sans MS" pitchFamily="66" charset="0"/>
              </a:rPr>
              <a:t>С чего начинается сказка?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С присказки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С концовки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С зачина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С намёка</a:t>
            </a:r>
          </a:p>
          <a:p>
            <a:pPr eaLnBrk="1" hangingPunct="1"/>
            <a:endParaRPr lang="ru-RU" sz="3600" b="1" smtClean="0">
              <a:solidFill>
                <a:srgbClr val="6600CC"/>
              </a:solidFill>
              <a:latin typeface="Comic Sans MS" pitchFamily="66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425" y="2798763"/>
            <a:ext cx="22225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99"/>
                </a:solidFill>
                <a:latin typeface="Comic Sans MS" pitchFamily="66" charset="0"/>
              </a:rPr>
              <a:t>Какой из рассказов </a:t>
            </a:r>
            <a:br>
              <a:rPr lang="ru-RU" b="1" smtClean="0">
                <a:solidFill>
                  <a:srgbClr val="990099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990099"/>
                </a:solidFill>
                <a:latin typeface="Comic Sans MS" pitchFamily="66" charset="0"/>
              </a:rPr>
              <a:t>Л.Н. Толстого можно назвать описанием?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«Куда девается вода из моря?»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«Какая бывает роса на траве?»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«Лев и собачка»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«Прыжок»</a:t>
            </a:r>
          </a:p>
        </p:txBody>
      </p:sp>
      <p:sp>
        <p:nvSpPr>
          <p:cNvPr id="15367" name="WordArt 7" descr="Частый вертикальный"/>
          <p:cNvSpPr>
            <a:spLocks noChangeArrowheads="1" noChangeShapeType="1" noTextEdit="1"/>
          </p:cNvSpPr>
          <p:nvPr/>
        </p:nvSpPr>
        <p:spPr bwMode="auto">
          <a:xfrm rot="1325538">
            <a:off x="7164388" y="3716338"/>
            <a:ext cx="1223962" cy="16684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990099"/>
                </a:solidFill>
                <a:latin typeface="Comic Sans MS" pitchFamily="66" charset="0"/>
              </a:rPr>
              <a:t>Кто автор литературной сказки «Лягушка-путешественница»?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852738"/>
            <a:ext cx="4546600" cy="3097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Гаршин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Бажов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Мамин-Сибиряк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Аксаков</a:t>
            </a:r>
          </a:p>
          <a:p>
            <a:pPr eaLnBrk="1" hangingPunct="1">
              <a:lnSpc>
                <a:spcPct val="90000"/>
              </a:lnSpc>
            </a:pPr>
            <a:endParaRPr lang="ru-RU" sz="3600" b="1" smtClean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1500" y="2852738"/>
            <a:ext cx="2497138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26638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99"/>
                </a:solidFill>
                <a:latin typeface="Comic Sans MS" pitchFamily="66" charset="0"/>
              </a:rPr>
              <a:t>О ком идёт речь: «А сама-то величава, выступает, будто пава; а как речь-то говорит, словно реченька журчит»?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Царевна лягушка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Царевна Лебедь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Спящая Красавица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Красная Шапочка</a:t>
            </a:r>
          </a:p>
        </p:txBody>
      </p:sp>
      <p:pic>
        <p:nvPicPr>
          <p:cNvPr id="16389" name="Picture 5" descr="лебедь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5963" y="3573463"/>
            <a:ext cx="314801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43363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99"/>
                </a:solidFill>
                <a:latin typeface="Comic Sans MS" pitchFamily="66" charset="0"/>
              </a:rPr>
              <a:t>У берегов какого материка стоял на якоре корабль из рассказа Л. Толстого «Акула»?</a:t>
            </a:r>
            <a:r>
              <a:rPr lang="ru-RU" sz="400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57563"/>
            <a:ext cx="4105275" cy="27971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Австралии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Америки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Антарктиды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Африки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573463"/>
            <a:ext cx="4176712" cy="2586037"/>
          </a:xfrm>
          <a:prstGeom prst="rect">
            <a:avLst/>
          </a:prstGeom>
          <a:noFill/>
          <a:ln w="76200">
            <a:solidFill>
              <a:srgbClr val="117B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Первый тур </a:t>
            </a: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684213" y="2060575"/>
            <a:ext cx="7848600" cy="2663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7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«Природоведение и экология»</a:t>
            </a:r>
          </a:p>
        </p:txBody>
      </p:sp>
      <p:pic>
        <p:nvPicPr>
          <p:cNvPr id="2048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24525" y="4581525"/>
            <a:ext cx="2284413" cy="1871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403350" y="549275"/>
            <a:ext cx="6192838" cy="2159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Третий тур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971550" y="3068638"/>
            <a:ext cx="7488238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5400" kern="10" spc="-5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«Русский язык»</a:t>
            </a:r>
          </a:p>
        </p:txBody>
      </p:sp>
      <p:pic>
        <p:nvPicPr>
          <p:cNvPr id="21508" name="Picture 30" descr="deva1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652963"/>
            <a:ext cx="154781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9900"/>
                </a:solidFill>
                <a:latin typeface="Comic Sans MS" pitchFamily="66" charset="0"/>
              </a:rPr>
              <a:t>Какой частью речи является слово «берёза»?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6600CC"/>
                </a:solidFill>
                <a:latin typeface="Comic Sans MS" pitchFamily="66" charset="0"/>
              </a:rPr>
              <a:t>а) Именем прилагательным</a:t>
            </a:r>
          </a:p>
          <a:p>
            <a:pPr eaLnBrk="1" hangingPunct="1"/>
            <a:r>
              <a:rPr lang="ru-RU" sz="3600" smtClean="0">
                <a:solidFill>
                  <a:srgbClr val="6600CC"/>
                </a:solidFill>
                <a:latin typeface="Comic Sans MS" pitchFamily="66" charset="0"/>
              </a:rPr>
              <a:t>б) Именем существительным</a:t>
            </a:r>
          </a:p>
          <a:p>
            <a:pPr eaLnBrk="1" hangingPunct="1"/>
            <a:r>
              <a:rPr lang="ru-RU" sz="3600" smtClean="0">
                <a:solidFill>
                  <a:srgbClr val="6600CC"/>
                </a:solidFill>
                <a:latin typeface="Comic Sans MS" pitchFamily="66" charset="0"/>
              </a:rPr>
              <a:t>в) Глаголом</a:t>
            </a:r>
          </a:p>
          <a:p>
            <a:pPr eaLnBrk="1" hangingPunct="1"/>
            <a:r>
              <a:rPr lang="ru-RU" sz="3600" smtClean="0">
                <a:solidFill>
                  <a:srgbClr val="6600CC"/>
                </a:solidFill>
                <a:latin typeface="Comic Sans MS" pitchFamily="66" charset="0"/>
              </a:rPr>
              <a:t>г) Предлогом</a:t>
            </a:r>
          </a:p>
        </p:txBody>
      </p:sp>
      <p:pic>
        <p:nvPicPr>
          <p:cNvPr id="23556" name="Picture 4" descr="берёз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788" y="4149725"/>
            <a:ext cx="178276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9900"/>
                </a:solidFill>
                <a:latin typeface="Comic Sans MS" pitchFamily="66" charset="0"/>
              </a:rPr>
              <a:t>Найди лишнее слово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Печурка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Печник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Печка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Печать</a:t>
            </a:r>
          </a:p>
        </p:txBody>
      </p:sp>
      <p:pic>
        <p:nvPicPr>
          <p:cNvPr id="24580" name="Picture 4" descr="дети на урок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163" y="3933825"/>
            <a:ext cx="3211512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9900"/>
                </a:solidFill>
                <a:latin typeface="Comic Sans MS" pitchFamily="66" charset="0"/>
              </a:rPr>
              <a:t>В каком из слов надо писать разделительный Ъ?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С..едобный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Жит..ё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В..ётся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П..ёт</a:t>
            </a:r>
          </a:p>
        </p:txBody>
      </p:sp>
      <p:sp>
        <p:nvSpPr>
          <p:cNvPr id="25608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 rot="1567484">
            <a:off x="6076950" y="3490913"/>
            <a:ext cx="1223963" cy="12350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9900"/>
                </a:solidFill>
                <a:latin typeface="Comic Sans MS" pitchFamily="66" charset="0"/>
              </a:rPr>
              <a:t>В каком случае У является предлогом?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(У)реки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(У)пал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(У)лов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(У)дивился</a:t>
            </a:r>
          </a:p>
        </p:txBody>
      </p:sp>
      <p:pic>
        <p:nvPicPr>
          <p:cNvPr id="26628" name="Picture 3" descr="malch6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916113"/>
            <a:ext cx="39893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2001837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9900"/>
                </a:solidFill>
                <a:latin typeface="Comic Sans MS" pitchFamily="66" charset="0"/>
              </a:rPr>
              <a:t>На какое правило эти слова: </a:t>
            </a:r>
            <a:r>
              <a:rPr lang="ru-RU" sz="4800" b="1" i="1" smtClean="0">
                <a:solidFill>
                  <a:srgbClr val="CC3300"/>
                </a:solidFill>
                <a:latin typeface="Comic Sans MS" pitchFamily="66" charset="0"/>
              </a:rPr>
              <a:t>жираф, редкий, морозцы</a:t>
            </a:r>
            <a:r>
              <a:rPr lang="ru-RU" sz="4800" b="1" i="1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ru-RU" sz="4800" b="1" smtClean="0">
                <a:solidFill>
                  <a:srgbClr val="FF99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7563"/>
            <a:ext cx="8229600" cy="27686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Безударные гласные в корне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Парные согласные в корне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Непроизносимые согласные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Гласные после шипящих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9900"/>
                </a:solidFill>
                <a:latin typeface="Comic Sans MS" pitchFamily="66" charset="0"/>
              </a:rPr>
              <a:t>К какому слову нужно подставить глагол </a:t>
            </a:r>
            <a:r>
              <a:rPr lang="ru-RU" sz="4800" b="1" smtClean="0">
                <a:solidFill>
                  <a:srgbClr val="CC3300"/>
                </a:solidFill>
                <a:latin typeface="Comic Sans MS" pitchFamily="66" charset="0"/>
              </a:rPr>
              <a:t>«надеть»?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2636838"/>
            <a:ext cx="5194300" cy="34893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Туфли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Ребёнка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Куклу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Больного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1989138"/>
            <a:ext cx="144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6985000" cy="27447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Четвёртый тур    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187450" y="3429000"/>
            <a:ext cx="6767513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«Математика»</a:t>
            </a:r>
          </a:p>
        </p:txBody>
      </p:sp>
      <p:sp>
        <p:nvSpPr>
          <p:cNvPr id="29702" name="AutoShape 6" descr="Букет"/>
          <p:cNvSpPr>
            <a:spLocks noChangeArrowheads="1"/>
          </p:cNvSpPr>
          <p:nvPr/>
        </p:nvSpPr>
        <p:spPr bwMode="auto">
          <a:xfrm>
            <a:off x="7451725" y="1844675"/>
            <a:ext cx="1368425" cy="165576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 cstate="screen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C00FF"/>
                </a:solidFill>
                <a:latin typeface="Comic Sans MS" pitchFamily="66" charset="0"/>
              </a:rPr>
              <a:t>Назови трёхзначное число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604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64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66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46</a:t>
            </a:r>
          </a:p>
        </p:txBody>
      </p:sp>
      <p:pic>
        <p:nvPicPr>
          <p:cNvPr id="57354" name="Picture 10" descr="солнышко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9338" y="2349500"/>
            <a:ext cx="3203575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C00FF"/>
                </a:solidFill>
                <a:latin typeface="Comic Sans MS" pitchFamily="66" charset="0"/>
              </a:rPr>
              <a:t>Что является результатом вычитания?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7563"/>
            <a:ext cx="8229600" cy="27686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Частное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Сумма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Вычитаемое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Разность</a:t>
            </a:r>
          </a:p>
        </p:txBody>
      </p:sp>
      <p:pic>
        <p:nvPicPr>
          <p:cNvPr id="98308" name="Picture 4" descr="письм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825" y="2636838"/>
            <a:ext cx="23034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b="1" smtClean="0">
                <a:solidFill>
                  <a:srgbClr val="008000"/>
                </a:solidFill>
                <a:latin typeface="Comic Sans MS" pitchFamily="66" charset="0"/>
              </a:rPr>
              <a:t>Какой из объектов не является природой?</a:t>
            </a:r>
          </a:p>
          <a:p>
            <a:pPr eaLnBrk="1" hangingPunct="1">
              <a:buFontTx/>
              <a:buNone/>
            </a:pPr>
            <a:endParaRPr lang="ru-RU" b="1" smtClean="0">
              <a:latin typeface="Comic Sans MS" pitchFamily="66" charset="0"/>
            </a:endParaRP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Дерево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Дом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Камень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Лёд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7900" y="2852738"/>
            <a:ext cx="3479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C00FF"/>
                </a:solidFill>
                <a:latin typeface="Comic Sans MS" pitchFamily="66" charset="0"/>
              </a:rPr>
              <a:t>Что получается при умножении на 0?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141663"/>
            <a:ext cx="8229600" cy="30956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0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То же число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10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1</a:t>
            </a:r>
          </a:p>
        </p:txBody>
      </p:sp>
      <p:pic>
        <p:nvPicPr>
          <p:cNvPr id="20487" name="Picture 7" descr="a1ce4180b11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31444">
            <a:off x="5508625" y="2060575"/>
            <a:ext cx="2492375" cy="3408363"/>
          </a:xfrm>
          <a:prstGeom prst="rect">
            <a:avLst/>
          </a:prstGeom>
          <a:noFill/>
          <a:ln w="76200" cmpd="tri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5843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C00FF"/>
                </a:solidFill>
                <a:latin typeface="Comic Sans MS" pitchFamily="66" charset="0"/>
              </a:rPr>
              <a:t>Отыщи пример </a:t>
            </a:r>
            <a:br>
              <a:rPr lang="ru-RU" b="1" smtClean="0">
                <a:solidFill>
                  <a:srgbClr val="CC00FF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CC00FF"/>
                </a:solidFill>
                <a:latin typeface="Comic Sans MS" pitchFamily="66" charset="0"/>
              </a:rPr>
              <a:t>с ответом 80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73 + 17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99 – 19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54 – 26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60 </a:t>
            </a:r>
            <a:r>
              <a:rPr lang="ru-RU" sz="4800" b="1" baseline="30000" smtClean="0">
                <a:solidFill>
                  <a:srgbClr val="6600CC"/>
                </a:solidFill>
                <a:latin typeface="Comic Sans MS" pitchFamily="66" charset="0"/>
              </a:rPr>
              <a:t>.</a:t>
            </a:r>
            <a:r>
              <a:rPr lang="ru-RU" sz="3600" b="1" baseline="3000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20</a:t>
            </a:r>
          </a:p>
        </p:txBody>
      </p:sp>
      <p:pic>
        <p:nvPicPr>
          <p:cNvPr id="34820" name="Picture 2" descr="в класс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852738"/>
            <a:ext cx="34496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944687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C00FF"/>
                </a:solidFill>
                <a:latin typeface="Comic Sans MS" pitchFamily="66" charset="0"/>
              </a:rPr>
              <a:t>Чем является </a:t>
            </a:r>
            <a:r>
              <a:rPr lang="ru-RU" sz="5400" b="1" i="1" smtClean="0">
                <a:solidFill>
                  <a:srgbClr val="CC0066"/>
                </a:solidFill>
                <a:latin typeface="Comic Sans MS" pitchFamily="66" charset="0"/>
              </a:rPr>
              <a:t>х</a:t>
            </a:r>
            <a:r>
              <a:rPr lang="ru-RU" sz="4800" b="1" smtClean="0">
                <a:solidFill>
                  <a:srgbClr val="CC00FF"/>
                </a:solidFill>
                <a:latin typeface="Comic Sans MS" pitchFamily="66" charset="0"/>
              </a:rPr>
              <a:t> в уравнении 64 : </a:t>
            </a:r>
            <a:r>
              <a:rPr lang="ru-RU" sz="5400" b="1" smtClean="0">
                <a:solidFill>
                  <a:srgbClr val="CC0066"/>
                </a:solidFill>
                <a:latin typeface="Comic Sans MS" pitchFamily="66" charset="0"/>
              </a:rPr>
              <a:t>х</a:t>
            </a:r>
            <a:r>
              <a:rPr lang="ru-RU" sz="4800" b="1" smtClean="0">
                <a:solidFill>
                  <a:srgbClr val="CC00FF"/>
                </a:solidFill>
                <a:latin typeface="Comic Sans MS" pitchFamily="66" charset="0"/>
              </a:rPr>
              <a:t> = 8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3357563"/>
            <a:ext cx="5051425" cy="276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Делимым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Делителем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Вторым множителем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Частным</a:t>
            </a:r>
          </a:p>
        </p:txBody>
      </p:sp>
      <p:pic>
        <p:nvPicPr>
          <p:cNvPr id="33796" name="Picture 67" descr="6ce8903bff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3213100"/>
            <a:ext cx="122237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C00FF"/>
                </a:solidFill>
                <a:latin typeface="Comic Sans MS" pitchFamily="66" charset="0"/>
              </a:rPr>
              <a:t>При умножении на какое число ты всегда получишь это же число?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0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5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1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10</a:t>
            </a:r>
          </a:p>
        </p:txBody>
      </p:sp>
      <p:pic>
        <p:nvPicPr>
          <p:cNvPr id="20486" name="Picture 6" descr="100069025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21644">
            <a:off x="4789488" y="2986088"/>
            <a:ext cx="2471737" cy="2960687"/>
          </a:xfrm>
          <a:prstGeom prst="rect">
            <a:avLst/>
          </a:prstGeom>
          <a:noFill/>
          <a:ln w="76200" cmpd="tri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CC00FF"/>
                </a:solidFill>
                <a:latin typeface="Comic Sans MS" pitchFamily="66" charset="0"/>
              </a:rPr>
              <a:t>Сколько мм в 1 дм?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41663"/>
            <a:ext cx="8229600" cy="29845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1000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100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10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1</a:t>
            </a:r>
          </a:p>
        </p:txBody>
      </p:sp>
      <p:pic>
        <p:nvPicPr>
          <p:cNvPr id="36868" name="Picture 4" descr="бегзайки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8038" y="3573463"/>
            <a:ext cx="20875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5076825" y="3141663"/>
            <a:ext cx="28797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10 см=1 дм</a:t>
            </a: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4643438" y="5157788"/>
            <a:ext cx="28797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10 мм=1 см</a:t>
            </a:r>
          </a:p>
        </p:txBody>
      </p:sp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6948488" y="4005263"/>
            <a:ext cx="10795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дм</a:t>
            </a:r>
          </a:p>
        </p:txBody>
      </p:sp>
      <p:sp>
        <p:nvSpPr>
          <p:cNvPr id="36873" name="WordArt 9"/>
          <p:cNvSpPr>
            <a:spLocks noChangeArrowheads="1" noChangeShapeType="1" noTextEdit="1"/>
          </p:cNvSpPr>
          <p:nvPr/>
        </p:nvSpPr>
        <p:spPr bwMode="auto">
          <a:xfrm>
            <a:off x="1042988" y="1989138"/>
            <a:ext cx="7921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см</a:t>
            </a:r>
          </a:p>
        </p:txBody>
      </p:sp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>
            <a:off x="7812088" y="2133600"/>
            <a:ext cx="5048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9" grpId="0" animBg="1"/>
      <p:bldP spid="36871" grpId="0" animBg="1"/>
      <p:bldP spid="36872" grpId="0" animBg="1"/>
      <p:bldP spid="36873" grpId="0" animBg="1"/>
      <p:bldP spid="3687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C00FF"/>
                </a:solidFill>
                <a:latin typeface="Comic Sans MS" pitchFamily="66" charset="0"/>
              </a:rPr>
              <a:t>Какая запись не является уравнением?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а : 4 = 6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х + 7 = 15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32 : х = 4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27 : 3 = 9</a:t>
            </a:r>
          </a:p>
        </p:txBody>
      </p:sp>
      <p:pic>
        <p:nvPicPr>
          <p:cNvPr id="37897" name="Picture 9" descr="Мыслитель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1500" y="2708275"/>
            <a:ext cx="22987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94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FF"/>
                </a:solidFill>
                <a:latin typeface="Comic Sans MS" pitchFamily="66" charset="0"/>
              </a:rPr>
              <a:t>Ученики шли парами. Аня насчитала 7 пар впереди себя и 5 пар после себя. Сколько учеников шли парами?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44900"/>
            <a:ext cx="8229600" cy="24812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12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24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26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25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888" y="3860800"/>
            <a:ext cx="21018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229600" cy="269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урок!</a:t>
            </a:r>
          </a:p>
        </p:txBody>
      </p:sp>
      <p:pic>
        <p:nvPicPr>
          <p:cNvPr id="86023" name="Picture 7" descr="звонок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313" y="2781300"/>
            <a:ext cx="511175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860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22320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8000"/>
                </a:solidFill>
                <a:latin typeface="Comic Sans MS" pitchFamily="66" charset="0"/>
              </a:rPr>
              <a:t>Какой цвет имеет книга, в которую занесены редкие и исчезающие виды растений и животных?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13100"/>
            <a:ext cx="8229600" cy="31575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	Жёлтый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Зелёный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Чёрный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Красный</a:t>
            </a:r>
          </a:p>
          <a:p>
            <a:pPr eaLnBrk="1" hangingPunct="1"/>
            <a:endParaRPr lang="ru-RU" smtClean="0"/>
          </a:p>
        </p:txBody>
      </p:sp>
      <p:pic>
        <p:nvPicPr>
          <p:cNvPr id="4100" name="Picture 4" descr="красная книг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525" y="4292600"/>
            <a:ext cx="22320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7287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8000"/>
                </a:solidFill>
                <a:latin typeface="Comic Sans MS" pitchFamily="66" charset="0"/>
              </a:rPr>
              <a:t>Назови самое мелкое море на Земле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Чёрное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Каспийское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Азовское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Балтийское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3" y="2565400"/>
            <a:ext cx="44323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9304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8000"/>
                </a:solidFill>
                <a:latin typeface="Comic Sans MS" pitchFamily="66" charset="0"/>
              </a:rPr>
              <a:t>Как называется приспособление для очистки мутной, загрязнённой воды?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Очиститель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Загрязнитель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Фильтр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Воронка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7400" y="3429000"/>
            <a:ext cx="21463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1463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8000"/>
                </a:solidFill>
                <a:latin typeface="Comic Sans MS" pitchFamily="66" charset="0"/>
              </a:rPr>
              <a:t>Какое растение даёт нам белый хлеб?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Рожь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Пшеница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Овёс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Картофель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825" y="3117850"/>
            <a:ext cx="36115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8000"/>
                </a:solidFill>
                <a:latin typeface="Comic Sans MS" pitchFamily="66" charset="0"/>
              </a:rPr>
              <a:t>Через какой орган изо рта пища попадает в желудок?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Печень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Кишечник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Поджелудочная 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    железа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Пищевод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1500" y="2997200"/>
            <a:ext cx="27178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8000"/>
                </a:solidFill>
                <a:latin typeface="Comic Sans MS" pitchFamily="66" charset="0"/>
              </a:rPr>
              <a:t>Нос – это орган 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708275"/>
            <a:ext cx="3816350" cy="341788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а) Движения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б) Осязания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в) Обоняния</a:t>
            </a:r>
          </a:p>
          <a:p>
            <a:pPr eaLnBrk="1" hangingPunct="1"/>
            <a:r>
              <a:rPr lang="ru-RU" sz="3600" b="1" smtClean="0">
                <a:solidFill>
                  <a:srgbClr val="6600CC"/>
                </a:solidFill>
                <a:latin typeface="Comic Sans MS" pitchFamily="66" charset="0"/>
              </a:rPr>
              <a:t>г) Слуха</a:t>
            </a:r>
          </a:p>
        </p:txBody>
      </p:sp>
      <p:pic>
        <p:nvPicPr>
          <p:cNvPr id="9220" name="Picture 4" descr="тиг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163" y="3213100"/>
            <a:ext cx="3560762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765</Words>
  <Application>Microsoft Office PowerPoint</Application>
  <PresentationFormat>Экран (4:3)</PresentationFormat>
  <Paragraphs>180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Оформление по умолчанию</vt:lpstr>
      <vt:lpstr> </vt:lpstr>
      <vt:lpstr>Слайд 2</vt:lpstr>
      <vt:lpstr>                           </vt:lpstr>
      <vt:lpstr>Какой цвет имеет книга, в которую занесены редкие и исчезающие виды растений и животных?</vt:lpstr>
      <vt:lpstr>Назови самое мелкое море на Земле</vt:lpstr>
      <vt:lpstr>Как называется приспособление для очистки мутной, загрязнённой воды?</vt:lpstr>
      <vt:lpstr>Какое растение даёт нам белый хлеб?</vt:lpstr>
      <vt:lpstr>Через какой орган изо рта пища попадает в желудок?</vt:lpstr>
      <vt:lpstr>Нос – это орган …</vt:lpstr>
      <vt:lpstr>От чего зависит осанка человека?</vt:lpstr>
      <vt:lpstr>Какое из перечисленных хвойных растений не является вечнозелёным?</vt:lpstr>
      <vt:lpstr>В какой стране самая большая численность населения?</vt:lpstr>
      <vt:lpstr>Слайд 13</vt:lpstr>
      <vt:lpstr>Слайд 14</vt:lpstr>
      <vt:lpstr>С чего начинается сказка?</vt:lpstr>
      <vt:lpstr>Какой из рассказов  Л.Н. Толстого можно назвать описанием?</vt:lpstr>
      <vt:lpstr>Кто автор литературной сказки «Лягушка-путешественница»?</vt:lpstr>
      <vt:lpstr>О ком идёт речь: «А сама-то величава, выступает, будто пава; а как речь-то говорит, словно реченька журчит»?</vt:lpstr>
      <vt:lpstr>У берегов какого материка стоял на якоре корабль из рассказа Л. Толстого «Акула»? </vt:lpstr>
      <vt:lpstr>Слайд 20</vt:lpstr>
      <vt:lpstr>Какой частью речи является слово «берёза»?</vt:lpstr>
      <vt:lpstr>Найди лишнее слово</vt:lpstr>
      <vt:lpstr>В каком из слов надо писать разделительный Ъ?</vt:lpstr>
      <vt:lpstr>В каком случае У является предлогом?</vt:lpstr>
      <vt:lpstr>На какое правило эти слова: жираф, редкий, морозцы ?</vt:lpstr>
      <vt:lpstr>К какому слову нужно подставить глагол «надеть»?</vt:lpstr>
      <vt:lpstr>Слайд 27</vt:lpstr>
      <vt:lpstr>Назови трёхзначное число</vt:lpstr>
      <vt:lpstr>Что является результатом вычитания?</vt:lpstr>
      <vt:lpstr>Что получается при умножении на 0?</vt:lpstr>
      <vt:lpstr>Отыщи пример  с ответом 80</vt:lpstr>
      <vt:lpstr>Чем является х в уравнении 64 : х = 8</vt:lpstr>
      <vt:lpstr>При умножении на какое число ты всегда получишь это же число?</vt:lpstr>
      <vt:lpstr>Сколько мм в 1 дм?</vt:lpstr>
      <vt:lpstr>Какая запись не является уравнением?</vt:lpstr>
      <vt:lpstr>Ученики шли парами. Аня насчитала 7 пар впереди себя и 5 пар после себя. Сколько учеников шли парами?</vt:lpstr>
      <vt:lpstr>Слайд 37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Брэйн-ринг</dc:title>
  <dc:creator>Lyudmila</dc:creator>
  <cp:lastModifiedBy>Lyudmila Nikiforova</cp:lastModifiedBy>
  <cp:revision>11</cp:revision>
  <dcterms:created xsi:type="dcterms:W3CDTF">2009-05-25T16:33:52Z</dcterms:created>
  <dcterms:modified xsi:type="dcterms:W3CDTF">2012-12-03T20:20:12Z</dcterms:modified>
</cp:coreProperties>
</file>