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/>
          <a:lstStyle>
            <a:lvl1pPr>
              <a:defRPr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47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40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6710" y="274639"/>
            <a:ext cx="900090" cy="5797568"/>
          </a:xfrm>
        </p:spPr>
        <p:txBody>
          <a:bodyPr vert="eaVert"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4282" y="274639"/>
            <a:ext cx="7429552" cy="5726129"/>
          </a:xfrm>
        </p:spPr>
        <p:txBody>
          <a:bodyPr vert="eaVert"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62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3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57818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5F245536-274B-4B00-AD6B-08B252E79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64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1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428628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596" y="2000240"/>
            <a:ext cx="4040188" cy="3951288"/>
          </a:xfrm>
        </p:spPr>
        <p:txBody>
          <a:bodyPr/>
          <a:lstStyle>
            <a:lvl1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357298"/>
            <a:ext cx="4041775" cy="428628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3438" y="2000240"/>
            <a:ext cx="4041775" cy="3951288"/>
          </a:xfrm>
        </p:spPr>
        <p:txBody>
          <a:bodyPr/>
          <a:lstStyle>
            <a:lvl1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988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8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88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58204" cy="512744"/>
          </a:xfrm>
        </p:spPr>
        <p:txBody>
          <a:bodyPr anchor="b">
            <a:noAutofit/>
          </a:bodyPr>
          <a:lstStyle>
            <a:lvl1pPr algn="ctr">
              <a:defRPr sz="28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68" y="857232"/>
            <a:ext cx="5143536" cy="5143536"/>
          </a:xfrm>
        </p:spPr>
        <p:txBody>
          <a:bodyPr/>
          <a:lstStyle>
            <a:lvl1pPr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33"/>
            <a:ext cx="3008313" cy="51435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8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928662" y="142852"/>
            <a:ext cx="6929486" cy="428604"/>
          </a:xfrm>
        </p:spPr>
        <p:txBody>
          <a:bodyPr anchor="b">
            <a:noAutofit/>
          </a:bodyPr>
          <a:lstStyle>
            <a:lvl1pPr algn="ctr">
              <a:defRPr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8662" y="642918"/>
            <a:ext cx="6912000" cy="4786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5500702"/>
            <a:ext cx="6929486" cy="571504"/>
          </a:xfrm>
        </p:spPr>
        <p:txBody>
          <a:bodyPr/>
          <a:lstStyle>
            <a:lvl1pPr marL="0" indent="0">
              <a:buNone/>
              <a:defRPr sz="1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357298"/>
            <a:ext cx="8858312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00892" y="6572272"/>
            <a:ext cx="2143108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fld id="{1883AB00-DFFB-46D0-9D96-D8D9E05BD4D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57356" y="6143644"/>
            <a:ext cx="5072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Скругленный прямоугольник 6">
            <a:hlinkClick r:id="" action="ppaction://hlinkshowjump?jump=firstslide"/>
          </p:cNvPr>
          <p:cNvSpPr/>
          <p:nvPr/>
        </p:nvSpPr>
        <p:spPr>
          <a:xfrm>
            <a:off x="285720" y="6143644"/>
            <a:ext cx="1428760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В</a:t>
            </a:r>
            <a:r>
              <a:rPr lang="ru-RU" baseline="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 начало</a:t>
            </a:r>
            <a:endParaRPr lang="ru-RU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8001024" y="6143644"/>
            <a:ext cx="928694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ru-RU" sz="1800" kern="1200" dirty="0" smtClean="0">
                <a:solidFill>
                  <a:schemeClr val="lt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rPr>
              <a:t>Далее</a:t>
            </a:r>
            <a:endParaRPr lang="ru-RU" sz="1800" kern="1200" dirty="0">
              <a:solidFill>
                <a:schemeClr val="lt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>
            <a:hlinkClick r:id="" action="ppaction://hlinkshowjump?jump=previousslide"/>
          </p:cNvPr>
          <p:cNvSpPr/>
          <p:nvPr/>
        </p:nvSpPr>
        <p:spPr>
          <a:xfrm>
            <a:off x="7000892" y="6143644"/>
            <a:ext cx="928694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ru-RU" sz="1800" kern="1200" dirty="0" smtClean="0">
                <a:solidFill>
                  <a:schemeClr val="lt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rPr>
              <a:t>Назад</a:t>
            </a:r>
            <a:endParaRPr lang="ru-RU" sz="1800" kern="1200" dirty="0">
              <a:solidFill>
                <a:schemeClr val="lt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>
            <a:hlinkClick r:id="" action="ppaction://hlinkshowjump?jump=endshow"/>
          </p:cNvPr>
          <p:cNvSpPr/>
          <p:nvPr/>
        </p:nvSpPr>
        <p:spPr>
          <a:xfrm>
            <a:off x="8715404" y="0"/>
            <a:ext cx="428596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X</a:t>
            </a:r>
            <a:endParaRPr lang="ru-RU" b="1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50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►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Плюсы и минусы дистанционного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Учитель </a:t>
            </a:r>
            <a:r>
              <a:rPr lang="ru-RU" dirty="0" smtClean="0"/>
              <a:t>начальных классов </a:t>
            </a:r>
            <a:r>
              <a:rPr lang="ru-RU" dirty="0" smtClean="0"/>
              <a:t> </a:t>
            </a:r>
            <a:r>
              <a:rPr lang="ru-RU" dirty="0" smtClean="0"/>
              <a:t>МОУ «</a:t>
            </a:r>
            <a:r>
              <a:rPr lang="ru-RU" dirty="0" smtClean="0"/>
              <a:t>СОШ  №</a:t>
            </a:r>
            <a:r>
              <a:rPr lang="ru-RU" dirty="0" smtClean="0"/>
              <a:t>14 города Пугачёва Саратовской области имени П.А. Столыпина</a:t>
            </a:r>
            <a:r>
              <a:rPr lang="ru-RU" dirty="0" smtClean="0"/>
              <a:t> Кочергина О.В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Дистанционное обучение набирает популярность с каждым днём, однако хорошо это и плохо? </a:t>
            </a:r>
            <a:r>
              <a:rPr lang="ru-RU" dirty="0" smtClean="0"/>
              <a:t>                                                Рассмотрим </a:t>
            </a:r>
            <a:r>
              <a:rPr lang="ru-RU" dirty="0" smtClean="0"/>
              <a:t>основные плюсы и минусы данного вида обучения.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«Плюсы" и "минусы" дистанционного обучения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19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Удобство планирования времени;</a:t>
            </a:r>
          </a:p>
          <a:p>
            <a:r>
              <a:rPr lang="ru-RU" sz="3800" dirty="0" smtClean="0"/>
              <a:t>Личная заинтересованность в получении образования;</a:t>
            </a:r>
          </a:p>
          <a:p>
            <a:r>
              <a:rPr lang="ru-RU" sz="3800" dirty="0" smtClean="0"/>
              <a:t>удобство места обучения;</a:t>
            </a:r>
          </a:p>
          <a:p>
            <a:r>
              <a:rPr lang="ru-RU" sz="3800" dirty="0" smtClean="0"/>
              <a:t>разнообразие и большой объем доступных информационных ресурсов;</a:t>
            </a:r>
          </a:p>
          <a:p>
            <a:r>
              <a:rPr lang="ru-RU" sz="3800" dirty="0" smtClean="0"/>
              <a:t>широкое использование компьютерных и телекоммуникационных технологий в доставке учебных материалов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700" dirty="0" smtClean="0"/>
              <a:t>у слушателей возникает соблазн отложить работу до лучших времен;</a:t>
            </a:r>
          </a:p>
          <a:p>
            <a:r>
              <a:rPr lang="ru-RU" sz="1700" dirty="0" smtClean="0"/>
              <a:t>сложность встраивания мотивационных компонентов (которые должны постоянно поддерживать высокий уровень интереса к процессу) обучения в дистанционные формы;</a:t>
            </a:r>
          </a:p>
          <a:p>
            <a:r>
              <a:rPr lang="ru-RU" sz="1700" dirty="0" smtClean="0"/>
              <a:t>отсутствие навыков самоорганизации учебной деятельности вне прямого контакта с преподавателем;</a:t>
            </a:r>
          </a:p>
          <a:p>
            <a:r>
              <a:rPr lang="ru-RU" sz="1700" dirty="0" smtClean="0"/>
              <a:t>временные ограничения;</a:t>
            </a:r>
          </a:p>
          <a:p>
            <a:r>
              <a:rPr lang="ru-RU" sz="1700" dirty="0" smtClean="0"/>
              <a:t>вопрос доступности их для слушателя в условиях цифрового неравенства регионов России</a:t>
            </a:r>
          </a:p>
          <a:p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157192"/>
            <a:ext cx="590465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Дистанционное обучение дает возможности личностно-ориентированного обучения, выстраивания индивидуальной образовательной траектории, субъект-субъектного взаимодействия участников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Дистанционное </a:t>
            </a:r>
            <a:r>
              <a:rPr lang="ru-RU" b="1" dirty="0" smtClean="0"/>
              <a:t>образование - вещь очень удобная и полезная</a:t>
            </a:r>
            <a:r>
              <a:rPr lang="ru-RU" dirty="0" smtClean="0"/>
              <a:t>. Но основное образование таким способом целесообразнее получать только в том случае, если по каким-то причинам обучающимся недоступен традиционный вариант обучения.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4372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TS101943725</Template>
  <TotalTime>184</TotalTime>
  <Words>192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TS101943725</vt:lpstr>
      <vt:lpstr>Плюсы и минусы дистанционного обучения</vt:lpstr>
      <vt:lpstr>Дистанционное обучение набирает популярность с каждым днём, однако хорошо это и плохо?                                                 Рассмотрим основные плюсы и минусы данного вида обучения. </vt:lpstr>
      <vt:lpstr>«Плюсы" и "минусы" дистанционного обучения</vt:lpstr>
      <vt:lpstr>Дистанционное образование - вещь очень удобная и полезная. Но основное образование таким способом целесообразнее получать только в том случае, если по каким-то причинам обучающимся недоступен традиционный вариант обучения.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как образовательная технология</dc:title>
  <dc:creator>1</dc:creator>
  <cp:lastModifiedBy>принцесса</cp:lastModifiedBy>
  <cp:revision>21</cp:revision>
  <dcterms:created xsi:type="dcterms:W3CDTF">2011-02-20T07:46:02Z</dcterms:created>
  <dcterms:modified xsi:type="dcterms:W3CDTF">2012-10-28T18:54:21Z</dcterms:modified>
</cp:coreProperties>
</file>