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9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_2007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8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 диагнозом</c:v>
                </c:pt>
              </c:strCache>
            </c:strRef>
          </c:tx>
          <c:dLbls>
            <c:txPr>
              <a:bodyPr/>
              <a:lstStyle/>
              <a:p>
                <a:pPr>
                  <a:defRPr sz="32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I группа</c:v>
                </c:pt>
              </c:strCache>
            </c:strRef>
          </c:cat>
          <c:val>
            <c:numRef>
              <c:f>Лист1!$B$2</c:f>
              <c:numCache>
                <c:formatCode>0%</c:formatCode>
                <c:ptCount val="1"/>
                <c:pt idx="0">
                  <c:v>7.0000000000000034E-2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 без диагноза</c:v>
                </c:pt>
              </c:strCache>
            </c:strRef>
          </c:tx>
          <c:dLbls>
            <c:txPr>
              <a:bodyPr/>
              <a:lstStyle/>
              <a:p>
                <a:pPr>
                  <a:defRPr sz="32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I группа</c:v>
                </c:pt>
              </c:strCache>
            </c:strRef>
          </c:cat>
          <c:val>
            <c:numRef>
              <c:f>Лист1!$C$2</c:f>
              <c:numCache>
                <c:formatCode>0%</c:formatCode>
                <c:ptCount val="1"/>
                <c:pt idx="0">
                  <c:v>5.0000000000000017E-2</c:v>
                </c:pt>
              </c:numCache>
            </c:numRef>
          </c:val>
        </c:ser>
        <c:axId val="135474176"/>
        <c:axId val="135508736"/>
      </c:barChart>
      <c:catAx>
        <c:axId val="135474176"/>
        <c:scaling>
          <c:orientation val="minMax"/>
        </c:scaling>
        <c:axPos val="b"/>
        <c:tickLblPos val="nextTo"/>
        <c:crossAx val="135508736"/>
        <c:crosses val="autoZero"/>
        <c:auto val="1"/>
        <c:lblAlgn val="ctr"/>
        <c:lblOffset val="100"/>
      </c:catAx>
      <c:valAx>
        <c:axId val="135508736"/>
        <c:scaling>
          <c:orientation val="minMax"/>
        </c:scaling>
        <c:axPos val="l"/>
        <c:majorGridlines/>
        <c:numFmt formatCode="0%" sourceLinked="1"/>
        <c:tickLblPos val="nextTo"/>
        <c:crossAx val="13547417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2800" b="1">
              <a:solidFill>
                <a:srgbClr val="002060"/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73ED8-FA30-458F-9FA8-23155425CAB0}" type="datetimeFigureOut">
              <a:rPr lang="ru-RU" smtClean="0"/>
              <a:pPr/>
              <a:t>02.11.2012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6E739-792C-4BFB-A18B-80F3167BB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73ED8-FA30-458F-9FA8-23155425CAB0}" type="datetimeFigureOut">
              <a:rPr lang="ru-RU" smtClean="0"/>
              <a:pPr/>
              <a:t>02.11.2012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6E739-792C-4BFB-A18B-80F3167BB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73ED8-FA30-458F-9FA8-23155425CAB0}" type="datetimeFigureOut">
              <a:rPr lang="ru-RU" smtClean="0"/>
              <a:pPr/>
              <a:t>02.11.2012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6E739-792C-4BFB-A18B-80F3167BB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73ED8-FA30-458F-9FA8-23155425CAB0}" type="datetimeFigureOut">
              <a:rPr lang="ru-RU" smtClean="0"/>
              <a:pPr/>
              <a:t>02.11.2012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6E739-792C-4BFB-A18B-80F3167BB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73ED8-FA30-458F-9FA8-23155425CAB0}" type="datetimeFigureOut">
              <a:rPr lang="ru-RU" smtClean="0"/>
              <a:pPr/>
              <a:t>02.11.2012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6E739-792C-4BFB-A18B-80F3167BB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73ED8-FA30-458F-9FA8-23155425CAB0}" type="datetimeFigureOut">
              <a:rPr lang="ru-RU" smtClean="0"/>
              <a:pPr/>
              <a:t>02.11.2012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6E739-792C-4BFB-A18B-80F3167BB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73ED8-FA30-458F-9FA8-23155425CAB0}" type="datetimeFigureOut">
              <a:rPr lang="ru-RU" smtClean="0"/>
              <a:pPr/>
              <a:t>02.11.2012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6E739-792C-4BFB-A18B-80F3167BB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73ED8-FA30-458F-9FA8-23155425CAB0}" type="datetimeFigureOut">
              <a:rPr lang="ru-RU" smtClean="0"/>
              <a:pPr/>
              <a:t>02.11.2012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6E739-792C-4BFB-A18B-80F3167BB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73ED8-FA30-458F-9FA8-23155425CAB0}" type="datetimeFigureOut">
              <a:rPr lang="ru-RU" smtClean="0"/>
              <a:pPr/>
              <a:t>02.11.2012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6E739-792C-4BFB-A18B-80F3167BB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73ED8-FA30-458F-9FA8-23155425CAB0}" type="datetimeFigureOut">
              <a:rPr lang="ru-RU" smtClean="0"/>
              <a:pPr/>
              <a:t>02.11.2012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6E739-792C-4BFB-A18B-80F3167BB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73ED8-FA30-458F-9FA8-23155425CAB0}" type="datetimeFigureOut">
              <a:rPr lang="ru-RU" smtClean="0"/>
              <a:pPr/>
              <a:t>02.11.2012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6E739-792C-4BFB-A18B-80F3167BB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73ED8-FA30-458F-9FA8-23155425CAB0}" type="datetimeFigureOut">
              <a:rPr lang="ru-RU" smtClean="0"/>
              <a:pPr/>
              <a:t>02.11.2012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6E739-792C-4BFB-A18B-80F3167BB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468560" y="404664"/>
            <a:ext cx="7128792" cy="2088232"/>
          </a:xfrm>
        </p:spPr>
        <p:txBody>
          <a:bodyPr>
            <a:normAutofit fontScale="90000"/>
          </a:bodyPr>
          <a:lstStyle/>
          <a:p>
            <a:r>
              <a:rPr lang="ru-RU" sz="4900" dirty="0" smtClean="0">
                <a:solidFill>
                  <a:srgbClr val="FF0000"/>
                </a:solidFill>
              </a:rPr>
              <a:t>Теоретические аспекты деятельности учителя </a:t>
            </a:r>
            <a:br>
              <a:rPr lang="ru-RU" sz="4900" dirty="0" smtClean="0">
                <a:solidFill>
                  <a:srgbClr val="FF0000"/>
                </a:solidFill>
              </a:rPr>
            </a:br>
            <a:r>
              <a:rPr lang="ru-RU" sz="4900" dirty="0" smtClean="0">
                <a:solidFill>
                  <a:srgbClr val="FF0000"/>
                </a:solidFill>
              </a:rPr>
              <a:t>с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smtClean="0">
                <a:solidFill>
                  <a:srgbClr val="FF0000"/>
                </a:solidFill>
              </a:rPr>
              <a:t>    </a:t>
            </a:r>
            <a:r>
              <a:rPr lang="ru-RU" sz="4900" dirty="0" smtClean="0">
                <a:solidFill>
                  <a:srgbClr val="FF0000"/>
                </a:solidFill>
              </a:rPr>
              <a:t> неуспевающими</a:t>
            </a:r>
            <a:br>
              <a:rPr lang="ru-RU" sz="4900" dirty="0" smtClean="0">
                <a:solidFill>
                  <a:srgbClr val="FF0000"/>
                </a:solidFill>
              </a:rPr>
            </a:br>
            <a:r>
              <a:rPr lang="ru-RU" sz="4900" dirty="0">
                <a:solidFill>
                  <a:srgbClr val="FF0000"/>
                </a:solidFill>
              </a:rPr>
              <a:t> </a:t>
            </a:r>
            <a:r>
              <a:rPr lang="ru-RU" sz="4900" dirty="0" smtClean="0">
                <a:solidFill>
                  <a:srgbClr val="FF0000"/>
                </a:solidFill>
              </a:rPr>
              <a:t>           школьниками </a:t>
            </a:r>
            <a:endParaRPr lang="ru-RU" sz="49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D:\мой ресурс пишем без ошибок\ресурс  Баганова Т.В\иллюстрации\не виноват я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852936"/>
            <a:ext cx="2887663" cy="3811587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34100" y="0"/>
            <a:ext cx="3009900" cy="401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932040" y="5301208"/>
            <a:ext cx="360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Заместитель директора по УВР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 МБОУ «ОШ-ИС(П)ОО» 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Баганова Т.В. 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Профилактика неуспеваемости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412776"/>
          <a:ext cx="864096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3189"/>
                <a:gridCol w="619777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</a:rPr>
                        <a:t>ЭТАПЫ УРОКА</a:t>
                      </a:r>
                      <a:endParaRPr lang="ru-RU" sz="2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</a:rPr>
                        <a:t>АКЦЕНТЫ В ОБУЧЕНИИ</a:t>
                      </a:r>
                      <a:endParaRPr lang="ru-RU" sz="2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Контроль подготовленности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• Анализировать  ошибки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• Контроль за усвоением материала у пропустивших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Изложение нового материала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• Проверка степени понимания материала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• Стимулировать вопросы со стороны учащихся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• Использовать</a:t>
                      </a:r>
                      <a:r>
                        <a:rPr lang="ru-RU" sz="20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разнообразие методов обучения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Самостоятельная работа на уроке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• Включать задания для работы над ошибками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• Учить планировать работу и контролировать процесс</a:t>
                      </a:r>
                      <a:r>
                        <a:rPr lang="ru-RU" sz="20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её выполнения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Самостоятельная</a:t>
                      </a:r>
                      <a:r>
                        <a:rPr lang="ru-RU" sz="20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работа вне урока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• Обеспечивать повторение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• Давать задания по работе над типичными</a:t>
                      </a:r>
                      <a:r>
                        <a:rPr lang="ru-RU" sz="20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ошибками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•</a:t>
                      </a:r>
                      <a:r>
                        <a:rPr lang="ru-RU" sz="20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Чётко инструктировать о порядке выполнения работ.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ПСИХОТЕРАПИЯ  НЕУСПЕВАЕМОСТИ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964488" cy="4525963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Начните с ликвидации тех учебных трудностей, которые в первую очередь значимы для учащихся.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Хвалите исполнителя, критикуйте  исполнение.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Оценивайте деятельность дифференцированно. Возникнет деловая мотивация учения: «Ещё не знаю, но могу и хочу знать».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Обучайте самооценке. Умение оценивать себя самостоятельно  - средство преодоления трудностей.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19" y="144016"/>
            <a:ext cx="9120481" cy="6525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ГРУППЫ ДЕТЕЙ С ПРОБЛЕМАМИ ШКОЛЬНОЙ УСПЕВАЕМОСТИ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</a:t>
            </a:r>
            <a:r>
              <a:rPr lang="ru-RU" dirty="0" smtClean="0">
                <a:solidFill>
                  <a:srgbClr val="FF0000"/>
                </a:solidFill>
              </a:rPr>
              <a:t> группа   </a:t>
            </a:r>
            <a:r>
              <a:rPr lang="ru-RU" dirty="0" smtClean="0">
                <a:solidFill>
                  <a:srgbClr val="002060"/>
                </a:solidFill>
              </a:rPr>
              <a:t>Низкое качество мыслительной деятельности (слабое развитие познавательных процессов – внимания, памяти, мышления, несформированность познавательных умений и навыков) сочетается с положительным отношением к учению.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Дефицит школьно-значимых функций  учащихся 2-4 классов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ГРУППЫ ДЕТЕЙ С  ПРОБЛЕМАМИ ШКОЛЬНОЙ УСПЕВАЕМОСТИ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II</a:t>
            </a:r>
            <a:r>
              <a:rPr lang="ru-RU" dirty="0" smtClean="0">
                <a:solidFill>
                  <a:srgbClr val="FF0000"/>
                </a:solidFill>
              </a:rPr>
              <a:t> группа   </a:t>
            </a:r>
            <a:r>
              <a:rPr lang="ru-RU" dirty="0" smtClean="0">
                <a:solidFill>
                  <a:srgbClr val="002060"/>
                </a:solidFill>
              </a:rPr>
              <a:t>Высокое качество мыслительной деятельности в паре с отрицательным отношением к учению.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III</a:t>
            </a:r>
            <a:r>
              <a:rPr lang="ru-RU" dirty="0" smtClean="0">
                <a:solidFill>
                  <a:srgbClr val="FF0000"/>
                </a:solidFill>
              </a:rPr>
              <a:t> группа  </a:t>
            </a:r>
            <a:r>
              <a:rPr lang="ru-RU" dirty="0" smtClean="0">
                <a:solidFill>
                  <a:srgbClr val="002060"/>
                </a:solidFill>
              </a:rPr>
              <a:t>Низкое качество мыслительной деятельности сочетается с отрицательным отношением к учению. Интеллектуальная пассивность как результат неправильного воспитания.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Что делать?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Организовывать занятия  по формированию познавательных процессов – внимания, памяти, отдельных мыслительных операций: сравнения, классификации, обобщения; формировать учебные навыки.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Мотивировать, побуждать  к активности в определённом направлении.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7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Приёмы мотивации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Создавать проблемные ситуации.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Активизировать самостоятельное мышление.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Организовывать сотрудничество учащихся на уроке.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Ориентировать на самооценку деятельности.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Проявлять искреннюю заинтересованность в успехах ребят.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9000"/>
                            </p:stCondLst>
                            <p:childTnLst>
                              <p:par>
                                <p:cTn id="3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Этапы формирования положительного отношения  к учению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268760"/>
          <a:ext cx="8435280" cy="5302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1944216"/>
                <a:gridCol w="2304256"/>
                <a:gridCol w="2314600"/>
              </a:tblGrid>
              <a:tr h="73820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Формируемые отношения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I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 этап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I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I  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этап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III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  этап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</a:tr>
              <a:tr h="1638062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</a:rPr>
                        <a:t>К содержанию учебного материала</a:t>
                      </a:r>
                      <a:endParaRPr lang="ru-RU" sz="2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</a:rPr>
                        <a:t>Наиболее лёгкий материал независимо от значимости</a:t>
                      </a:r>
                      <a:endParaRPr lang="ru-RU" sz="2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</a:rPr>
                        <a:t>Занимательный материал, касающийся сущности  изучаемого</a:t>
                      </a:r>
                      <a:endParaRPr lang="ru-RU" sz="2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</a:rPr>
                        <a:t>Существенный, важный, но </a:t>
                      </a:r>
                      <a:r>
                        <a:rPr lang="ru-RU" sz="2000" b="1" dirty="0" err="1" smtClean="0">
                          <a:solidFill>
                            <a:srgbClr val="002060"/>
                          </a:solidFill>
                        </a:rPr>
                        <a:t>непривлекатель-ный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</a:rPr>
                        <a:t> материал </a:t>
                      </a:r>
                      <a:endParaRPr lang="ru-RU" sz="2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215142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</a:rPr>
                        <a:t>К процессу усвоения знаний</a:t>
                      </a:r>
                      <a:endParaRPr lang="ru-RU" sz="2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</a:rPr>
                        <a:t>Действует</a:t>
                      </a:r>
                      <a:r>
                        <a:rPr lang="ru-RU" sz="2000" b="1" baseline="0" dirty="0" smtClean="0">
                          <a:solidFill>
                            <a:srgbClr val="002060"/>
                          </a:solidFill>
                        </a:rPr>
                        <a:t> учитель.</a:t>
                      </a:r>
                    </a:p>
                    <a:p>
                      <a:r>
                        <a:rPr lang="ru-RU" sz="2000" b="1" baseline="0" dirty="0" smtClean="0">
                          <a:solidFill>
                            <a:srgbClr val="002060"/>
                          </a:solidFill>
                        </a:rPr>
                        <a:t>Ученик воспринимает.</a:t>
                      </a:r>
                      <a:endParaRPr lang="ru-RU" sz="2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</a:rPr>
                        <a:t>Ведущий -учитель.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</a:rPr>
                        <a:t>Участник – ученик.</a:t>
                      </a:r>
                      <a:endParaRPr lang="ru-RU" sz="2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</a:rPr>
                        <a:t>Ведущий – ученик,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</a:rPr>
                        <a:t>Учитель – участник.</a:t>
                      </a:r>
                      <a:endParaRPr lang="ru-RU" sz="2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</a:rPr>
                        <a:t>К себе, к своим силам</a:t>
                      </a:r>
                      <a:endParaRPr lang="ru-RU" sz="2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</a:rPr>
                        <a:t>Поощрение</a:t>
                      </a:r>
                      <a:r>
                        <a:rPr lang="ru-RU" sz="2000" b="1" baseline="0" dirty="0" smtClean="0">
                          <a:solidFill>
                            <a:srgbClr val="002060"/>
                          </a:solidFill>
                        </a:rPr>
                        <a:t> успехов  в учёбе, не требующей усилий. </a:t>
                      </a:r>
                      <a:endParaRPr lang="ru-RU" sz="2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</a:rPr>
                        <a:t>Поощрение</a:t>
                      </a:r>
                      <a:r>
                        <a:rPr lang="ru-RU" sz="2000" b="1" baseline="0" dirty="0" smtClean="0">
                          <a:solidFill>
                            <a:srgbClr val="002060"/>
                          </a:solidFill>
                        </a:rPr>
                        <a:t> успехов  в учёбе,  требующей некоторых усилий  </a:t>
                      </a:r>
                      <a:endParaRPr lang="ru-RU" sz="2000" b="1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ru-RU" sz="2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</a:rPr>
                        <a:t>Поощрение</a:t>
                      </a:r>
                      <a:r>
                        <a:rPr lang="ru-RU" sz="2000" b="1" baseline="0" dirty="0" smtClean="0">
                          <a:solidFill>
                            <a:srgbClr val="002060"/>
                          </a:solidFill>
                        </a:rPr>
                        <a:t> успехов  в учёбе, требующей  значительных усилий. </a:t>
                      </a:r>
                      <a:endParaRPr lang="ru-RU" sz="2000" b="1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Оказание помощи неуспевающему ученику на уроке.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196752"/>
          <a:ext cx="8229600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2712"/>
                <a:gridCol w="49068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ЭТАПЫ УРОКА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ВИДЫ ПОМОЩИИ</a:t>
                      </a:r>
                      <a:r>
                        <a:rPr lang="ru-RU" sz="2000" baseline="0" dirty="0" smtClean="0">
                          <a:solidFill>
                            <a:srgbClr val="002060"/>
                          </a:solidFill>
                        </a:rPr>
                        <a:t>  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В УЧЕНИИ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</a:rPr>
                        <a:t>Контроль подготовленности</a:t>
                      </a:r>
                      <a:endParaRPr lang="ru-RU" sz="2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•</a:t>
                      </a:r>
                      <a:r>
                        <a:rPr lang="ru-RU" sz="20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Атмосфера доброжелательности</a:t>
                      </a:r>
                    </a:p>
                    <a:p>
                      <a:r>
                        <a:rPr lang="ru-RU" sz="20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• Опора на план ответа, наглядные   </a:t>
                      </a:r>
                    </a:p>
                    <a:p>
                      <a:r>
                        <a:rPr lang="ru-RU" sz="20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пособия</a:t>
                      </a:r>
                      <a:endParaRPr lang="ru-RU" sz="2000" b="1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•</a:t>
                      </a:r>
                      <a:r>
                        <a:rPr lang="ru-RU" sz="20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Стимулирование подбадриванием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</a:rPr>
                        <a:t>Изложение нового материала</a:t>
                      </a:r>
                      <a:endParaRPr lang="ru-RU" sz="2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• Вопросы,</a:t>
                      </a:r>
                      <a:r>
                        <a:rPr lang="ru-RU" sz="20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выявляющие степень</a:t>
                      </a:r>
                    </a:p>
                    <a:p>
                      <a:r>
                        <a:rPr lang="ru-RU" sz="20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понимания учебного материала</a:t>
                      </a:r>
                      <a:endParaRPr lang="ru-RU" sz="2000" b="1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• Привлечение к высказыванию при проблемном обучении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</a:rPr>
                        <a:t>Самостоятельная работа учащихся на уроке</a:t>
                      </a:r>
                      <a:endParaRPr lang="ru-RU" sz="2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• Напоминание алгоритма  выполнения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задания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• Более тщательный контроль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деятельности учащихся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</a:rPr>
                        <a:t>Организация</a:t>
                      </a:r>
                      <a:r>
                        <a:rPr lang="ru-RU" sz="2000" b="1" baseline="0" dirty="0" smtClean="0">
                          <a:solidFill>
                            <a:srgbClr val="002060"/>
                          </a:solidFill>
                        </a:rPr>
                        <a:t> самостоятельной работы вне класса</a:t>
                      </a:r>
                      <a:endParaRPr lang="ru-RU" sz="2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• Выбор посильных заданий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• Более подробное разъяснение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• Использование карточек-консультаций 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rgbClr val="00B050"/>
      </a:dk1>
      <a:lt1>
        <a:srgbClr val="00B050"/>
      </a:lt1>
      <a:dk2>
        <a:srgbClr val="00B050"/>
      </a:dk2>
      <a:lt2>
        <a:srgbClr val="00B050"/>
      </a:lt2>
      <a:accent1>
        <a:srgbClr val="00B050"/>
      </a:accent1>
      <a:accent2>
        <a:srgbClr val="00B050"/>
      </a:accent2>
      <a:accent3>
        <a:srgbClr val="00B050"/>
      </a:accent3>
      <a:accent4>
        <a:srgbClr val="00B050"/>
      </a:accent4>
      <a:accent5>
        <a:srgbClr val="00B050"/>
      </a:accent5>
      <a:accent6>
        <a:srgbClr val="00B050"/>
      </a:accent6>
      <a:hlink>
        <a:srgbClr val="00B050"/>
      </a:hlink>
      <a:folHlink>
        <a:srgbClr val="00B05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</TotalTime>
  <Words>480</Words>
  <Application>Microsoft Office PowerPoint</Application>
  <PresentationFormat>Экран (4:3)</PresentationFormat>
  <Paragraphs>82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Теоретические аспекты деятельности учителя  с      неуспевающими             школьниками </vt:lpstr>
      <vt:lpstr>Слайд 2</vt:lpstr>
      <vt:lpstr>ГРУППЫ ДЕТЕЙ С ПРОБЛЕМАМИ ШКОЛЬНОЙ УСПЕВАЕМОСТИ</vt:lpstr>
      <vt:lpstr>Дефицит школьно-значимых функций  учащихся 2-4 классов</vt:lpstr>
      <vt:lpstr>ГРУППЫ ДЕТЕЙ С  ПРОБЛЕМАМИ ШКОЛЬНОЙ УСПЕВАЕМОСТИ</vt:lpstr>
      <vt:lpstr>Что делать?</vt:lpstr>
      <vt:lpstr>Приёмы мотивации</vt:lpstr>
      <vt:lpstr>Этапы формирования положительного отношения  к учению</vt:lpstr>
      <vt:lpstr>Оказание помощи неуспевающему ученику на уроке.</vt:lpstr>
      <vt:lpstr>Профилактика неуспеваемости</vt:lpstr>
      <vt:lpstr>ПСИХОТЕРАПИЯ  НЕУСПЕВАЕМОСТИ</vt:lpstr>
    </vt:vector>
  </TitlesOfParts>
  <Company>WolfishLair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работы  отстающими  и неуспевающими             школьниками</dc:title>
  <dc:subject>Теоретические аспекты деятельности учителя с неуспевающими школьниками</dc:subject>
  <dc:creator>Баганова Татьяна Васильевна</dc:creator>
  <cp:keywords>неуспеваемость</cp:keywords>
  <cp:lastModifiedBy>admin</cp:lastModifiedBy>
  <cp:revision>19</cp:revision>
  <dcterms:created xsi:type="dcterms:W3CDTF">2012-11-01T15:41:11Z</dcterms:created>
  <dcterms:modified xsi:type="dcterms:W3CDTF">2012-11-02T11:54:45Z</dcterms:modified>
  <cp:category>мои презентации</cp:category>
  <cp:contentStatus>окончательный</cp:contentStatus>
</cp:coreProperties>
</file>