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8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9966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  <a:srgbClr val="FFFF00"/>
    <a:srgbClr val="FF00FF"/>
    <a:srgbClr val="660066"/>
    <a:srgbClr val="FF0066"/>
    <a:srgbClr val="FF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92599" autoAdjust="0"/>
  </p:normalViewPr>
  <p:slideViewPr>
    <p:cSldViewPr>
      <p:cViewPr varScale="1">
        <p:scale>
          <a:sx n="99" d="100"/>
          <a:sy n="99" d="100"/>
        </p:scale>
        <p:origin x="4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768115942028986"/>
          <c:y val="6.652360515021459E-2"/>
          <c:w val="0.54106280193236667"/>
          <c:h val="0.8712446351931334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правое-55%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1"/>
                <c:pt idx="0">
                  <c:v>1класс-начало обучения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левое-  30%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1"/>
                <c:pt idx="0">
                  <c:v>1класс-начало обучения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баланс-15%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1"/>
                <c:pt idx="0">
                  <c:v>1класс-начало обучения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15</c:v>
                </c:pt>
              </c:numCache>
            </c:numRef>
          </c:val>
        </c:ser>
        <c:gapWidth val="100"/>
        <c:axId val="58278656"/>
        <c:axId val="58280192"/>
      </c:barChart>
      <c:catAx>
        <c:axId val="58278656"/>
        <c:scaling>
          <c:orientation val="minMax"/>
        </c:scaling>
        <c:delete val="1"/>
        <c:axPos val="b"/>
        <c:tickLblPos val="none"/>
        <c:crossAx val="58280192"/>
        <c:crosses val="autoZero"/>
        <c:auto val="1"/>
        <c:lblAlgn val="ctr"/>
        <c:lblOffset val="100"/>
      </c:catAx>
      <c:valAx>
        <c:axId val="58280192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278656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0289855072463769"/>
          <c:y val="0.30257510729613735"/>
          <c:w val="0.28743961352657005"/>
          <c:h val="0.3948497854077254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7632850241545903E-2"/>
          <c:y val="0.23819742489270396"/>
          <c:w val="0.59178743961352664"/>
          <c:h val="0.525751072961373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87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</c:ser>
        <c:firstSliceAng val="0"/>
      </c:pieChart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2463768115942051"/>
          <c:y val="0.30257510729613735"/>
          <c:w val="0.26570048309178745"/>
          <c:h val="0.3948497854077254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391304347826098"/>
          <c:y val="6.652360515021459E-2"/>
          <c:w val="0.44927536231884074"/>
          <c:h val="0.6909871244635195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слуховой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1"/>
                <c:pt idx="0">
                  <c:v>1кл(1п)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зрительный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1"/>
                <c:pt idx="0">
                  <c:v>1кл(1п)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кинестетический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1"/>
                <c:pt idx="0">
                  <c:v>1кл(1п)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гармоничное восприятие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1"/>
                <c:pt idx="0">
                  <c:v>1кл(1п)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</c:ser>
        <c:axId val="67642496"/>
        <c:axId val="67674880"/>
      </c:barChart>
      <c:catAx>
        <c:axId val="67642496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674880"/>
        <c:crosses val="autoZero"/>
        <c:auto val="1"/>
        <c:lblAlgn val="ctr"/>
        <c:lblOffset val="100"/>
        <c:tickLblSkip val="1"/>
        <c:tickMarkSkip val="1"/>
      </c:catAx>
      <c:valAx>
        <c:axId val="67674880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642496"/>
        <c:crosses val="autoZero"/>
        <c:crossBetween val="between"/>
      </c:valAx>
      <c:spPr>
        <a:noFill/>
        <a:ln w="12690">
          <a:solidFill>
            <a:schemeClr val="tx1"/>
          </a:solidFill>
          <a:prstDash val="solid"/>
        </a:ln>
      </c:spPr>
    </c:plotArea>
    <c:legend>
      <c:legendPos val="r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744730679156899E-2"/>
          <c:y val="0.14090909090909096"/>
          <c:w val="0.78688524590163911"/>
          <c:h val="0.5636363636363634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правое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55</c:v>
                </c:pt>
                <c:pt idx="1">
                  <c:v>20</c:v>
                </c:pt>
                <c:pt idx="2">
                  <c:v>23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левое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</c:v>
                </c:pt>
                <c:pt idx="1">
                  <c:v>45</c:v>
                </c:pt>
                <c:pt idx="2">
                  <c:v>32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баланс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</c:v>
                </c:pt>
                <c:pt idx="1">
                  <c:v>35</c:v>
                </c:pt>
                <c:pt idx="2">
                  <c:v>45</c:v>
                </c:pt>
                <c:pt idx="3">
                  <c:v>50</c:v>
                </c:pt>
              </c:numCache>
            </c:numRef>
          </c:val>
        </c:ser>
        <c:gapWidth val="100"/>
        <c:axId val="37902976"/>
        <c:axId val="37945728"/>
      </c:barChart>
      <c:catAx>
        <c:axId val="37902976"/>
        <c:scaling>
          <c:orientation val="minMax"/>
        </c:scaling>
        <c:axPos val="b"/>
        <c:numFmt formatCode="General" sourceLinked="1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945728"/>
        <c:crosses val="autoZero"/>
        <c:auto val="1"/>
        <c:lblAlgn val="ctr"/>
        <c:lblOffset val="100"/>
        <c:tickLblSkip val="1"/>
        <c:tickMarkSkip val="1"/>
      </c:catAx>
      <c:valAx>
        <c:axId val="37945728"/>
        <c:scaling>
          <c:orientation val="minMax"/>
        </c:scaling>
        <c:axPos val="l"/>
        <c:majorGridlines>
          <c:spPr>
            <a:ln w="317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7902976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86533957845433263"/>
          <c:y val="0.19090909090909094"/>
          <c:w val="0.12997658079625293"/>
          <c:h val="0.45454545454545453"/>
        </c:manualLayout>
      </c:layout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744730679156899E-2"/>
          <c:y val="6.652360515021459E-2"/>
          <c:w val="0.65339578454332581"/>
          <c:h val="0.793991416309013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слуховой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36</c:v>
                </c:pt>
                <c:pt idx="1">
                  <c:v>20</c:v>
                </c:pt>
                <c:pt idx="2">
                  <c:v>44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зрительный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14</c:v>
                </c:pt>
                <c:pt idx="1">
                  <c:v>10</c:v>
                </c:pt>
                <c:pt idx="2">
                  <c:v>18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кинестетический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36</c:v>
                </c:pt>
                <c:pt idx="1">
                  <c:v>60</c:v>
                </c:pt>
                <c:pt idx="2">
                  <c:v>23</c:v>
                </c:pt>
                <c:pt idx="3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гармоничное восприятие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</c:ser>
        <c:axId val="38053760"/>
        <c:axId val="38055296"/>
      </c:barChart>
      <c:catAx>
        <c:axId val="38053760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055296"/>
        <c:crosses val="autoZero"/>
        <c:auto val="1"/>
        <c:lblAlgn val="ctr"/>
        <c:lblOffset val="100"/>
        <c:tickLblSkip val="1"/>
        <c:tickMarkSkip val="1"/>
      </c:catAx>
      <c:valAx>
        <c:axId val="38055296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05376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3185011709601899"/>
          <c:y val="0.19957081545064373"/>
          <c:w val="0.26346604215456682"/>
          <c:h val="0.5257510729613738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744730679156899E-2"/>
          <c:y val="6.652360515021459E-2"/>
          <c:w val="0.71194379391100704"/>
          <c:h val="0.793991416309013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завышенная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  <c:pt idx="4">
                  <c:v>3кл(1п)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55</c:v>
                </c:pt>
                <c:pt idx="1">
                  <c:v>55</c:v>
                </c:pt>
                <c:pt idx="2">
                  <c:v>68</c:v>
                </c:pt>
                <c:pt idx="3">
                  <c:v>59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заниженная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  <c:pt idx="4">
                  <c:v>3кл(1п)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25</c:v>
                </c:pt>
                <c:pt idx="1">
                  <c:v>35</c:v>
                </c:pt>
                <c:pt idx="2">
                  <c:v>18</c:v>
                </c:pt>
                <c:pt idx="3">
                  <c:v>32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адекватная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  <c:pt idx="4">
                  <c:v>3кл(1п)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14</c:v>
                </c:pt>
                <c:pt idx="3">
                  <c:v>9</c:v>
                </c:pt>
                <c:pt idx="4">
                  <c:v>36</c:v>
                </c:pt>
              </c:numCache>
            </c:numRef>
          </c:val>
        </c:ser>
        <c:axId val="38467456"/>
        <c:axId val="38468992"/>
      </c:barChart>
      <c:catAx>
        <c:axId val="38467456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468992"/>
        <c:crosses val="autoZero"/>
        <c:auto val="1"/>
        <c:lblAlgn val="ctr"/>
        <c:lblOffset val="100"/>
        <c:tickLblSkip val="1"/>
        <c:tickMarkSkip val="1"/>
      </c:catAx>
      <c:valAx>
        <c:axId val="38468992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467456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9039812646370045"/>
          <c:y val="0.35407725321888422"/>
          <c:w val="0.20491803278688536"/>
          <c:h val="0.21459227467811159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744730679156899E-2"/>
          <c:y val="6.652360515021459E-2"/>
          <c:w val="0.60304449648711989"/>
          <c:h val="0.793991416309013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61</c:v>
                </c:pt>
                <c:pt idx="1">
                  <c:v>33</c:v>
                </c:pt>
                <c:pt idx="2">
                  <c:v>40</c:v>
                </c:pt>
                <c:pt idx="3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нормальный уровень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29</c:v>
                </c:pt>
                <c:pt idx="1">
                  <c:v>42</c:v>
                </c:pt>
                <c:pt idx="2">
                  <c:v>59</c:v>
                </c:pt>
                <c:pt idx="3">
                  <c:v>64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1кл(1п)</c:v>
                </c:pt>
                <c:pt idx="1">
                  <c:v>1кл(2п)</c:v>
                </c:pt>
                <c:pt idx="2">
                  <c:v>2кл(1п)</c:v>
                </c:pt>
                <c:pt idx="3">
                  <c:v>2кл(2п)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48726784"/>
        <c:axId val="48728320"/>
      </c:barChart>
      <c:catAx>
        <c:axId val="48726784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8728320"/>
        <c:crosses val="autoZero"/>
        <c:auto val="1"/>
        <c:lblAlgn val="ctr"/>
        <c:lblOffset val="100"/>
        <c:tickLblSkip val="1"/>
        <c:tickMarkSkip val="1"/>
      </c:catAx>
      <c:valAx>
        <c:axId val="48728320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8726784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8149882903981274"/>
          <c:y val="0.35407725321888422"/>
          <c:w val="0.31381733021077296"/>
          <c:h val="0.21459227467811159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0796252927400516E-2"/>
          <c:y val="6.652360515021459E-2"/>
          <c:w val="0.64168618266978972"/>
          <c:h val="0.793991416309013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молодец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60</c:v>
                </c:pt>
                <c:pt idx="1">
                  <c:v>64</c:v>
                </c:pt>
                <c:pt idx="2">
                  <c:v>77</c:v>
                </c:pt>
                <c:pt idx="3">
                  <c:v>64</c:v>
                </c:pt>
                <c:pt idx="4">
                  <c:v>68</c:v>
                </c:pt>
                <c:pt idx="5">
                  <c:v>40</c:v>
                </c:pt>
                <c:pt idx="6">
                  <c:v>73</c:v>
                </c:pt>
                <c:pt idx="7">
                  <c:v>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36</c:v>
                </c:pt>
                <c:pt idx="1">
                  <c:v>18</c:v>
                </c:pt>
                <c:pt idx="2">
                  <c:v>23</c:v>
                </c:pt>
                <c:pt idx="3">
                  <c:v>22</c:v>
                </c:pt>
                <c:pt idx="4">
                  <c:v>22</c:v>
                </c:pt>
                <c:pt idx="5">
                  <c:v>40</c:v>
                </c:pt>
                <c:pt idx="6">
                  <c:v>23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можешь лучше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4</c:v>
                </c:pt>
                <c:pt idx="1">
                  <c:v>18</c:v>
                </c:pt>
                <c:pt idx="2">
                  <c:v>0</c:v>
                </c:pt>
                <c:pt idx="3">
                  <c:v>10</c:v>
                </c:pt>
                <c:pt idx="4">
                  <c:v>10</c:v>
                </c:pt>
                <c:pt idx="5">
                  <c:v>16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занимайся много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axId val="58200832"/>
        <c:axId val="58202368"/>
      </c:barChart>
      <c:catAx>
        <c:axId val="58200832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202368"/>
        <c:crosses val="autoZero"/>
        <c:auto val="1"/>
        <c:lblAlgn val="ctr"/>
        <c:lblOffset val="100"/>
        <c:tickLblSkip val="1"/>
        <c:tickMarkSkip val="1"/>
      </c:catAx>
      <c:valAx>
        <c:axId val="58202368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200832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3419203747072626"/>
          <c:y val="0.31974248927038645"/>
          <c:w val="0.26112412177985972"/>
          <c:h val="0.2854077253218885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744730679156899E-2"/>
          <c:y val="6.652360515021459E-2"/>
          <c:w val="0.5831381733021076"/>
          <c:h val="0.793991416309013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один из лучших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1класс</c:v>
                </c:pt>
                <c:pt idx="1">
                  <c:v>2класс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</c:v>
                </c:pt>
                <c:pt idx="1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1класс</c:v>
                </c:pt>
                <c:pt idx="1">
                  <c:v>2класс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62</c:v>
                </c:pt>
                <c:pt idx="1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немного ниже среднего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1класс</c:v>
                </c:pt>
                <c:pt idx="1">
                  <c:v>2класс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5</c:v>
                </c:pt>
                <c:pt idx="1">
                  <c:v>18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заметно ниже среднего</c:v>
                </c:pt>
              </c:strCache>
            </c:strRef>
          </c:tx>
          <c:spPr>
            <a:solidFill>
              <a:schemeClr val="folHlink"/>
            </a:solidFill>
            <a:ln w="1269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1класс</c:v>
                </c:pt>
                <c:pt idx="1">
                  <c:v>2класс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</c:numCache>
            </c:numRef>
          </c:val>
        </c:ser>
        <c:axId val="60252928"/>
        <c:axId val="60254464"/>
      </c:barChart>
      <c:catAx>
        <c:axId val="60252928"/>
        <c:scaling>
          <c:orientation val="minMax"/>
        </c:scaling>
        <c:axPos val="b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254464"/>
        <c:crosses val="autoZero"/>
        <c:auto val="1"/>
        <c:lblAlgn val="ctr"/>
        <c:lblOffset val="100"/>
        <c:tickLblSkip val="1"/>
        <c:tickMarkSkip val="1"/>
      </c:catAx>
      <c:valAx>
        <c:axId val="60254464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252928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6159250585480089"/>
          <c:y val="0.19957081545064376"/>
          <c:w val="0.33372365339578475"/>
          <c:h val="0.5257510729613738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7632850241545903E-2"/>
          <c:y val="0.23819742489270396"/>
          <c:w val="0.59178743961352687"/>
          <c:h val="0.525751072961373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норма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ниже нормы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87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выше нормы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норма</c:v>
                </c:pt>
                <c:pt idx="1">
                  <c:v>ниже нормы</c:v>
                </c:pt>
                <c:pt idx="2">
                  <c:v>выше нормы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77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</c:ser>
        <c:firstSliceAng val="0"/>
      </c:pieChart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2463768115942051"/>
          <c:y val="0.30257510729613735"/>
          <c:w val="0.26570048309178745"/>
          <c:h val="0.3948497854077254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5DC8-56F8-458D-97A5-E0DCD87B5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9FFB5-83A1-4D0F-9F52-9840D508E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338F9-516B-4802-B22F-06143C8D5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C5F8-1733-46D3-AD44-EFCC36192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2F09-6482-4EFF-AEC0-D672F4BE7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F3BC-B32D-43C6-971B-2D7F7D22B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E12C-2B7C-4E1D-BFCD-B1F787C30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8448-D940-45BB-A9F1-2C4AC8B48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55B4F-7482-42CC-9B0C-1EAEDF27D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86A0-C672-4614-A43F-F28DAC897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89A22-AFD0-4C55-9D29-11F540730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ADDD-6CF4-4824-8683-B37C1D0F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0890-ED19-4828-A64B-30D7460A9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5621-D110-4502-AA87-31FD88E1F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3268A9A-2295-4818-82C8-3EB4312EC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6600"/>
                </a:solidFill>
              </a:rPr>
              <a:t>Образовательная </a:t>
            </a:r>
            <a:r>
              <a:rPr lang="ru-RU" dirty="0" err="1" smtClean="0">
                <a:solidFill>
                  <a:srgbClr val="FF6600"/>
                </a:solidFill>
              </a:rPr>
              <a:t>Кинесиология</a:t>
            </a:r>
            <a:r>
              <a:rPr lang="ru-RU" dirty="0" smtClean="0">
                <a:solidFill>
                  <a:srgbClr val="FF6600"/>
                </a:solidFill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Из опыта работы учителя начальных классов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Титовой Елены Викторовны.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CC"/>
                </a:solidFill>
              </a:rPr>
              <a:t>По тесту «ленивой восьмерки»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FF00"/>
                </a:solidFill>
              </a:rPr>
              <a:t>Представляю картину своего класса в целом и по каждому ученику, насколько дети готовы к обучению.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FF00"/>
                </a:solidFill>
              </a:rPr>
              <a:t>Те проблемы, которые выявились при поступлении в школу, сопоставляются с результатами других тестов, подтверждаются анализом «восьмерки».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Доминантное полушарие.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Ведущий канал восприятия.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Самооценка.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Уровень тревожности.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Уровень самостоятельности и организованности.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FF9966"/>
                </a:solidFill>
              </a:rPr>
              <a:t>Уровень раскрытия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build="p"/>
      <p:bldP spid="266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3399FF"/>
                </a:solidFill>
              </a:rPr>
              <a:t>Расположение учащихся относительно источника информации</a:t>
            </a:r>
            <a:r>
              <a:rPr lang="ru-RU" sz="4000" smtClean="0"/>
              <a:t>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8676" name="Picture 4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1995488"/>
            <a:ext cx="669607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8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00"/>
                </a:solidFill>
              </a:rPr>
              <a:t>2ЭТАП-коррекционный.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В начале дня ежедневно проводится «Ритмирование»- комплекс упражнений, выполняющихся в строгом порядке.Только в этом случае будет положительный эффект.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«Ритмирование» способствует «включению» в работу, подготавливает к принятию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66FF"/>
                </a:solidFill>
              </a:rPr>
              <a:t>Упражнение «Вода»-энергетичность.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2532" name="Picture 4" descr="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6625" y="2154238"/>
            <a:ext cx="7388225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CC"/>
                </a:solidFill>
              </a:rPr>
              <a:t>Упражнение»Кнопки Мозга»- ясность</a:t>
            </a:r>
            <a:r>
              <a:rPr lang="ru-RU" sz="4000" smtClean="0"/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3556" name="Picture 5" descr="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0" y="1917700"/>
            <a:ext cx="7339013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A50021"/>
                </a:solidFill>
              </a:rPr>
              <a:t>Упражнение «Перекрестные шаги»- активность.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4580" name="Picture 4" descr="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0" y="1916113"/>
            <a:ext cx="7339013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Упражнение «Крюки»(1)- позитивность.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5604" name="Picture 4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6625" y="1846263"/>
            <a:ext cx="7339013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9966"/>
                </a:solidFill>
              </a:rPr>
              <a:t>Упражнение «Крюки»(2)- позитивность.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6628" name="Picture 4" descr="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9863" y="1555750"/>
            <a:ext cx="7339012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Специальные упражнения по предметам.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A50021"/>
                </a:solidFill>
              </a:rPr>
              <a:t>Русский язык.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33CC"/>
                </a:solidFill>
              </a:rPr>
              <a:t>Математика.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</a:rPr>
              <a:t>Чтение.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9966"/>
                </a:solidFill>
              </a:rPr>
              <a:t>Внимательное слушание.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8676" name="Picture 4" descr="14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-457200"/>
            <a:ext cx="9851136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FF"/>
                </a:solidFill>
              </a:rPr>
              <a:t>Образовательная </a:t>
            </a:r>
            <a:r>
              <a:rPr lang="ru-RU" sz="4000" dirty="0" err="1" smtClean="0">
                <a:solidFill>
                  <a:srgbClr val="FF00FF"/>
                </a:solidFill>
              </a:rPr>
              <a:t>Кинесиология</a:t>
            </a:r>
            <a:r>
              <a:rPr lang="ru-RU" sz="4000" dirty="0" smtClean="0">
                <a:solidFill>
                  <a:srgbClr val="FF00FF"/>
                </a:solidFill>
              </a:rPr>
              <a:t>-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ru-RU" dirty="0" smtClean="0">
                <a:solidFill>
                  <a:srgbClr val="FF99FF"/>
                </a:solidFill>
              </a:rPr>
              <a:t>Это наука о развитии умственных способностей и физического здоровья через определенные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ДВИГАТЕЛЬНЫЕ  УПРАЖНЕНИЯ.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6600"/>
                </a:solidFill>
              </a:rPr>
              <a:t>Учит быть культурным в отношении себя, ощутить, что происходит внутри себя.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9700" name="Picture 4" descr="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457200"/>
            <a:ext cx="9850438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Специальные упражнения: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66FF"/>
                </a:solidFill>
              </a:rPr>
              <a:t>На развитие зрительного канала.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На развитие слухового канала.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9966"/>
                </a:solidFill>
              </a:rPr>
              <a:t>Для увеличения концентрации внимания.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33CC"/>
                </a:solidFill>
              </a:rPr>
              <a:t>Для улучшения речи.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A50021"/>
                </a:solidFill>
              </a:rPr>
              <a:t>Помогающие объективной оценке.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Для снятия напряжения, стрессов, стимулирования при напряженном состоянии.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3ЭТАП-повторная диагностика.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Проводится 2 раза в год.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3399FF"/>
                </a:solidFill>
              </a:rPr>
              <a:t>Заведены карты «Исследования по Образовательной Кинесиологии» на каждого учащегося и на класс.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9966"/>
                </a:solidFill>
              </a:rPr>
              <a:t>Результаты.</a:t>
            </a:r>
            <a:br>
              <a:rPr lang="ru-RU" sz="4000" smtClean="0">
                <a:solidFill>
                  <a:srgbClr val="FF9966"/>
                </a:solidFill>
              </a:rPr>
            </a:br>
            <a:r>
              <a:rPr lang="ru-RU" sz="4000" smtClean="0">
                <a:solidFill>
                  <a:srgbClr val="FF00FF"/>
                </a:solidFill>
              </a:rPr>
              <a:t>Баланс полушарий.</a:t>
            </a: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511175" y="1651000"/>
          <a:ext cx="8121650" cy="208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0066"/>
                </a:solidFill>
              </a:rPr>
              <a:t>Увеличение количества детей со сбалансированной работой полушарий.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Graphic spid="5" grpId="0">
        <p:bldAsOne/>
      </p:bldGraphic>
      <p:bldP spid="5427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FF"/>
                </a:solidFill>
              </a:rPr>
              <a:t>Ведущий канал восприятия.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11175" y="1651000"/>
          <a:ext cx="8121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FF"/>
                </a:solidFill>
              </a:rPr>
              <a:t>Самооценка.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11175" y="1651000"/>
          <a:ext cx="8121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FF"/>
                </a:solidFill>
              </a:rPr>
              <a:t>Тревожность.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11175" y="1651000"/>
          <a:ext cx="8121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Успеваемость.</a:t>
            </a:r>
            <a:br>
              <a:rPr lang="ru-RU" sz="4000" smtClean="0">
                <a:solidFill>
                  <a:srgbClr val="FF3300"/>
                </a:solidFill>
              </a:rPr>
            </a:br>
            <a:r>
              <a:rPr lang="ru-RU" sz="4000" smtClean="0">
                <a:solidFill>
                  <a:srgbClr val="FFFF00"/>
                </a:solidFill>
              </a:rPr>
              <a:t>Русский язык</a:t>
            </a:r>
            <a:r>
              <a:rPr lang="ru-RU" sz="4000" smtClean="0"/>
              <a:t>.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11175" y="1651000"/>
          <a:ext cx="8121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00"/>
                </a:solidFill>
              </a:rPr>
              <a:t>Математика.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11175" y="1651000"/>
          <a:ext cx="8121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00"/>
                </a:solidFill>
              </a:rPr>
              <a:t>Техника чтения.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509588" y="1651000"/>
          <a:ext cx="393382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00588" y="1651000"/>
          <a:ext cx="393382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755650" y="5321300"/>
            <a:ext cx="335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FF"/>
                </a:solidFill>
              </a:rPr>
              <a:t>1 класс(2 полугодие)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5416550" y="5414963"/>
            <a:ext cx="3265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66FF"/>
                </a:solidFill>
              </a:rPr>
              <a:t>2класс(2 полугодие)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Graphic spid="7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1125538"/>
            <a:ext cx="4319587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00FF"/>
                </a:solidFill>
              </a:rPr>
              <a:t>Программа «Гимнастика мозга»-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FF3399"/>
                </a:solidFill>
              </a:rPr>
              <a:t>Это система движений, которая может улучшить процесс учения каждого ученика без перегрузок и без лишней затраты здоровья, позволяет снизить влияние стресса на жизнь.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1635125"/>
            <a:ext cx="6840538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Двигательные упражнения</a:t>
            </a:r>
            <a:r>
              <a:rPr lang="ru-RU" sz="4000" smtClean="0"/>
              <a:t> </a:t>
            </a:r>
            <a:r>
              <a:rPr lang="ru-RU" sz="4000" smtClean="0">
                <a:solidFill>
                  <a:srgbClr val="FFFF00"/>
                </a:solidFill>
              </a:rPr>
              <a:t>направлены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</a:rPr>
              <a:t>На восстановление природных уникальных способностей, которые были заблокированы в результате стрессов, неприятностей.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66FF"/>
                </a:solidFill>
              </a:rPr>
              <a:t>Развивая моторику, мы создаем предпосылки для становления многих психических процессов.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143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Проблема,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FF00"/>
                </a:solidFill>
              </a:rPr>
              <a:t>Которую необходимо разрешать учителю для успешного обучения всех детей, реализуя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b="1" i="1" smtClean="0">
                <a:solidFill>
                  <a:srgbClr val="CC3300"/>
                </a:solidFill>
              </a:rPr>
              <a:t>ЛИЧНОСТНООРИЕНТИРОВАННЫЙ</a:t>
            </a:r>
            <a:br>
              <a:rPr lang="ru-RU" sz="4800" b="1" i="1" smtClean="0">
                <a:solidFill>
                  <a:srgbClr val="CC3300"/>
                </a:solidFill>
              </a:rPr>
            </a:br>
            <a:r>
              <a:rPr lang="ru-RU" sz="4800" b="1" i="1" smtClean="0">
                <a:solidFill>
                  <a:srgbClr val="CC3300"/>
                </a:solidFill>
              </a:rPr>
              <a:t>              ПОДХОД.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99"/>
                </a:solidFill>
              </a:rPr>
              <a:t>1 класс-доминантное полушарие.</a:t>
            </a: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509588" y="1651000"/>
          <a:ext cx="393382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FF00"/>
                </a:solidFill>
              </a:rPr>
              <a:t>По исследованиям психологов все наши учебники рассчитаны на левополушарных детей (информация от частного к целому), а многие правополушарные дети становятся неуспешными.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Graphic spid="5" grpId="0">
        <p:bldAsOne/>
      </p:bldGraphic>
      <p:bldP spid="174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3366"/>
                </a:solidFill>
              </a:rPr>
              <a:t>Решение проблемы.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</a:rPr>
              <a:t>Преподавание следует вести с использованием схем, таблиц, картинок, для того, чтобы возникал образ в голове.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CC00CC"/>
                </a:solidFill>
              </a:rPr>
              <a:t>Картинка- в ней место деталям.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D60093"/>
                </a:solidFill>
              </a:rPr>
              <a:t>1 класс-ведущий канал восприятия</a:t>
            </a:r>
            <a:r>
              <a:rPr lang="ru-RU" sz="4000" smtClean="0"/>
              <a:t>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FF00"/>
                </a:solidFill>
              </a:rPr>
              <a:t>В 1 классе ведущие каналы восприятия- слуховой и кинестети-ческий. Опираясь на них необходимо развивать зрительный. </a:t>
            </a:r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509588" y="1651000"/>
          <a:ext cx="393382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276475"/>
            <a:ext cx="7993062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1ЭТАП-первичная диагностика.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CC66"/>
                </a:solidFill>
              </a:rPr>
              <a:t>Состоит из «ленивой восьмерки»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470</TotalTime>
  <Words>458</Words>
  <Application>Microsoft Office PowerPoint</Application>
  <PresentationFormat>Экран (4:3)</PresentationFormat>
  <Paragraphs>67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Клен</vt:lpstr>
      <vt:lpstr>Образовательная Кинесиология.</vt:lpstr>
      <vt:lpstr>Образовательная Кинесиология-</vt:lpstr>
      <vt:lpstr>Программа «Гимнастика мозга»-</vt:lpstr>
      <vt:lpstr>Двигательные упражнения направлены</vt:lpstr>
      <vt:lpstr>Проблема,</vt:lpstr>
      <vt:lpstr>1 класс-доминантное полушарие.</vt:lpstr>
      <vt:lpstr>Решение проблемы.</vt:lpstr>
      <vt:lpstr>1 класс-ведущий канал восприятия.</vt:lpstr>
      <vt:lpstr>1ЭТАП-первичная диагностика.</vt:lpstr>
      <vt:lpstr>По тесту «ленивой восьмерки»</vt:lpstr>
      <vt:lpstr>Расположение учащихся относительно источника информации.</vt:lpstr>
      <vt:lpstr>2ЭТАП-коррекционный.</vt:lpstr>
      <vt:lpstr>Упражнение «Вода»-энергетичность.</vt:lpstr>
      <vt:lpstr>Упражнение»Кнопки Мозга»- ясность.</vt:lpstr>
      <vt:lpstr>Упражнение «Перекрестные шаги»- активность.</vt:lpstr>
      <vt:lpstr>Упражнение «Крюки»(1)- позитивность.</vt:lpstr>
      <vt:lpstr>Упражнение «Крюки»(2)- позитивность.</vt:lpstr>
      <vt:lpstr>Специальные упражнения по предметам.</vt:lpstr>
      <vt:lpstr>Слайд 19</vt:lpstr>
      <vt:lpstr>Слайд 20</vt:lpstr>
      <vt:lpstr>Специальные упражнения:</vt:lpstr>
      <vt:lpstr>3ЭТАП-повторная диагностика.</vt:lpstr>
      <vt:lpstr>Результаты. Баланс полушарий.</vt:lpstr>
      <vt:lpstr>Ведущий канал восприятия.</vt:lpstr>
      <vt:lpstr>Самооценка.</vt:lpstr>
      <vt:lpstr>Тревожность.</vt:lpstr>
      <vt:lpstr>Успеваемость. Русский язык.</vt:lpstr>
      <vt:lpstr>Математика.</vt:lpstr>
      <vt:lpstr>Техника чтения.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Кинесиология.</dc:title>
  <dc:creator>Виолетта</dc:creator>
  <cp:lastModifiedBy>Елена</cp:lastModifiedBy>
  <cp:revision>7</cp:revision>
  <dcterms:created xsi:type="dcterms:W3CDTF">2004-12-07T18:42:30Z</dcterms:created>
  <dcterms:modified xsi:type="dcterms:W3CDTF">2012-11-02T16:10:34Z</dcterms:modified>
</cp:coreProperties>
</file>