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43" autoAdjust="0"/>
    <p:restoredTop sz="94652" autoAdjust="0"/>
  </p:normalViewPr>
  <p:slideViewPr>
    <p:cSldViewPr>
      <p:cViewPr varScale="1">
        <p:scale>
          <a:sx n="45" d="100"/>
          <a:sy n="45" d="100"/>
        </p:scale>
        <p:origin x="-12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84D2E-6347-41A6-8CCD-F82FA2122E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41BE5-FAC6-4874-A94F-85458DE830B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D4A36-4260-4B98-8984-5156AE09848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85CCE-79AC-4C90-AC85-24B17B1399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A276A-45AA-4CD6-8714-08C9BC9F7BF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8F08E-DC05-417F-8AD0-CF8AF1B7B1F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BDA4A-E9A1-4889-A6C0-0710C3E10E7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51931-85D3-42AD-BF3C-2727B087017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F1195-CB64-4A29-9C94-6AD18B8288E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13F9-43D4-4F3F-B0BD-ED398C166B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CC6C7-AC02-43E1-BB3C-CA33CDAA622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DB0F23-62DC-4D18-9B27-ABAA9B5A623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r>
              <a:rPr lang="ru-RU" sz="4000" b="1" dirty="0" smtClean="0">
                <a:solidFill>
                  <a:srgbClr val="660066"/>
                </a:solidFill>
              </a:rPr>
              <a:t>Урок открытия нового знания (ОНЗ).</a:t>
            </a:r>
            <a:endParaRPr lang="es-ES" sz="4000" b="1" dirty="0">
              <a:solidFill>
                <a:srgbClr val="660066"/>
              </a:solidFill>
            </a:endParaRPr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1571604" y="2357430"/>
            <a:ext cx="6400800" cy="2857520"/>
          </a:xfrm>
        </p:spPr>
        <p:txBody>
          <a:bodyPr/>
          <a:lstStyle/>
          <a:p>
            <a:pPr algn="l"/>
            <a:r>
              <a:rPr lang="ru-RU" sz="2400" b="1" i="1" dirty="0" err="1" smtClean="0">
                <a:solidFill>
                  <a:srgbClr val="660066"/>
                </a:solidFill>
              </a:rPr>
              <a:t>Деятельностная</a:t>
            </a:r>
            <a:r>
              <a:rPr lang="ru-RU" sz="2400" b="1" i="1" dirty="0" smtClean="0">
                <a:solidFill>
                  <a:srgbClr val="660066"/>
                </a:solidFill>
              </a:rPr>
              <a:t> цель</a:t>
            </a:r>
            <a:r>
              <a:rPr lang="ru-RU" sz="2400" dirty="0" smtClean="0">
                <a:solidFill>
                  <a:srgbClr val="660066"/>
                </a:solidFill>
              </a:rPr>
              <a:t>: формирование у учащихся умений реализации новых способов действия.</a:t>
            </a:r>
          </a:p>
          <a:p>
            <a:pPr algn="l"/>
            <a:r>
              <a:rPr lang="ru-RU" sz="2400" dirty="0" smtClean="0">
                <a:solidFill>
                  <a:srgbClr val="660066"/>
                </a:solidFill>
              </a:rPr>
              <a:t> </a:t>
            </a:r>
          </a:p>
          <a:p>
            <a:pPr algn="l"/>
            <a:r>
              <a:rPr lang="ru-RU" sz="2400" b="1" i="1" dirty="0" smtClean="0">
                <a:solidFill>
                  <a:srgbClr val="660066"/>
                </a:solidFill>
              </a:rPr>
              <a:t>Содержательная цель:</a:t>
            </a:r>
            <a:r>
              <a:rPr lang="ru-RU" sz="2400" dirty="0" smtClean="0">
                <a:solidFill>
                  <a:srgbClr val="660066"/>
                </a:solidFill>
              </a:rPr>
              <a:t> расширение понятийной базы за счет включения в нее новых элементов.</a:t>
            </a:r>
          </a:p>
          <a:p>
            <a:endParaRPr lang="ru-RU" dirty="0"/>
          </a:p>
        </p:txBody>
      </p:sp>
      <p:sp>
        <p:nvSpPr>
          <p:cNvPr id="6" name="Багетная рамка 5"/>
          <p:cNvSpPr/>
          <p:nvPr/>
        </p:nvSpPr>
        <p:spPr>
          <a:xfrm>
            <a:off x="7643802" y="6643686"/>
            <a:ext cx="1500198" cy="21431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Prezentacii.com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660066"/>
                </a:solidFill>
              </a:rPr>
              <a:t>Включение в систему знаний и повторение.</a:t>
            </a:r>
            <a:r>
              <a:rPr lang="ru-RU" sz="2800" dirty="0" smtClean="0">
                <a:solidFill>
                  <a:srgbClr val="660066"/>
                </a:solidFill>
              </a:rPr>
              <a:t/>
            </a:r>
            <a:br>
              <a:rPr lang="ru-RU" sz="2800" dirty="0" smtClean="0">
                <a:solidFill>
                  <a:srgbClr val="660066"/>
                </a:solidFill>
              </a:rPr>
            </a:br>
            <a:endParaRPr lang="ru-RU" sz="2800" dirty="0">
              <a:solidFill>
                <a:srgbClr val="66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ru-RU" b="1" dirty="0" smtClean="0"/>
              <a:t>	</a:t>
            </a:r>
            <a:r>
              <a:rPr lang="ru-RU" sz="1800" dirty="0" smtClean="0">
                <a:solidFill>
                  <a:srgbClr val="660066"/>
                </a:solidFill>
              </a:rPr>
              <a:t>Основной целью этапа </a:t>
            </a:r>
            <a:r>
              <a:rPr lang="ru-RU" sz="1800" b="1" i="1" dirty="0" smtClean="0">
                <a:solidFill>
                  <a:srgbClr val="660066"/>
                </a:solidFill>
              </a:rPr>
              <a:t>включения в систему знаний</a:t>
            </a:r>
            <a:br>
              <a:rPr lang="ru-RU" sz="1800" b="1" i="1" dirty="0" smtClean="0">
                <a:solidFill>
                  <a:srgbClr val="660066"/>
                </a:solidFill>
              </a:rPr>
            </a:br>
            <a:r>
              <a:rPr lang="ru-RU" sz="1800" b="1" i="1" dirty="0" smtClean="0">
                <a:solidFill>
                  <a:srgbClr val="660066"/>
                </a:solidFill>
              </a:rPr>
              <a:t>и повторения </a:t>
            </a:r>
            <a:r>
              <a:rPr lang="ru-RU" sz="1800" dirty="0" smtClean="0">
                <a:solidFill>
                  <a:srgbClr val="660066"/>
                </a:solidFill>
              </a:rPr>
              <a:t>является включение нового способа действий в</a:t>
            </a:r>
            <a:br>
              <a:rPr lang="ru-RU" sz="1800" dirty="0" smtClean="0">
                <a:solidFill>
                  <a:srgbClr val="660066"/>
                </a:solidFill>
              </a:rPr>
            </a:br>
            <a:r>
              <a:rPr lang="ru-RU" sz="1800" dirty="0" smtClean="0">
                <a:solidFill>
                  <a:srgbClr val="660066"/>
                </a:solidFill>
              </a:rPr>
              <a:t>систему знаний, при этом - повторение и закрепление ранее изученного и подготовка к изучению следующих разделов курса.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 smtClean="0">
                <a:solidFill>
                  <a:srgbClr val="660066"/>
                </a:solidFill>
              </a:rPr>
              <a:t>Для этого нужно: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solidFill>
                  <a:srgbClr val="660066"/>
                </a:solidFill>
              </a:rPr>
              <a:t>выявить и зафиксировать границы применимости нового</a:t>
            </a:r>
            <a:br>
              <a:rPr lang="ru-RU" sz="1800" dirty="0" smtClean="0">
                <a:solidFill>
                  <a:srgbClr val="660066"/>
                </a:solidFill>
              </a:rPr>
            </a:br>
            <a:r>
              <a:rPr lang="ru-RU" sz="1800" dirty="0" smtClean="0">
                <a:solidFill>
                  <a:srgbClr val="660066"/>
                </a:solidFill>
              </a:rPr>
              <a:t>знания;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solidFill>
                  <a:srgbClr val="660066"/>
                </a:solidFill>
              </a:rPr>
              <a:t>организовать выполнение заданий, в которых новый способ действий связывается с ранее изученными;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solidFill>
                  <a:srgbClr val="660066"/>
                </a:solidFill>
              </a:rPr>
              <a:t>организовать тренировку ранее сформированных умений,</a:t>
            </a:r>
            <a:br>
              <a:rPr lang="ru-RU" sz="1800" dirty="0" smtClean="0">
                <a:solidFill>
                  <a:srgbClr val="660066"/>
                </a:solidFill>
              </a:rPr>
            </a:br>
            <a:r>
              <a:rPr lang="ru-RU" sz="1800" dirty="0" smtClean="0">
                <a:solidFill>
                  <a:srgbClr val="660066"/>
                </a:solidFill>
              </a:rPr>
              <a:t>требующих доработки или доведения до уровня автоматизированного навыка;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solidFill>
                  <a:srgbClr val="660066"/>
                </a:solidFill>
              </a:rPr>
              <a:t>при необходимости организовать подготовку к изучению</a:t>
            </a:r>
            <a:br>
              <a:rPr lang="ru-RU" sz="1800" dirty="0" smtClean="0">
                <a:solidFill>
                  <a:srgbClr val="660066"/>
                </a:solidFill>
              </a:rPr>
            </a:br>
            <a:r>
              <a:rPr lang="ru-RU" sz="1800" dirty="0" smtClean="0">
                <a:solidFill>
                  <a:srgbClr val="660066"/>
                </a:solidFill>
              </a:rPr>
              <a:t>следующих разделов курса.</a:t>
            </a:r>
            <a:endParaRPr lang="ru-RU" sz="18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sz="3200" b="1" dirty="0" smtClean="0">
                <a:solidFill>
                  <a:srgbClr val="660066"/>
                </a:solidFill>
              </a:rPr>
              <a:t>Рефлексия УД на уроке.</a:t>
            </a:r>
            <a:endParaRPr lang="ru-RU" sz="3200" dirty="0">
              <a:solidFill>
                <a:srgbClr val="66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ru-RU" sz="1800" b="1" dirty="0" smtClean="0">
                <a:solidFill>
                  <a:srgbClr val="660066"/>
                </a:solidFill>
              </a:rPr>
              <a:t>Основной целью этапа  является самооценка учащимися результатов своей учебной деятельности, осознание метода построения и границ</a:t>
            </a:r>
            <a:br>
              <a:rPr lang="ru-RU" sz="1800" b="1" dirty="0" smtClean="0">
                <a:solidFill>
                  <a:srgbClr val="660066"/>
                </a:solidFill>
              </a:rPr>
            </a:br>
            <a:r>
              <a:rPr lang="ru-RU" sz="1800" b="1" dirty="0" smtClean="0">
                <a:solidFill>
                  <a:srgbClr val="660066"/>
                </a:solidFill>
              </a:rPr>
              <a:t>применения нового способа действия.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dirty="0" smtClean="0">
                <a:solidFill>
                  <a:srgbClr val="660066"/>
                </a:solidFill>
              </a:rPr>
              <a:t>Для реализации этой цели:</a:t>
            </a:r>
          </a:p>
          <a:p>
            <a:pPr>
              <a:lnSpc>
                <a:spcPct val="80000"/>
              </a:lnSpc>
            </a:pPr>
            <a:r>
              <a:rPr lang="ru-RU" sz="1800" b="1" dirty="0" smtClean="0">
                <a:solidFill>
                  <a:srgbClr val="660066"/>
                </a:solidFill>
              </a:rPr>
              <a:t>организуется рефлексия и самооценка учениками собственной</a:t>
            </a:r>
            <a:r>
              <a:rPr lang="en-US" sz="1800" b="1" dirty="0" smtClean="0">
                <a:solidFill>
                  <a:srgbClr val="660066"/>
                </a:solidFill>
              </a:rPr>
              <a:t> </a:t>
            </a:r>
            <a:r>
              <a:rPr lang="ru-RU" sz="1800" b="1" dirty="0" smtClean="0">
                <a:solidFill>
                  <a:srgbClr val="660066"/>
                </a:solidFill>
              </a:rPr>
              <a:t>учебной деятельности на уроке;</a:t>
            </a:r>
          </a:p>
          <a:p>
            <a:pPr>
              <a:lnSpc>
                <a:spcPct val="80000"/>
              </a:lnSpc>
            </a:pPr>
            <a:r>
              <a:rPr lang="ru-RU" sz="1800" b="1" dirty="0" smtClean="0">
                <a:solidFill>
                  <a:srgbClr val="660066"/>
                </a:solidFill>
              </a:rPr>
              <a:t>учащиеся соотносят цель и результаты своей учебной деятельности и фиксируют степень их соответствия;</a:t>
            </a:r>
          </a:p>
          <a:p>
            <a:pPr>
              <a:lnSpc>
                <a:spcPct val="80000"/>
              </a:lnSpc>
            </a:pPr>
            <a:r>
              <a:rPr lang="ru-RU" sz="1800" b="1" dirty="0" smtClean="0">
                <a:solidFill>
                  <a:srgbClr val="660066"/>
                </a:solidFill>
              </a:rPr>
              <a:t>намечаются цели дальнейшей деятельности и определяются задания для самоподготовки (домашнее задание с элементами творческой деятельности)</a:t>
            </a:r>
          </a:p>
          <a:p>
            <a:endParaRPr lang="ru-RU" sz="18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/>
          <a:lstStyle/>
          <a:p>
            <a:r>
              <a:rPr lang="ru-RU" sz="5400" b="1" i="1" dirty="0" smtClean="0">
                <a:solidFill>
                  <a:srgbClr val="660066"/>
                </a:solidFill>
              </a:rPr>
              <a:t>Спасибо за внимание!</a:t>
            </a:r>
            <a:endParaRPr lang="ru-RU" sz="5400" b="1" i="1" dirty="0">
              <a:solidFill>
                <a:srgbClr val="66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pPr algn="r">
              <a:buNone/>
            </a:pPr>
            <a:endParaRPr lang="ru-RU" sz="20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660066"/>
                </a:solidFill>
              </a:rPr>
              <a:t>Структура урока открытия нового знания: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660066"/>
                </a:solidFill>
              </a:rPr>
              <a:t>1).Этап мотивации (самоопределения) к учебной деятельности.</a:t>
            </a:r>
            <a:endParaRPr lang="ru-RU" sz="1800" b="1" dirty="0" smtClean="0">
              <a:solidFill>
                <a:srgbClr val="660066"/>
              </a:solidFill>
            </a:endParaRPr>
          </a:p>
          <a:p>
            <a:r>
              <a:rPr lang="ru-RU" sz="1800" b="1" i="1" dirty="0" smtClean="0">
                <a:solidFill>
                  <a:srgbClr val="660066"/>
                </a:solidFill>
              </a:rPr>
              <a:t> 2).Этап актуализация и фиксирование индивидуального затруднения в пробном действии.</a:t>
            </a:r>
            <a:endParaRPr lang="ru-RU" sz="1800" b="1" dirty="0" smtClean="0">
              <a:solidFill>
                <a:srgbClr val="660066"/>
              </a:solidFill>
            </a:endParaRPr>
          </a:p>
          <a:p>
            <a:r>
              <a:rPr lang="ru-RU" sz="1800" b="1" i="1" dirty="0" smtClean="0">
                <a:solidFill>
                  <a:srgbClr val="660066"/>
                </a:solidFill>
              </a:rPr>
              <a:t> 3).Этап выявления места и причины затруднения.</a:t>
            </a:r>
            <a:endParaRPr lang="ru-RU" sz="1800" b="1" dirty="0" smtClean="0">
              <a:solidFill>
                <a:srgbClr val="660066"/>
              </a:solidFill>
            </a:endParaRPr>
          </a:p>
          <a:p>
            <a:r>
              <a:rPr lang="ru-RU" sz="1800" b="1" i="1" dirty="0" smtClean="0">
                <a:solidFill>
                  <a:srgbClr val="660066"/>
                </a:solidFill>
              </a:rPr>
              <a:t> 4).Этап построения проекта выхода из затруднения.</a:t>
            </a:r>
            <a:endParaRPr lang="ru-RU" sz="1800" b="1" dirty="0" smtClean="0">
              <a:solidFill>
                <a:srgbClr val="660066"/>
              </a:solidFill>
            </a:endParaRPr>
          </a:p>
          <a:p>
            <a:r>
              <a:rPr lang="ru-RU" sz="1800" b="1" i="1" dirty="0" smtClean="0">
                <a:solidFill>
                  <a:srgbClr val="660066"/>
                </a:solidFill>
              </a:rPr>
              <a:t> 5).Этап реализации построенного проекта.</a:t>
            </a:r>
            <a:endParaRPr lang="ru-RU" sz="1800" b="1" dirty="0" smtClean="0">
              <a:solidFill>
                <a:srgbClr val="660066"/>
              </a:solidFill>
            </a:endParaRPr>
          </a:p>
          <a:p>
            <a:r>
              <a:rPr lang="ru-RU" sz="1800" b="1" i="1" dirty="0" smtClean="0">
                <a:solidFill>
                  <a:srgbClr val="660066"/>
                </a:solidFill>
              </a:rPr>
              <a:t> 6).Этап первичного закрепления с проговариванием во внешней речи.</a:t>
            </a:r>
            <a:endParaRPr lang="ru-RU" sz="1800" b="1" dirty="0" smtClean="0">
              <a:solidFill>
                <a:srgbClr val="660066"/>
              </a:solidFill>
            </a:endParaRPr>
          </a:p>
          <a:p>
            <a:r>
              <a:rPr lang="ru-RU" sz="1800" b="1" i="1" dirty="0" smtClean="0">
                <a:solidFill>
                  <a:srgbClr val="660066"/>
                </a:solidFill>
              </a:rPr>
              <a:t> 7).Этап самостоятельной работы с самопроверкой по эталону.</a:t>
            </a:r>
            <a:endParaRPr lang="ru-RU" sz="1800" b="1" dirty="0" smtClean="0">
              <a:solidFill>
                <a:srgbClr val="660066"/>
              </a:solidFill>
            </a:endParaRPr>
          </a:p>
          <a:p>
            <a:r>
              <a:rPr lang="ru-RU" sz="1800" b="1" i="1" dirty="0" smtClean="0">
                <a:solidFill>
                  <a:srgbClr val="660066"/>
                </a:solidFill>
              </a:rPr>
              <a:t> 8).Этап включения в систему знаний и повторения.</a:t>
            </a:r>
            <a:endParaRPr lang="ru-RU" sz="1800" b="1" dirty="0" smtClean="0">
              <a:solidFill>
                <a:srgbClr val="660066"/>
              </a:solidFill>
            </a:endParaRPr>
          </a:p>
          <a:p>
            <a:r>
              <a:rPr lang="ru-RU" sz="1800" b="1" i="1" dirty="0" smtClean="0">
                <a:solidFill>
                  <a:srgbClr val="660066"/>
                </a:solidFill>
              </a:rPr>
              <a:t> 9).Этап рефлексии учебной деятельности на уроке.</a:t>
            </a:r>
            <a:endParaRPr lang="ru-RU" sz="1800" b="1" dirty="0" smtClean="0">
              <a:solidFill>
                <a:srgbClr val="660066"/>
              </a:solidFill>
            </a:endParaRPr>
          </a:p>
          <a:p>
            <a:endParaRPr lang="ru-RU" dirty="0"/>
          </a:p>
        </p:txBody>
      </p:sp>
      <p:sp>
        <p:nvSpPr>
          <p:cNvPr id="6" name="Багетная рамка 5"/>
          <p:cNvSpPr/>
          <p:nvPr/>
        </p:nvSpPr>
        <p:spPr>
          <a:xfrm>
            <a:off x="7643802" y="6643686"/>
            <a:ext cx="1500198" cy="21431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Prezentacii.com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37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37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37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737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737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737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737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737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660066"/>
                </a:solidFill>
              </a:rPr>
              <a:t>Мотивация (самоопределение) к учебной деятельности.</a:t>
            </a:r>
            <a:br>
              <a:rPr lang="ru-RU" sz="2400" b="1" dirty="0" smtClean="0">
                <a:solidFill>
                  <a:srgbClr val="660066"/>
                </a:solidFill>
              </a:rPr>
            </a:br>
            <a:endParaRPr lang="ru-RU" sz="2400" b="1" dirty="0">
              <a:solidFill>
                <a:srgbClr val="66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1800" b="1" dirty="0" smtClean="0">
                <a:solidFill>
                  <a:srgbClr val="660066"/>
                </a:solidFill>
              </a:rPr>
              <a:t>Цель</a:t>
            </a:r>
            <a:r>
              <a:rPr lang="ru-RU" sz="1800" dirty="0" smtClean="0">
                <a:solidFill>
                  <a:srgbClr val="660066"/>
                </a:solidFill>
              </a:rPr>
              <a:t>. Основной целью этапа мотивации (самоопределения) к учебной деятельности является выработка на личностно значимом уровне внутренней готовности выполнения нормативных требований учебной деятельности.</a:t>
            </a:r>
          </a:p>
          <a:p>
            <a:r>
              <a:rPr lang="ru-RU" sz="1800" b="1" dirty="0" smtClean="0">
                <a:solidFill>
                  <a:srgbClr val="660066"/>
                </a:solidFill>
              </a:rPr>
              <a:t> Для реализации этой цели необходимо:</a:t>
            </a:r>
            <a:endParaRPr lang="ru-RU" sz="1800" dirty="0" smtClean="0">
              <a:solidFill>
                <a:srgbClr val="660066"/>
              </a:solidFill>
            </a:endParaRPr>
          </a:p>
          <a:p>
            <a:r>
              <a:rPr lang="ru-RU" sz="1800" dirty="0" smtClean="0">
                <a:solidFill>
                  <a:srgbClr val="660066"/>
                </a:solidFill>
              </a:rPr>
              <a:t> - </a:t>
            </a:r>
            <a:r>
              <a:rPr lang="ru-RU" sz="1800" i="1" dirty="0" smtClean="0">
                <a:solidFill>
                  <a:srgbClr val="660066"/>
                </a:solidFill>
              </a:rPr>
              <a:t>создать условия для возникновения внутренней потребности включения в деятельность («хочу»);</a:t>
            </a:r>
            <a:endParaRPr lang="ru-RU" sz="1800" dirty="0" smtClean="0">
              <a:solidFill>
                <a:srgbClr val="660066"/>
              </a:solidFill>
            </a:endParaRPr>
          </a:p>
          <a:p>
            <a:r>
              <a:rPr lang="ru-RU" sz="1800" i="1" dirty="0" smtClean="0">
                <a:solidFill>
                  <a:srgbClr val="660066"/>
                </a:solidFill>
              </a:rPr>
              <a:t> - актуализировать требования к ученику со стороны учебной деятельности («надо»);</a:t>
            </a:r>
            <a:endParaRPr lang="ru-RU" sz="1800" dirty="0" smtClean="0">
              <a:solidFill>
                <a:srgbClr val="660066"/>
              </a:solidFill>
            </a:endParaRPr>
          </a:p>
          <a:p>
            <a:r>
              <a:rPr lang="ru-RU" sz="1800" i="1" dirty="0" smtClean="0">
                <a:solidFill>
                  <a:srgbClr val="660066"/>
                </a:solidFill>
              </a:rPr>
              <a:t> - установить тематические рамки учебной деятельности («могу»).</a:t>
            </a:r>
            <a:endParaRPr lang="ru-RU" sz="1800" dirty="0" smtClean="0">
              <a:solidFill>
                <a:srgbClr val="660066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660066"/>
                </a:solidFill>
              </a:rPr>
              <a:t>Актуализация и фиксирование индивидуального затруднения в пробном действии.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ru-RU" sz="1600" b="1" dirty="0" smtClean="0">
                <a:solidFill>
                  <a:srgbClr val="660066"/>
                </a:solidFill>
              </a:rPr>
              <a:t>Основной целью </a:t>
            </a:r>
            <a:r>
              <a:rPr lang="ru-RU" sz="1600" dirty="0" smtClean="0">
                <a:solidFill>
                  <a:srgbClr val="660066"/>
                </a:solidFill>
              </a:rPr>
              <a:t>данного этапа является подготовка мышления учащихся и организация процесса осознания ими внутренней потребности к построению нового способа действий.</a:t>
            </a:r>
          </a:p>
          <a:p>
            <a:pPr marL="609600" indent="-609600">
              <a:buFontTx/>
              <a:buNone/>
            </a:pPr>
            <a:r>
              <a:rPr lang="ru-RU" sz="1600" b="1" dirty="0" smtClean="0">
                <a:solidFill>
                  <a:srgbClr val="660066"/>
                </a:solidFill>
              </a:rPr>
              <a:t>Для этого необходимо, чтобы учащиеся:</a:t>
            </a:r>
          </a:p>
          <a:p>
            <a:pPr marL="609600" indent="-609600"/>
            <a:r>
              <a:rPr lang="ru-RU" sz="1600" b="1" dirty="0" smtClean="0">
                <a:solidFill>
                  <a:srgbClr val="660066"/>
                </a:solidFill>
              </a:rPr>
              <a:t>воспроизвели и зафиксировали знания, умения и навыки,</a:t>
            </a:r>
            <a:br>
              <a:rPr lang="ru-RU" sz="1600" b="1" dirty="0" smtClean="0">
                <a:solidFill>
                  <a:srgbClr val="660066"/>
                </a:solidFill>
              </a:rPr>
            </a:br>
            <a:r>
              <a:rPr lang="ru-RU" sz="1600" b="1" dirty="0" smtClean="0">
                <a:solidFill>
                  <a:srgbClr val="660066"/>
                </a:solidFill>
              </a:rPr>
              <a:t>достаточные для построения нового способа действий;</a:t>
            </a:r>
          </a:p>
          <a:p>
            <a:pPr marL="609600" indent="-609600"/>
            <a:r>
              <a:rPr lang="ru-RU" sz="1600" b="1" dirty="0" smtClean="0">
                <a:solidFill>
                  <a:srgbClr val="660066"/>
                </a:solidFill>
              </a:rPr>
              <a:t>активизировали соответствующие мыслительные операции (анализ, синтез, сравнение, обобщение, классификация, аналогия и т.д.) и познавательные процессы (внимание, память и т.д.);</a:t>
            </a:r>
          </a:p>
          <a:p>
            <a:pPr marL="609600" indent="-609600"/>
            <a:r>
              <a:rPr lang="ru-RU" sz="1600" b="1" dirty="0" smtClean="0">
                <a:solidFill>
                  <a:srgbClr val="660066"/>
                </a:solidFill>
              </a:rPr>
              <a:t>актуализировали   норму   пробного   учебного   действия</a:t>
            </a:r>
            <a:br>
              <a:rPr lang="ru-RU" sz="1600" b="1" dirty="0" smtClean="0">
                <a:solidFill>
                  <a:srgbClr val="660066"/>
                </a:solidFill>
              </a:rPr>
            </a:br>
            <a:r>
              <a:rPr lang="ru-RU" sz="1600" b="1" dirty="0" smtClean="0">
                <a:solidFill>
                  <a:srgbClr val="660066"/>
                </a:solidFill>
              </a:rPr>
              <a:t>(«надо» - «хочу» - «могу»);</a:t>
            </a:r>
          </a:p>
          <a:p>
            <a:pPr marL="609600" indent="-609600"/>
            <a:r>
              <a:rPr lang="ru-RU" sz="1600" b="1" dirty="0" smtClean="0">
                <a:solidFill>
                  <a:srgbClr val="660066"/>
                </a:solidFill>
              </a:rPr>
              <a:t>попытались самостоятельно выполнить индивидуальное</a:t>
            </a:r>
            <a:br>
              <a:rPr lang="ru-RU" sz="1600" b="1" dirty="0" smtClean="0">
                <a:solidFill>
                  <a:srgbClr val="660066"/>
                </a:solidFill>
              </a:rPr>
            </a:br>
            <a:r>
              <a:rPr lang="ru-RU" sz="1600" b="1" dirty="0" smtClean="0">
                <a:solidFill>
                  <a:srgbClr val="660066"/>
                </a:solidFill>
              </a:rPr>
              <a:t>задание на применение нового знания, запланированного для</a:t>
            </a:r>
            <a:br>
              <a:rPr lang="ru-RU" sz="1600" b="1" dirty="0" smtClean="0">
                <a:solidFill>
                  <a:srgbClr val="660066"/>
                </a:solidFill>
              </a:rPr>
            </a:br>
            <a:r>
              <a:rPr lang="ru-RU" sz="1600" b="1" dirty="0" smtClean="0">
                <a:solidFill>
                  <a:srgbClr val="660066"/>
                </a:solidFill>
              </a:rPr>
              <a:t>изучения на данном уроке;</a:t>
            </a:r>
          </a:p>
          <a:p>
            <a:pPr marL="609600" indent="-609600"/>
            <a:r>
              <a:rPr lang="ru-RU" sz="1600" b="1" dirty="0" smtClean="0">
                <a:solidFill>
                  <a:srgbClr val="660066"/>
                </a:solidFill>
              </a:rPr>
              <a:t>зафиксировали  возникшее затруднение  в  выполнении</a:t>
            </a:r>
            <a:br>
              <a:rPr lang="ru-RU" sz="1600" b="1" dirty="0" smtClean="0">
                <a:solidFill>
                  <a:srgbClr val="660066"/>
                </a:solidFill>
              </a:rPr>
            </a:br>
            <a:r>
              <a:rPr lang="ru-RU" sz="1600" b="1" dirty="0" smtClean="0">
                <a:solidFill>
                  <a:srgbClr val="660066"/>
                </a:solidFill>
              </a:rPr>
              <a:t>пробного действия или его обосновании.</a:t>
            </a:r>
          </a:p>
          <a:p>
            <a:endParaRPr lang="ru-RU" sz="16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660066"/>
                </a:solidFill>
              </a:rPr>
              <a:t>Выявление места и причины затруднений.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r>
              <a:rPr lang="ru-RU" sz="2000" dirty="0" smtClean="0">
                <a:solidFill>
                  <a:srgbClr val="660066"/>
                </a:solidFill>
              </a:rPr>
              <a:t>Основной целью этапа является осознание того, в чем именно состоит недостаточность их знаний, умений или способностей.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dirty="0" smtClean="0">
                <a:solidFill>
                  <a:srgbClr val="660066"/>
                </a:solidFill>
              </a:rPr>
              <a:t>Для реализации этой </a:t>
            </a:r>
            <a:r>
              <a:rPr lang="ru-RU" sz="2000" i="1" dirty="0" smtClean="0">
                <a:solidFill>
                  <a:srgbClr val="660066"/>
                </a:solidFill>
              </a:rPr>
              <a:t>цели </a:t>
            </a:r>
            <a:r>
              <a:rPr lang="ru-RU" sz="2000" dirty="0" smtClean="0">
                <a:solidFill>
                  <a:srgbClr val="660066"/>
                </a:solidFill>
              </a:rPr>
              <a:t>необходимо, чтобы учащиеся: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rgbClr val="660066"/>
                </a:solidFill>
              </a:rPr>
              <a:t>проанализировали шаг за шагом с опорой на знаковую запись и проговорили вслух, что и как они делали;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rgbClr val="660066"/>
                </a:solidFill>
              </a:rPr>
              <a:t>зафиксировали операцию, шаг, на котором возникло затруднение </a:t>
            </a:r>
            <a:r>
              <a:rPr lang="ru-RU" sz="2000" i="1" dirty="0" smtClean="0">
                <a:solidFill>
                  <a:srgbClr val="660066"/>
                </a:solidFill>
              </a:rPr>
              <a:t>(место затруднения);</a:t>
            </a:r>
            <a:endParaRPr lang="ru-RU" sz="2000" dirty="0" smtClean="0">
              <a:solidFill>
                <a:srgbClr val="660066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rgbClr val="660066"/>
                </a:solidFill>
              </a:rPr>
              <a:t>соотнесли свои действия на этом шаге с изученными способами и зафиксировали, какого знания или умения недостает</a:t>
            </a:r>
            <a:br>
              <a:rPr lang="ru-RU" sz="2000" dirty="0" smtClean="0">
                <a:solidFill>
                  <a:srgbClr val="660066"/>
                </a:solidFill>
              </a:rPr>
            </a:br>
            <a:r>
              <a:rPr lang="ru-RU" sz="2000" i="1" dirty="0" smtClean="0">
                <a:solidFill>
                  <a:srgbClr val="660066"/>
                </a:solidFill>
              </a:rPr>
              <a:t>для</a:t>
            </a:r>
            <a:r>
              <a:rPr lang="en-US" sz="2000" i="1" dirty="0" smtClean="0">
                <a:solidFill>
                  <a:srgbClr val="660066"/>
                </a:solidFill>
              </a:rPr>
              <a:t> </a:t>
            </a:r>
            <a:r>
              <a:rPr lang="ru-RU" sz="2000" dirty="0" smtClean="0">
                <a:solidFill>
                  <a:srgbClr val="660066"/>
                </a:solidFill>
              </a:rPr>
              <a:t>решения исходной задачи и задач такого класса или типа вообще </a:t>
            </a:r>
            <a:r>
              <a:rPr lang="ru-RU" sz="2000" i="1" dirty="0" smtClean="0">
                <a:solidFill>
                  <a:srgbClr val="660066"/>
                </a:solidFill>
              </a:rPr>
              <a:t>(причина затруднения).</a:t>
            </a:r>
          </a:p>
          <a:p>
            <a:endParaRPr lang="ru-RU" sz="20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660066"/>
                </a:solidFill>
              </a:rPr>
              <a:t>Построение проекта выхода из затруднения (цель, тема, план, сроки, способ, средство).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ru-RU" sz="1800" dirty="0" smtClean="0">
                <a:solidFill>
                  <a:srgbClr val="660066"/>
                </a:solidFill>
              </a:rPr>
              <a:t>Основной целью этапа </a:t>
            </a:r>
            <a:r>
              <a:rPr lang="ru-RU" sz="1800" b="1" i="1" dirty="0" smtClean="0">
                <a:solidFill>
                  <a:srgbClr val="660066"/>
                </a:solidFill>
              </a:rPr>
              <a:t>построения проекта выхода из затруднения </a:t>
            </a:r>
            <a:r>
              <a:rPr lang="ru-RU" sz="1800" dirty="0" smtClean="0">
                <a:solidFill>
                  <a:srgbClr val="660066"/>
                </a:solidFill>
              </a:rPr>
              <a:t>является постановка целей учебной деятельности и на этой основе - </a:t>
            </a:r>
            <a:r>
              <a:rPr lang="ru-RU" sz="1800" b="1" dirty="0" smtClean="0">
                <a:solidFill>
                  <a:srgbClr val="660066"/>
                </a:solidFill>
              </a:rPr>
              <a:t>выбора</a:t>
            </a:r>
            <a:r>
              <a:rPr lang="ru-RU" sz="1800" dirty="0" smtClean="0">
                <a:solidFill>
                  <a:srgbClr val="660066"/>
                </a:solidFill>
              </a:rPr>
              <a:t> способа и средств их реализации.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 smtClean="0">
                <a:solidFill>
                  <a:srgbClr val="660066"/>
                </a:solidFill>
              </a:rPr>
              <a:t>Для этого необходимо, чтобы учащиеся: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solidFill>
                  <a:srgbClr val="660066"/>
                </a:solidFill>
              </a:rPr>
              <a:t>в коммуникативной форме сформулировали конкретную</a:t>
            </a:r>
            <a:br>
              <a:rPr lang="ru-RU" sz="1800" dirty="0" smtClean="0">
                <a:solidFill>
                  <a:srgbClr val="660066"/>
                </a:solidFill>
              </a:rPr>
            </a:br>
            <a:r>
              <a:rPr lang="ru-RU" sz="1800" i="1" dirty="0" smtClean="0">
                <a:solidFill>
                  <a:srgbClr val="660066"/>
                </a:solidFill>
              </a:rPr>
              <a:t>цель </a:t>
            </a:r>
            <a:r>
              <a:rPr lang="ru-RU" sz="1800" dirty="0" smtClean="0">
                <a:solidFill>
                  <a:srgbClr val="660066"/>
                </a:solidFill>
              </a:rPr>
              <a:t>своих будущих учебных действий, устраняющих причину</a:t>
            </a:r>
            <a:br>
              <a:rPr lang="ru-RU" sz="1800" dirty="0" smtClean="0">
                <a:solidFill>
                  <a:srgbClr val="660066"/>
                </a:solidFill>
              </a:rPr>
            </a:br>
            <a:r>
              <a:rPr lang="ru-RU" sz="1800" dirty="0" smtClean="0">
                <a:solidFill>
                  <a:srgbClr val="660066"/>
                </a:solidFill>
              </a:rPr>
              <a:t>возникшего затруднения (то есть сформулировали, какие знания</a:t>
            </a:r>
            <a:br>
              <a:rPr lang="ru-RU" sz="1800" dirty="0" smtClean="0">
                <a:solidFill>
                  <a:srgbClr val="660066"/>
                </a:solidFill>
              </a:rPr>
            </a:br>
            <a:r>
              <a:rPr lang="ru-RU" sz="1800" dirty="0" smtClean="0">
                <a:solidFill>
                  <a:srgbClr val="660066"/>
                </a:solidFill>
              </a:rPr>
              <a:t>им нужно построить и чему научиться);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solidFill>
                  <a:srgbClr val="660066"/>
                </a:solidFill>
              </a:rPr>
              <a:t>предложили и согласовали </a:t>
            </a:r>
            <a:r>
              <a:rPr lang="ru-RU" sz="1800" i="1" dirty="0" smtClean="0">
                <a:solidFill>
                  <a:srgbClr val="660066"/>
                </a:solidFill>
              </a:rPr>
              <a:t>тему </a:t>
            </a:r>
            <a:r>
              <a:rPr lang="ru-RU" sz="1800" dirty="0" smtClean="0">
                <a:solidFill>
                  <a:srgbClr val="660066"/>
                </a:solidFill>
              </a:rPr>
              <a:t>урока, которую учитель</a:t>
            </a:r>
            <a:br>
              <a:rPr lang="ru-RU" sz="1800" dirty="0" smtClean="0">
                <a:solidFill>
                  <a:srgbClr val="660066"/>
                </a:solidFill>
              </a:rPr>
            </a:br>
            <a:r>
              <a:rPr lang="ru-RU" sz="1800" dirty="0" smtClean="0">
                <a:solidFill>
                  <a:srgbClr val="660066"/>
                </a:solidFill>
              </a:rPr>
              <a:t>может уточнить;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solidFill>
                  <a:srgbClr val="660066"/>
                </a:solidFill>
              </a:rPr>
              <a:t>выбрали </a:t>
            </a:r>
            <a:r>
              <a:rPr lang="ru-RU" sz="1800" i="1" dirty="0" smtClean="0">
                <a:solidFill>
                  <a:srgbClr val="660066"/>
                </a:solidFill>
              </a:rPr>
              <a:t>способ </a:t>
            </a:r>
            <a:r>
              <a:rPr lang="ru-RU" sz="1800" dirty="0" smtClean="0">
                <a:solidFill>
                  <a:srgbClr val="660066"/>
                </a:solidFill>
              </a:rPr>
              <a:t>построения нового знания (</a:t>
            </a:r>
            <a:r>
              <a:rPr lang="ru-RU" sz="1800" i="1" dirty="0" smtClean="0">
                <a:solidFill>
                  <a:srgbClr val="660066"/>
                </a:solidFill>
              </a:rPr>
              <a:t>как?) </a:t>
            </a:r>
            <a:r>
              <a:rPr lang="ru-RU" sz="1800" dirty="0" smtClean="0">
                <a:solidFill>
                  <a:srgbClr val="660066"/>
                </a:solidFill>
              </a:rPr>
              <a:t>- метод</a:t>
            </a:r>
            <a:br>
              <a:rPr lang="ru-RU" sz="1800" dirty="0" smtClean="0">
                <a:solidFill>
                  <a:srgbClr val="660066"/>
                </a:solidFill>
              </a:rPr>
            </a:br>
            <a:r>
              <a:rPr lang="ru-RU" sz="1800" i="1" dirty="0" smtClean="0">
                <a:solidFill>
                  <a:srgbClr val="660066"/>
                </a:solidFill>
              </a:rPr>
              <a:t>уточнения </a:t>
            </a:r>
            <a:r>
              <a:rPr lang="ru-RU" sz="1800" dirty="0" smtClean="0">
                <a:solidFill>
                  <a:srgbClr val="660066"/>
                </a:solidFill>
              </a:rPr>
              <a:t>(если новый способ действий можно сконструировать</a:t>
            </a:r>
            <a:br>
              <a:rPr lang="ru-RU" sz="1800" dirty="0" smtClean="0">
                <a:solidFill>
                  <a:srgbClr val="660066"/>
                </a:solidFill>
              </a:rPr>
            </a:br>
            <a:r>
              <a:rPr lang="ru-RU" sz="1800" dirty="0" smtClean="0">
                <a:solidFill>
                  <a:srgbClr val="660066"/>
                </a:solidFill>
              </a:rPr>
              <a:t>из ранее изученных) или метод </a:t>
            </a:r>
            <a:r>
              <a:rPr lang="ru-RU" sz="1800" i="1" dirty="0" smtClean="0">
                <a:solidFill>
                  <a:srgbClr val="660066"/>
                </a:solidFill>
              </a:rPr>
              <a:t>дополнения </a:t>
            </a:r>
            <a:r>
              <a:rPr lang="ru-RU" sz="1800" dirty="0" smtClean="0">
                <a:solidFill>
                  <a:srgbClr val="660066"/>
                </a:solidFill>
              </a:rPr>
              <a:t>(если изученных аналогов нет и требуется введение принципиально нового знака или способа действий);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solidFill>
                  <a:srgbClr val="660066"/>
                </a:solidFill>
              </a:rPr>
              <a:t>выбрали </a:t>
            </a:r>
            <a:r>
              <a:rPr lang="ru-RU" sz="1800" i="1" dirty="0" smtClean="0">
                <a:solidFill>
                  <a:srgbClr val="660066"/>
                </a:solidFill>
              </a:rPr>
              <a:t>средства </a:t>
            </a:r>
            <a:r>
              <a:rPr lang="ru-RU" sz="1800" dirty="0" smtClean="0">
                <a:solidFill>
                  <a:srgbClr val="660066"/>
                </a:solidFill>
              </a:rPr>
              <a:t>для построения нового знания (с </a:t>
            </a:r>
            <a:r>
              <a:rPr lang="ru-RU" sz="1800" i="1" dirty="0" smtClean="0">
                <a:solidFill>
                  <a:srgbClr val="660066"/>
                </a:solidFill>
              </a:rPr>
              <a:t>помощью чего? </a:t>
            </a:r>
            <a:r>
              <a:rPr lang="ru-RU" sz="1800" dirty="0" smtClean="0">
                <a:solidFill>
                  <a:srgbClr val="660066"/>
                </a:solidFill>
              </a:rPr>
              <a:t>- изученные понятия, алгоритмы, модели, формулы,</a:t>
            </a:r>
            <a:br>
              <a:rPr lang="ru-RU" sz="1800" dirty="0" smtClean="0">
                <a:solidFill>
                  <a:srgbClr val="660066"/>
                </a:solidFill>
              </a:rPr>
            </a:br>
            <a:r>
              <a:rPr lang="ru-RU" sz="1800" dirty="0" smtClean="0">
                <a:solidFill>
                  <a:srgbClr val="660066"/>
                </a:solidFill>
              </a:rPr>
              <a:t>способы записи и т.д.</a:t>
            </a:r>
          </a:p>
          <a:p>
            <a:endParaRPr lang="ru-RU" sz="18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660066"/>
                </a:solidFill>
              </a:rPr>
              <a:t>Реализация построенного проекта</a:t>
            </a:r>
            <a:endParaRPr lang="ru-RU" sz="3200" dirty="0">
              <a:solidFill>
                <a:srgbClr val="66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ru-RU" sz="1800" b="1" dirty="0" smtClean="0">
                <a:solidFill>
                  <a:srgbClr val="660066"/>
                </a:solidFill>
              </a:rPr>
              <a:t>Основной целью этапа является построение учащимися нового способа действий</a:t>
            </a:r>
            <a:br>
              <a:rPr lang="ru-RU" sz="1800" b="1" dirty="0" smtClean="0">
                <a:solidFill>
                  <a:srgbClr val="660066"/>
                </a:solidFill>
              </a:rPr>
            </a:br>
            <a:r>
              <a:rPr lang="ru-RU" sz="1800" b="1" dirty="0" smtClean="0">
                <a:solidFill>
                  <a:srgbClr val="660066"/>
                </a:solidFill>
              </a:rPr>
              <a:t>и формирование умений его применять как при решении задачи,</a:t>
            </a:r>
            <a:br>
              <a:rPr lang="ru-RU" sz="1800" b="1" dirty="0" smtClean="0">
                <a:solidFill>
                  <a:srgbClr val="660066"/>
                </a:solidFill>
              </a:rPr>
            </a:br>
            <a:r>
              <a:rPr lang="ru-RU" sz="1800" b="1" dirty="0" smtClean="0">
                <a:solidFill>
                  <a:srgbClr val="660066"/>
                </a:solidFill>
              </a:rPr>
              <a:t>вызвавшей затруднение, так и при решении задач такого класса</a:t>
            </a:r>
            <a:br>
              <a:rPr lang="ru-RU" sz="1800" b="1" dirty="0" smtClean="0">
                <a:solidFill>
                  <a:srgbClr val="660066"/>
                </a:solidFill>
              </a:rPr>
            </a:br>
            <a:r>
              <a:rPr lang="ru-RU" sz="1800" b="1" dirty="0" smtClean="0">
                <a:solidFill>
                  <a:srgbClr val="660066"/>
                </a:solidFill>
              </a:rPr>
              <a:t>или типа вообще.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dirty="0" smtClean="0">
                <a:solidFill>
                  <a:srgbClr val="660066"/>
                </a:solidFill>
              </a:rPr>
              <a:t>Для реализации этой цели учащиеся должны:</a:t>
            </a:r>
          </a:p>
          <a:p>
            <a:pPr>
              <a:lnSpc>
                <a:spcPct val="80000"/>
              </a:lnSpc>
            </a:pPr>
            <a:r>
              <a:rPr lang="ru-RU" sz="1800" b="1" dirty="0" smtClean="0">
                <a:solidFill>
                  <a:srgbClr val="660066"/>
                </a:solidFill>
              </a:rPr>
              <a:t>на основе выбранного метода выдвинуть и обосновать гипотезы;</a:t>
            </a:r>
          </a:p>
          <a:p>
            <a:pPr>
              <a:lnSpc>
                <a:spcPct val="80000"/>
              </a:lnSpc>
            </a:pPr>
            <a:r>
              <a:rPr lang="ru-RU" sz="1800" b="1" dirty="0" smtClean="0">
                <a:solidFill>
                  <a:srgbClr val="660066"/>
                </a:solidFill>
              </a:rPr>
              <a:t>при построении нового знания использовать предметные</a:t>
            </a:r>
            <a:br>
              <a:rPr lang="ru-RU" sz="1800" b="1" dirty="0" smtClean="0">
                <a:solidFill>
                  <a:srgbClr val="660066"/>
                </a:solidFill>
              </a:rPr>
            </a:br>
            <a:r>
              <a:rPr lang="ru-RU" sz="1800" b="1" dirty="0" smtClean="0">
                <a:solidFill>
                  <a:srgbClr val="660066"/>
                </a:solidFill>
              </a:rPr>
              <a:t>действия с моделями, схемами и т.д.;</a:t>
            </a:r>
          </a:p>
          <a:p>
            <a:pPr>
              <a:lnSpc>
                <a:spcPct val="80000"/>
              </a:lnSpc>
            </a:pPr>
            <a:r>
              <a:rPr lang="ru-RU" sz="1800" b="1" dirty="0" smtClean="0">
                <a:solidFill>
                  <a:srgbClr val="660066"/>
                </a:solidFill>
              </a:rPr>
              <a:t>применить новый способ действий для решения задачи,</a:t>
            </a:r>
            <a:br>
              <a:rPr lang="ru-RU" sz="1800" b="1" dirty="0" smtClean="0">
                <a:solidFill>
                  <a:srgbClr val="660066"/>
                </a:solidFill>
              </a:rPr>
            </a:br>
            <a:r>
              <a:rPr lang="ru-RU" sz="1800" b="1" dirty="0" smtClean="0">
                <a:solidFill>
                  <a:srgbClr val="660066"/>
                </a:solidFill>
              </a:rPr>
              <a:t>вызвавшей затруднение;</a:t>
            </a:r>
          </a:p>
          <a:p>
            <a:pPr>
              <a:lnSpc>
                <a:spcPct val="80000"/>
              </a:lnSpc>
            </a:pPr>
            <a:r>
              <a:rPr lang="ru-RU" sz="1800" b="1" dirty="0" smtClean="0">
                <a:solidFill>
                  <a:srgbClr val="660066"/>
                </a:solidFill>
              </a:rPr>
              <a:t>зафиксировать в обобщенном виде новый способ действий в речи и </a:t>
            </a:r>
            <a:r>
              <a:rPr lang="ru-RU" sz="1800" b="1" dirty="0" err="1" smtClean="0">
                <a:solidFill>
                  <a:srgbClr val="660066"/>
                </a:solidFill>
              </a:rPr>
              <a:t>знаково</a:t>
            </a:r>
            <a:r>
              <a:rPr lang="ru-RU" sz="1800" b="1" dirty="0" smtClean="0">
                <a:solidFill>
                  <a:srgbClr val="660066"/>
                </a:solidFill>
              </a:rPr>
              <a:t>;</a:t>
            </a:r>
          </a:p>
          <a:p>
            <a:pPr>
              <a:lnSpc>
                <a:spcPct val="80000"/>
              </a:lnSpc>
            </a:pPr>
            <a:r>
              <a:rPr lang="ru-RU" sz="1800" b="1" dirty="0" smtClean="0">
                <a:solidFill>
                  <a:srgbClr val="660066"/>
                </a:solidFill>
              </a:rPr>
              <a:t>зафиксировать преодоление возникшего ранее затруднения</a:t>
            </a:r>
            <a:endParaRPr lang="ru-RU" sz="18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660066"/>
                </a:solidFill>
              </a:rPr>
              <a:t>Первичное закрепление с проговариванием во внешней речи.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ru-RU" sz="2400" b="1" dirty="0" smtClean="0">
                <a:solidFill>
                  <a:srgbClr val="660066"/>
                </a:solidFill>
              </a:rPr>
              <a:t>Основной целью этапа</a:t>
            </a:r>
            <a:r>
              <a:rPr lang="ru-RU" sz="2400" dirty="0" smtClean="0">
                <a:solidFill>
                  <a:srgbClr val="660066"/>
                </a:solidFill>
              </a:rPr>
              <a:t> является усвоение учащимися нового способа действия.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660066"/>
                </a:solidFill>
              </a:rPr>
              <a:t>Для реализации этой цели необходимо, </a:t>
            </a:r>
            <a:r>
              <a:rPr lang="ru-RU" sz="2400" dirty="0" smtClean="0">
                <a:solidFill>
                  <a:srgbClr val="660066"/>
                </a:solidFill>
              </a:rPr>
              <a:t>чтобы учащиеся:</a:t>
            </a:r>
          </a:p>
          <a:p>
            <a:pPr marL="533400" indent="-533400">
              <a:lnSpc>
                <a:spcPct val="90000"/>
              </a:lnSpc>
            </a:pPr>
            <a:r>
              <a:rPr lang="ru-RU" sz="2400" dirty="0" smtClean="0">
                <a:solidFill>
                  <a:srgbClr val="660066"/>
                </a:solidFill>
              </a:rPr>
              <a:t> решили</a:t>
            </a:r>
            <a:r>
              <a:rPr lang="ru-RU" sz="2400" i="1" dirty="0" smtClean="0">
                <a:solidFill>
                  <a:srgbClr val="660066"/>
                </a:solidFill>
              </a:rPr>
              <a:t> </a:t>
            </a:r>
            <a:r>
              <a:rPr lang="ru-RU" sz="2400" dirty="0" smtClean="0">
                <a:solidFill>
                  <a:srgbClr val="660066"/>
                </a:solidFill>
              </a:rPr>
              <a:t>(фронтально, в группах, в парах в парах) несколько типовых заданий на новый способ действия;</a:t>
            </a:r>
          </a:p>
          <a:p>
            <a:pPr marL="533400" indent="-533400">
              <a:lnSpc>
                <a:spcPct val="90000"/>
              </a:lnSpc>
            </a:pPr>
            <a:r>
              <a:rPr lang="ru-RU" sz="2400" dirty="0" smtClean="0">
                <a:solidFill>
                  <a:srgbClr val="660066"/>
                </a:solidFill>
              </a:rPr>
              <a:t>при этом проговаривали  вслух выполненные шаги и их обоснование -     определения, алгоритмы, свойства и т.д. </a:t>
            </a:r>
          </a:p>
          <a:p>
            <a:endParaRPr lang="ru-RU" sz="24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660066"/>
                </a:solidFill>
              </a:rPr>
              <a:t>Самостоятельная работа с самопроверкой по эталону.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ru-RU" sz="2000" dirty="0" smtClean="0">
                <a:solidFill>
                  <a:srgbClr val="660066"/>
                </a:solidFill>
              </a:rPr>
              <a:t>Основной </a:t>
            </a:r>
            <a:r>
              <a:rPr lang="ru-RU" sz="2000" i="1" dirty="0" smtClean="0">
                <a:solidFill>
                  <a:srgbClr val="660066"/>
                </a:solidFill>
              </a:rPr>
              <a:t>цепью </a:t>
            </a:r>
            <a:r>
              <a:rPr lang="ru-RU" sz="2000" dirty="0" smtClean="0">
                <a:solidFill>
                  <a:srgbClr val="660066"/>
                </a:solidFill>
              </a:rPr>
              <a:t>этапа </a:t>
            </a:r>
            <a:r>
              <a:rPr lang="ru-RU" sz="2000" b="1" i="1" dirty="0" smtClean="0">
                <a:solidFill>
                  <a:srgbClr val="660066"/>
                </a:solidFill>
              </a:rPr>
              <a:t>самостоятельной работы с</a:t>
            </a:r>
            <a:br>
              <a:rPr lang="ru-RU" sz="2000" b="1" i="1" dirty="0" smtClean="0">
                <a:solidFill>
                  <a:srgbClr val="660066"/>
                </a:solidFill>
              </a:rPr>
            </a:br>
            <a:r>
              <a:rPr lang="ru-RU" sz="2000" b="1" i="1" dirty="0" smtClean="0">
                <a:solidFill>
                  <a:srgbClr val="660066"/>
                </a:solidFill>
              </a:rPr>
              <a:t>самопроверкой по эталону </a:t>
            </a:r>
            <a:r>
              <a:rPr lang="ru-RU" sz="2000" dirty="0" smtClean="0">
                <a:solidFill>
                  <a:srgbClr val="660066"/>
                </a:solidFill>
              </a:rPr>
              <a:t>является формирование нового</a:t>
            </a:r>
            <a:br>
              <a:rPr lang="ru-RU" sz="2000" dirty="0" smtClean="0">
                <a:solidFill>
                  <a:srgbClr val="660066"/>
                </a:solidFill>
              </a:rPr>
            </a:br>
            <a:r>
              <a:rPr lang="ru-RU" sz="2000" dirty="0" smtClean="0">
                <a:solidFill>
                  <a:srgbClr val="660066"/>
                </a:solidFill>
              </a:rPr>
              <a:t>способа действий  и рефлексия (коллективная и</a:t>
            </a:r>
            <a:br>
              <a:rPr lang="ru-RU" sz="2000" dirty="0" smtClean="0">
                <a:solidFill>
                  <a:srgbClr val="660066"/>
                </a:solidFill>
              </a:rPr>
            </a:br>
            <a:r>
              <a:rPr lang="ru-RU" sz="2000" dirty="0" smtClean="0">
                <a:solidFill>
                  <a:srgbClr val="660066"/>
                </a:solidFill>
              </a:rPr>
              <a:t>индивидуальная) достижения цели пробного учебного действия.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rgbClr val="660066"/>
                </a:solidFill>
              </a:rPr>
              <a:t>Для этого необходимо: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660066"/>
                </a:solidFill>
              </a:rPr>
              <a:t>организовать самостоятельное выполнение учащимися</a:t>
            </a:r>
            <a:br>
              <a:rPr lang="ru-RU" sz="2000" dirty="0" smtClean="0">
                <a:solidFill>
                  <a:srgbClr val="660066"/>
                </a:solidFill>
              </a:rPr>
            </a:br>
            <a:r>
              <a:rPr lang="ru-RU" sz="2000" dirty="0" smtClean="0">
                <a:solidFill>
                  <a:srgbClr val="660066"/>
                </a:solidFill>
              </a:rPr>
              <a:t>типовых </a:t>
            </a:r>
            <a:r>
              <a:rPr lang="ru-RU" sz="2000" b="1" dirty="0" smtClean="0">
                <a:solidFill>
                  <a:srgbClr val="660066"/>
                </a:solidFill>
              </a:rPr>
              <a:t>заданий </a:t>
            </a:r>
            <a:r>
              <a:rPr lang="ru-RU" sz="2000" dirty="0" smtClean="0">
                <a:solidFill>
                  <a:srgbClr val="660066"/>
                </a:solidFill>
              </a:rPr>
              <a:t>на новый способ действия;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660066"/>
                </a:solidFill>
              </a:rPr>
              <a:t>организовать самопроверку учащимися своих решений по</a:t>
            </a:r>
            <a:br>
              <a:rPr lang="ru-RU" sz="2000" dirty="0" smtClean="0">
                <a:solidFill>
                  <a:srgbClr val="660066"/>
                </a:solidFill>
              </a:rPr>
            </a:br>
            <a:r>
              <a:rPr lang="ru-RU" sz="2000" dirty="0" smtClean="0">
                <a:solidFill>
                  <a:srgbClr val="660066"/>
                </a:solidFill>
              </a:rPr>
              <a:t>эталону;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660066"/>
                </a:solidFill>
              </a:rPr>
              <a:t>создать (по возможности) ситуацию успеха для каждого ребенка;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660066"/>
                </a:solidFill>
              </a:rPr>
              <a:t>для учащихся, допустивших ошибки, предоставить возможность выявления причин ошибок и их исправления.</a:t>
            </a:r>
          </a:p>
          <a:p>
            <a:endParaRPr lang="ru-RU" sz="18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510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Diseño predeterminado</vt:lpstr>
      <vt:lpstr>Урок открытия нового знания (ОНЗ).</vt:lpstr>
      <vt:lpstr>Структура урока открытия нового знания: </vt:lpstr>
      <vt:lpstr>Мотивация (самоопределение) к учебной деятельности. </vt:lpstr>
      <vt:lpstr>Актуализация и фиксирование индивидуального затруднения в пробном действии. </vt:lpstr>
      <vt:lpstr>Выявление места и причины затруднений. </vt:lpstr>
      <vt:lpstr>Построение проекта выхода из затруднения (цель, тема, план, сроки, способ, средство). </vt:lpstr>
      <vt:lpstr>Реализация построенного проекта</vt:lpstr>
      <vt:lpstr>Первичное закрепление с проговариванием во внешней речи. </vt:lpstr>
      <vt:lpstr>Самостоятельная работа с самопроверкой по эталону. </vt:lpstr>
      <vt:lpstr>Включение в систему знаний и повторение. </vt:lpstr>
      <vt:lpstr> Рефлексия УД на уроке.</vt:lpstr>
      <vt:lpstr>Спасибо за внимание!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Sveta</cp:lastModifiedBy>
  <cp:revision>349</cp:revision>
  <dcterms:created xsi:type="dcterms:W3CDTF">2010-05-23T14:28:12Z</dcterms:created>
  <dcterms:modified xsi:type="dcterms:W3CDTF">2012-11-18T16:43:13Z</dcterms:modified>
</cp:coreProperties>
</file>