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9" r:id="rId7"/>
    <p:sldId id="268" r:id="rId8"/>
    <p:sldId id="280" r:id="rId9"/>
    <p:sldId id="266" r:id="rId10"/>
    <p:sldId id="273" r:id="rId11"/>
    <p:sldId id="271" r:id="rId12"/>
    <p:sldId id="27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FFCC"/>
    <a:srgbClr val="FF00FF"/>
    <a:srgbClr val="FF5050"/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4946E-E438-49C7-9B19-76BAAE7E55CE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DC30-2CC3-4582-8BAF-0C915B5F0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A40D-AE04-41C8-8357-29F7E72EDF57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B1F6B-7F64-4462-B4D8-B093FF6C2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287D-C85A-47FB-AF42-C443604D6F9F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1D840-6313-42DF-8DBA-77CA3BA98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69309-753A-44EA-A497-F7458C739A6D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EE1C-28F7-4BA4-A3A7-066607DA9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99B8-41BF-4252-B94B-D737FEE2FDC7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B8B9B-8A4B-4D5D-886B-806D31353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1FD94-155E-4F37-84B7-775BABD5338F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4816-DA9A-4BD0-89E7-EB3D32544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0C7D0-8160-443C-A234-C78FCF00C5AA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A509F-9118-4DDE-917E-F2D500EE4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BB775-57F6-4A8C-A169-EA1CBC31FD44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5A1B-871E-48B1-873F-C5A91303A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B033-B220-4BD0-B91A-23CDEC04FFFB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319F3-9F53-4453-941F-660286972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18D4-168A-4A2B-AE64-01621660DDBB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AF732-D364-41D6-884F-FD069349F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788FF-72B3-4F0B-A6B5-51D94907E144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5D8F9-E131-4383-9083-2A4E5AE96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CABF14-1763-40E6-8B51-20682E223278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4AE8A6-C20A-4659-802C-BAB60AAD0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8288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Организация проектной деятельности учащихся</a:t>
            </a:r>
            <a:endParaRPr lang="ru-RU" sz="5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/>
            </a:extLst>
          </a:blip>
          <a:srcRect l="15035" t="16970" r="16311" b="12323"/>
          <a:stretch/>
        </p:blipFill>
        <p:spPr>
          <a:xfrm>
            <a:off x="3419872" y="3212976"/>
            <a:ext cx="2477489" cy="32234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prstTxWarp prst="textChevronInverted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Номинации проектов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blipFill>
            <a:blip r:embed="rId2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effectLst>
            <a:softEdge rad="635000"/>
          </a:effectLst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«Познавательный проект»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«Нужный проект»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Памятный проект»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Красочный проект»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Весёлый проект»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Творческий проект»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Игровой проект»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1920085"/>
            <a:ext cx="4320480" cy="4434840"/>
          </a:xfrm>
          <a:blipFill>
            <a:blip r:embed="rId2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effectLst>
            <a:softEdge rad="635000"/>
          </a:effectLst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«Проект-уникальность»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«Проект-гармония»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«Проект-эрудиция»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«Проект-сюрприз»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«Проект-открытие»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«Проект-фантазия»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«Забавный проект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«Исследовательский проект»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427" y="243660"/>
            <a:ext cx="7699496" cy="1485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В процессе работы над проектом у ученика формируется большое количество </a:t>
            </a:r>
            <a:r>
              <a:rPr lang="ru-RU" sz="3200" dirty="0" err="1" smtClean="0"/>
              <a:t>надпредметных</a:t>
            </a:r>
            <a:r>
              <a:rPr lang="ru-RU" sz="3200" dirty="0" smtClean="0"/>
              <a:t> умений </a:t>
            </a:r>
            <a:br>
              <a:rPr lang="ru-RU" sz="3200" dirty="0" smtClean="0"/>
            </a:br>
            <a:r>
              <a:rPr lang="ru-RU" sz="3200" dirty="0" smtClean="0"/>
              <a:t>(универсальных учебных действий):</a:t>
            </a:r>
            <a:endParaRPr lang="ru-RU" sz="3200" dirty="0"/>
          </a:p>
        </p:txBody>
      </p:sp>
      <p:sp>
        <p:nvSpPr>
          <p:cNvPr id="2355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1989138"/>
            <a:ext cx="7853362" cy="4679950"/>
          </a:xfrm>
        </p:spPr>
        <p:txBody>
          <a:bodyPr/>
          <a:lstStyle/>
          <a:p>
            <a:pPr marL="457200" marR="0" indent="-457200" algn="l" eaLnBrk="1" hangingPunct="1">
              <a:buFont typeface="Wingdings" pitchFamily="2" charset="2"/>
              <a:buChar char="Ø"/>
            </a:pPr>
            <a:r>
              <a:rPr lang="ru-RU" smtClean="0"/>
              <a:t>Проектировочные</a:t>
            </a:r>
          </a:p>
          <a:p>
            <a:pPr marL="457200" marR="0" indent="-457200" algn="l" eaLnBrk="1" hangingPunct="1">
              <a:buFont typeface="Wingdings" pitchFamily="2" charset="2"/>
              <a:buChar char="Ø"/>
            </a:pPr>
            <a:r>
              <a:rPr lang="ru-RU" smtClean="0"/>
              <a:t>Исследовательские</a:t>
            </a:r>
          </a:p>
          <a:p>
            <a:pPr marL="457200" marR="0" indent="-457200" algn="l" eaLnBrk="1" hangingPunct="1">
              <a:buFont typeface="Wingdings" pitchFamily="2" charset="2"/>
              <a:buChar char="Ø"/>
            </a:pPr>
            <a:r>
              <a:rPr lang="ru-RU" smtClean="0"/>
              <a:t>Информационные</a:t>
            </a:r>
          </a:p>
          <a:p>
            <a:pPr marL="457200" marR="0" indent="-457200" algn="l" eaLnBrk="1" hangingPunct="1">
              <a:buFont typeface="Wingdings" pitchFamily="2" charset="2"/>
              <a:buChar char="Ø"/>
            </a:pPr>
            <a:r>
              <a:rPr lang="ru-RU" smtClean="0"/>
              <a:t>Кооперативные</a:t>
            </a:r>
          </a:p>
          <a:p>
            <a:pPr marL="457200" marR="0" indent="-457200" algn="l" eaLnBrk="1" hangingPunct="1">
              <a:buFont typeface="Wingdings" pitchFamily="2" charset="2"/>
              <a:buChar char="Ø"/>
            </a:pPr>
            <a:r>
              <a:rPr lang="ru-RU" smtClean="0"/>
              <a:t>Коммуникативные</a:t>
            </a:r>
          </a:p>
          <a:p>
            <a:pPr marL="457200" marR="0" indent="-457200" algn="l" eaLnBrk="1" hangingPunct="1">
              <a:buFont typeface="Wingdings" pitchFamily="2" charset="2"/>
              <a:buChar char="Ø"/>
            </a:pPr>
            <a:r>
              <a:rPr lang="ru-RU" smtClean="0"/>
              <a:t>Экспериментальные</a:t>
            </a:r>
          </a:p>
          <a:p>
            <a:pPr marL="457200" marR="0" indent="-457200" algn="l" eaLnBrk="1" hangingPunct="1">
              <a:buFont typeface="Wingdings" pitchFamily="2" charset="2"/>
              <a:buChar char="Ø"/>
            </a:pPr>
            <a:r>
              <a:rPr lang="ru-RU" smtClean="0"/>
              <a:t>Рефлексивные</a:t>
            </a:r>
          </a:p>
          <a:p>
            <a:pPr marL="457200" marR="0" indent="-457200" algn="l" eaLnBrk="1" hangingPunct="1">
              <a:buFont typeface="Wingdings" pitchFamily="2" charset="2"/>
              <a:buChar char="Ø"/>
            </a:pPr>
            <a:r>
              <a:rPr lang="ru-RU" smtClean="0"/>
              <a:t>Презентационные.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2" descr="Picture'4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-6350" y="460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-1116013" y="2420938"/>
            <a:ext cx="11145838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презентацию подготовила Свирина Жанна Евгеньевна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140968"/>
            <a:ext cx="7772400" cy="13624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>
                <a:effectLst/>
              </a:rPr>
              <a:t>“Человек рожден для мысли и действия”,- </a:t>
            </a:r>
            <a:r>
              <a:rPr lang="ru-RU" sz="3200">
                <a:effectLst/>
              </a:rPr>
              <a:t>говорили древние мудрецы. Проектная деятельность учащихся – сфера, где необходим союз между знаниями и умениями, теорией и практикой. </a:t>
            </a:r>
            <a:r>
              <a:rPr lang="ru-RU" sz="4400">
                <a:effectLst/>
              </a:rPr>
              <a:t/>
            </a:r>
            <a:br>
              <a:rPr lang="ru-RU" sz="4400">
                <a:effectLst/>
              </a:rPr>
            </a:br>
            <a:endParaRPr lang="ru-RU" sz="44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987824" y="4149080"/>
            <a:ext cx="3347864" cy="2217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971550" y="1341438"/>
            <a:ext cx="76327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latin typeface="Constantia" pitchFamily="18" charset="0"/>
              </a:rPr>
              <a:t>Метод проекта – </a:t>
            </a:r>
            <a:r>
              <a:rPr lang="ru-RU" sz="3200">
                <a:latin typeface="Constantia" pitchFamily="18" charset="0"/>
              </a:rPr>
              <a:t>это одна из личностно ориентированных технологий, в основе которой лежит развитие познавательных навыков учащихся, умений самостоятельно конструировать свои знания, ориентироваться в информационном пространстве, развитие    критического и творческого мышления.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767631"/>
            <a:ext cx="6984776" cy="11521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081112"/>
            <a:ext cx="6408712" cy="52516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>Преимущества метода проекта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6389" name="Прямоугольник 4"/>
          <p:cNvSpPr>
            <a:spLocks noChangeArrowheads="1"/>
          </p:cNvSpPr>
          <p:nvPr/>
        </p:nvSpPr>
        <p:spPr bwMode="auto">
          <a:xfrm>
            <a:off x="1133475" y="2205038"/>
            <a:ext cx="45720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>
                <a:latin typeface="Constantia" pitchFamily="18" charset="0"/>
              </a:rPr>
              <a:t> даёт возможность организовать учебную деятельность, соблюдая разумный баланс между теорией и практикой;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>
                <a:latin typeface="Constantia" pitchFamily="18" charset="0"/>
              </a:rPr>
              <a:t>успешно интегрируется в образовательный процесс;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>
                <a:latin typeface="Constantia" pitchFamily="18" charset="0"/>
              </a:rPr>
              <a:t>обеспечивает не только интеллектуальное, но и нравственное развитие детей, их самостоятельность, активность;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>
                <a:latin typeface="Constantia" pitchFamily="18" charset="0"/>
              </a:rPr>
              <a:t>позволяет приобретать обучающимися опыт социального взаимодействия, сплачивает детей, развивает коммуникативность.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851648" cy="12835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effectLst/>
              </a:rPr>
              <a:t> </a:t>
            </a:r>
            <a:r>
              <a:rPr lang="ru-RU" sz="49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Этапы проектной </a:t>
            </a:r>
            <a:r>
              <a:rPr lang="ru-RU" sz="490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деятельности младших </a:t>
            </a:r>
            <a:r>
              <a:rPr lang="ru-RU" sz="49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школьников:</a:t>
            </a:r>
            <a:endParaRPr lang="ru-RU" sz="49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116013" y="1790700"/>
            <a:ext cx="5903912" cy="774700"/>
          </a:xfrm>
          <a:prstGeom prst="flowChartPreparation">
            <a:avLst/>
          </a:prstGeom>
          <a:solidFill>
            <a:srgbClr val="9999FF"/>
          </a:solidFill>
          <a:ln w="76200" cmpd="tri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мотивационный</a:t>
            </a:r>
            <a:r>
              <a:rPr lang="ru-RU" dirty="0">
                <a:latin typeface="+mn-lt"/>
                <a:cs typeface="+mn-cs"/>
              </a:rPr>
              <a:t> 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395288" y="2033588"/>
            <a:ext cx="504825" cy="288925"/>
          </a:xfrm>
          <a:prstGeom prst="rightArrow">
            <a:avLst>
              <a:gd name="adj1" fmla="val 50000"/>
              <a:gd name="adj2" fmla="val 62362"/>
            </a:avLst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395288" y="2997200"/>
            <a:ext cx="504825" cy="287338"/>
          </a:xfrm>
          <a:prstGeom prst="rightArrow">
            <a:avLst>
              <a:gd name="adj1" fmla="val 50000"/>
              <a:gd name="adj2" fmla="val 62362"/>
            </a:avLst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116013" y="2760663"/>
            <a:ext cx="5903912" cy="773112"/>
          </a:xfrm>
          <a:prstGeom prst="flowChartPreparation">
            <a:avLst/>
          </a:prstGeom>
          <a:solidFill>
            <a:srgbClr val="9999FF"/>
          </a:solidFill>
          <a:ln w="76200" cmpd="tri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 планирующий  </a:t>
            </a: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423863" y="4868863"/>
            <a:ext cx="503237" cy="288925"/>
          </a:xfrm>
          <a:prstGeom prst="rightArrow">
            <a:avLst>
              <a:gd name="adj1" fmla="val 50000"/>
              <a:gd name="adj2" fmla="val 62362"/>
            </a:avLst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395288" y="3933825"/>
            <a:ext cx="504825" cy="287338"/>
          </a:xfrm>
          <a:prstGeom prst="rightArrow">
            <a:avLst>
              <a:gd name="adj1" fmla="val 50000"/>
              <a:gd name="adj2" fmla="val 62362"/>
            </a:avLst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1104900" y="3689350"/>
            <a:ext cx="5915025" cy="774700"/>
          </a:xfrm>
          <a:prstGeom prst="flowChartPreparation">
            <a:avLst/>
          </a:prstGeom>
          <a:solidFill>
            <a:srgbClr val="9999FF"/>
          </a:solidFill>
          <a:ln w="76200" cmpd="tri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информационно-операционный 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1150938" y="4625975"/>
            <a:ext cx="5868987" cy="774700"/>
          </a:xfrm>
          <a:prstGeom prst="flowChartPreparation">
            <a:avLst/>
          </a:prstGeom>
          <a:solidFill>
            <a:srgbClr val="9999FF"/>
          </a:solidFill>
          <a:ln w="76200" cmpd="tri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рефлексивно-оценочный</a:t>
            </a:r>
            <a:r>
              <a:rPr lang="ru-RU" sz="2400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539552" y="246762"/>
            <a:ext cx="7834918" cy="1526054"/>
          </a:xfrm>
          <a:prstGeom prst="flowChartPunchedTape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9254" y="692696"/>
            <a:ext cx="7851648" cy="108012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Особенности учебных проектов младших школьников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58813" y="1916113"/>
            <a:ext cx="0" cy="453707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Пятиугольник 13"/>
          <p:cNvSpPr/>
          <p:nvPr/>
        </p:nvSpPr>
        <p:spPr>
          <a:xfrm>
            <a:off x="818710" y="1838065"/>
            <a:ext cx="7632848" cy="766699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69975" y="1958975"/>
            <a:ext cx="63547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Возрастные психолого-физиологические особенности детей младшего школьного возраста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788980" y="2628818"/>
            <a:ext cx="7646703" cy="47539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90663" y="2643188"/>
            <a:ext cx="48323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Темы 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детских проектных  работ </a:t>
            </a:r>
          </a:p>
        </p:txBody>
      </p:sp>
      <p:sp>
        <p:nvSpPr>
          <p:cNvPr id="18" name="Пятиугольник 17"/>
          <p:cNvSpPr/>
          <p:nvPr/>
        </p:nvSpPr>
        <p:spPr>
          <a:xfrm>
            <a:off x="788980" y="3180195"/>
            <a:ext cx="7662579" cy="618827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96938" y="3298825"/>
            <a:ext cx="71294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Длительность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 выполнения учебного проекта 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788980" y="3899738"/>
            <a:ext cx="7662578" cy="57050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112963" y="3960813"/>
            <a:ext cx="35877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Структура проекта 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773105" y="4495946"/>
            <a:ext cx="7662578" cy="51608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582738" y="4538663"/>
            <a:ext cx="51117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Проектирование</a:t>
            </a:r>
            <a:endParaRPr lang="ru-RU" sz="2400" dirty="0">
              <a:solidFill>
                <a:schemeClr val="tx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760426" y="5134563"/>
            <a:ext cx="7662578" cy="57050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238500" y="5207000"/>
            <a:ext cx="27051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Роль учителя. 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788981" y="5791085"/>
            <a:ext cx="7662578" cy="57050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Результаты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427" y="258728"/>
            <a:ext cx="7699496" cy="10286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Проекты, выполненные младшими школьниками</a:t>
            </a:r>
            <a:endParaRPr lang="ru-RU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196975"/>
            <a:ext cx="7854950" cy="4824413"/>
          </a:xfrm>
        </p:spPr>
        <p:txBody>
          <a:bodyPr/>
          <a:lstStyle/>
          <a:p>
            <a:pPr marR="0" algn="ctr" eaLnBrk="1" hangingPunct="1"/>
            <a:r>
              <a:rPr lang="ru-RU" sz="2400" smtClean="0">
                <a:solidFill>
                  <a:srgbClr val="FF5050"/>
                </a:solidFill>
              </a:rPr>
              <a:t>на уроках литературного чтения</a:t>
            </a:r>
          </a:p>
          <a:p>
            <a:pPr marR="0" algn="ctr" eaLnBrk="1" hangingPunct="1"/>
            <a:r>
              <a:rPr lang="ru-RU" sz="2400" smtClean="0"/>
              <a:t>1. «Классная Азбучка» (1 класс)</a:t>
            </a:r>
          </a:p>
          <a:p>
            <a:pPr marR="0" algn="ctr" eaLnBrk="1" hangingPunct="1"/>
            <a:r>
              <a:rPr lang="ru-RU" sz="2400" smtClean="0"/>
              <a:t>2. «Вместе делаем книгу» (2 класс)</a:t>
            </a:r>
          </a:p>
          <a:p>
            <a:pPr marR="0" algn="ctr" eaLnBrk="1" hangingPunct="1"/>
            <a:r>
              <a:rPr lang="ru-RU" sz="2400" smtClean="0">
                <a:latin typeface="Arial" charset="0"/>
              </a:rPr>
              <a:t>3</a:t>
            </a:r>
            <a:r>
              <a:rPr lang="ru-RU" sz="2400" smtClean="0"/>
              <a:t>. «Наши любимые</a:t>
            </a:r>
            <a:r>
              <a:rPr lang="ru-RU" sz="2200" smtClean="0"/>
              <a:t> сказки</a:t>
            </a:r>
            <a:r>
              <a:rPr lang="ru-RU" sz="2400" smtClean="0"/>
              <a:t>» (2 класс)</a:t>
            </a:r>
          </a:p>
          <a:p>
            <a:pPr marR="0" algn="ctr" eaLnBrk="1" hangingPunct="1"/>
            <a:r>
              <a:rPr lang="ru-RU" sz="2400" smtClean="0">
                <a:latin typeface="Arial" charset="0"/>
              </a:rPr>
              <a:t>4</a:t>
            </a:r>
            <a:r>
              <a:rPr lang="ru-RU" sz="2400" smtClean="0"/>
              <a:t>. «С</a:t>
            </a:r>
            <a:r>
              <a:rPr lang="ru-RU" sz="2200" smtClean="0"/>
              <a:t>тихи об осени</a:t>
            </a:r>
            <a:r>
              <a:rPr lang="ru-RU" sz="2400" smtClean="0"/>
              <a:t>»(2 класс)</a:t>
            </a:r>
          </a:p>
          <a:p>
            <a:pPr marR="0" algn="ctr" eaLnBrk="1" hangingPunct="1"/>
            <a:r>
              <a:rPr lang="ru-RU" sz="2400" smtClean="0">
                <a:latin typeface="Arial" charset="0"/>
              </a:rPr>
              <a:t>5</a:t>
            </a:r>
            <a:r>
              <a:rPr lang="ru-RU" sz="2400" smtClean="0"/>
              <a:t>. Сочинение собственных произведений малых жанров устного народного творчества.</a:t>
            </a:r>
          </a:p>
          <a:p>
            <a:pPr marR="0" algn="ctr" eaLnBrk="1" hangingPunct="1"/>
            <a:r>
              <a:rPr lang="ru-RU" sz="2400" smtClean="0">
                <a:latin typeface="Arial" charset="0"/>
              </a:rPr>
              <a:t>6</a:t>
            </a:r>
            <a:r>
              <a:rPr lang="ru-RU" sz="2400" smtClean="0"/>
              <a:t>. «</a:t>
            </a:r>
            <a:r>
              <a:rPr lang="ru-RU" sz="2200" smtClean="0">
                <a:latin typeface="Arial" charset="0"/>
              </a:rPr>
              <a:t>Р</a:t>
            </a:r>
            <a:r>
              <a:rPr lang="ru-RU" sz="2200" smtClean="0"/>
              <a:t>усские писатели</a:t>
            </a:r>
            <a:r>
              <a:rPr lang="ru-RU" sz="2400" smtClean="0"/>
              <a:t>»  (3 класс)</a:t>
            </a:r>
          </a:p>
          <a:p>
            <a:pPr marR="0" algn="ctr" eaLnBrk="1" hangingPunct="1"/>
            <a:r>
              <a:rPr lang="ru-RU" sz="2400" smtClean="0">
                <a:latin typeface="Arial" charset="0"/>
              </a:rPr>
              <a:t>7</a:t>
            </a:r>
            <a:r>
              <a:rPr lang="ru-RU" sz="2400" smtClean="0"/>
              <a:t>. «Сказки, загадки, небылицы» (2-4 классы)</a:t>
            </a:r>
          </a:p>
          <a:p>
            <a:pPr marR="0" algn="l" eaLnBrk="1" hangingPunct="1"/>
            <a:endParaRPr lang="ru-RU" sz="2400" smtClean="0"/>
          </a:p>
          <a:p>
            <a:pPr marR="0" algn="l" eaLnBrk="1" hangingPunct="1"/>
            <a:endParaRPr lang="ru-RU" sz="2400" smtClean="0"/>
          </a:p>
          <a:p>
            <a:pPr marR="0" eaLnBrk="1" hangingPunct="1"/>
            <a:endParaRPr lang="ru-RU" sz="2400" smtClean="0"/>
          </a:p>
          <a:p>
            <a:pPr marR="0" eaLnBrk="1" hangingPunct="1"/>
            <a:endParaRPr lang="ru-RU" sz="2400" smtClean="0"/>
          </a:p>
          <a:p>
            <a:pPr marR="0" algn="l" eaLnBrk="1" hangingPunct="1">
              <a:buFont typeface="Wingdings 2" pitchFamily="18" charset="2"/>
              <a:buAutoNum type="arabicPeriod"/>
            </a:pPr>
            <a:endParaRPr lang="ru-RU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Проекты выполненные младшими школьниками</a:t>
            </a:r>
            <a:r>
              <a:rPr lang="ru-RU" sz="4600" smtClean="0"/>
              <a:t/>
            </a:r>
            <a:br>
              <a:rPr lang="ru-RU" sz="4600" smtClean="0"/>
            </a:br>
            <a:endParaRPr lang="ru-RU" sz="460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5050"/>
                </a:solidFill>
              </a:rPr>
              <a:t>на уроках русского языка</a:t>
            </a:r>
          </a:p>
          <a:p>
            <a:pPr algn="ctr" eaLnBrk="1" hangingPunct="1"/>
            <a:r>
              <a:rPr lang="ru-RU" smtClean="0"/>
              <a:t>Минутки чистописания (1 класс)</a:t>
            </a:r>
          </a:p>
          <a:p>
            <a:pPr algn="ctr" eaLnBrk="1" hangingPunct="1"/>
            <a:r>
              <a:rPr lang="ru-RU" smtClean="0"/>
              <a:t>«Мои весёлые правила» (2 класс)</a:t>
            </a:r>
          </a:p>
          <a:p>
            <a:pPr algn="ctr" eaLnBrk="1" hangingPunct="1"/>
            <a:r>
              <a:rPr lang="ru-RU" smtClean="0"/>
              <a:t>«Мои трудные слова» (4 класс)</a:t>
            </a:r>
          </a:p>
          <a:p>
            <a:pPr algn="ctr" eaLnBrk="1" hangingPunct="1"/>
            <a:r>
              <a:rPr lang="ru-RU" smtClean="0"/>
              <a:t>Сочинение «Мое открытие» (4 класс)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851920" y="2114975"/>
            <a:ext cx="4320480" cy="3888432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79512" y="2204864"/>
            <a:ext cx="3672408" cy="3888432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851648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Формы продуктов проектной деятельности</a:t>
            </a:r>
            <a:endParaRPr lang="ru-RU" sz="4800" dirty="0"/>
          </a:p>
        </p:txBody>
      </p:sp>
      <p:sp>
        <p:nvSpPr>
          <p:cNvPr id="2151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060575"/>
            <a:ext cx="3240087" cy="4176713"/>
          </a:xfrm>
        </p:spPr>
        <p:txBody>
          <a:bodyPr/>
          <a:lstStyle/>
          <a:p>
            <a:pPr marR="0" algn="l" eaLnBrk="1" hangingPunct="1">
              <a:lnSpc>
                <a:spcPct val="70000"/>
              </a:lnSpc>
            </a:pPr>
            <a:endParaRPr lang="ru-RU" sz="2000" smtClean="0">
              <a:latin typeface="Arial Black" pitchFamily="34" charset="0"/>
              <a:cs typeface="Aharoni" pitchFamily="2" charset="-79"/>
            </a:endParaRP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1. Газета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2. Игра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3. Костюм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4. Альбом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6. Спектакль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7. Урок 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8. Публикация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9. Справочник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10. Презентация 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11. Учебное пособие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12. Буклет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13. Афиша</a:t>
            </a:r>
          </a:p>
          <a:p>
            <a:pPr marR="0" algn="l" eaLnBrk="1" hangingPunct="1">
              <a:lnSpc>
                <a:spcPct val="70000"/>
              </a:lnSpc>
            </a:pPr>
            <a:r>
              <a:rPr lang="ru-RU" sz="2000" smtClean="0">
                <a:latin typeface="Arial Black" pitchFamily="34" charset="0"/>
                <a:cs typeface="Aharoni" pitchFamily="2" charset="-79"/>
              </a:rPr>
              <a:t>14. Устный журнал</a:t>
            </a:r>
          </a:p>
          <a:p>
            <a:pPr marR="0" algn="l" eaLnBrk="1" hangingPunct="1">
              <a:lnSpc>
                <a:spcPct val="80000"/>
              </a:lnSpc>
            </a:pPr>
            <a:endParaRPr lang="ru-RU" sz="1800" smtClean="0"/>
          </a:p>
        </p:txBody>
      </p:sp>
      <p:sp>
        <p:nvSpPr>
          <p:cNvPr id="21513" name="Прямоугольник 3"/>
          <p:cNvSpPr>
            <a:spLocks noChangeArrowheads="1"/>
          </p:cNvSpPr>
          <p:nvPr/>
        </p:nvSpPr>
        <p:spPr bwMode="auto">
          <a:xfrm>
            <a:off x="3851275" y="2420938"/>
            <a:ext cx="4572000" cy="358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15.</a:t>
            </a:r>
            <a:r>
              <a:rPr lang="ru-RU">
                <a:latin typeface="Constantia" pitchFamily="18" charset="0"/>
              </a:rPr>
              <a:t> </a:t>
            </a:r>
            <a:r>
              <a:rPr lang="ru-RU" b="1">
                <a:latin typeface="Arial Black" pitchFamily="34" charset="0"/>
              </a:rPr>
              <a:t>Тематические выставки рисунков, скульптур, поделок</a:t>
            </a:r>
            <a:endParaRPr lang="ru-RU" b="1">
              <a:latin typeface="Arial Black" pitchFamily="34" charset="0"/>
              <a:cs typeface="Aharoni" pitchFamily="2" charset="-79"/>
            </a:endParaRP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16. Диафильм</a:t>
            </a: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17. Набор открыток</a:t>
            </a: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18. Памятка</a:t>
            </a: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19. Реклама</a:t>
            </a: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20.Плакат</a:t>
            </a: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21. Проспект</a:t>
            </a: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22. Раскладушка</a:t>
            </a: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23. Макет</a:t>
            </a: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24. Модель</a:t>
            </a: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25. Папка</a:t>
            </a:r>
          </a:p>
          <a:p>
            <a:pPr>
              <a:lnSpc>
                <a:spcPct val="90000"/>
              </a:lnSpc>
            </a:pPr>
            <a:r>
              <a:rPr lang="ru-RU">
                <a:latin typeface="Arial Black" pitchFamily="34" charset="0"/>
                <a:cs typeface="Aharoni" pitchFamily="2" charset="-79"/>
              </a:rPr>
              <a:t>26. Экскурсия</a:t>
            </a:r>
          </a:p>
          <a:p>
            <a:pPr>
              <a:lnSpc>
                <a:spcPct val="90000"/>
              </a:lnSpc>
            </a:pPr>
            <a:endParaRPr lang="ru-RU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749</TotalTime>
  <Words>256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Wingdings</vt:lpstr>
      <vt:lpstr>Arial Black</vt:lpstr>
      <vt:lpstr>Aharoni</vt:lpstr>
      <vt:lpstr>Comic Sans MS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Проекты выполненные младшими школьниками 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проектной деятельности учащихся</dc:title>
  <dc:creator>UserXP</dc:creator>
  <cp:lastModifiedBy>ВЛАДЕЛЕЦ</cp:lastModifiedBy>
  <cp:revision>52</cp:revision>
  <dcterms:created xsi:type="dcterms:W3CDTF">2011-10-31T10:10:02Z</dcterms:created>
  <dcterms:modified xsi:type="dcterms:W3CDTF">2015-03-12T19:39:36Z</dcterms:modified>
</cp:coreProperties>
</file>