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3" r:id="rId6"/>
    <p:sldId id="274" r:id="rId7"/>
    <p:sldId id="275" r:id="rId8"/>
    <p:sldId id="278" r:id="rId9"/>
    <p:sldId id="276" r:id="rId10"/>
    <p:sldId id="261" r:id="rId11"/>
    <p:sldId id="262" r:id="rId12"/>
    <p:sldId id="263" r:id="rId13"/>
    <p:sldId id="279" r:id="rId14"/>
    <p:sldId id="280" r:id="rId15"/>
    <p:sldId id="281" r:id="rId16"/>
    <p:sldId id="282" r:id="rId17"/>
    <p:sldId id="264" r:id="rId18"/>
    <p:sldId id="277" r:id="rId19"/>
    <p:sldId id="265" r:id="rId20"/>
    <p:sldId id="267" r:id="rId21"/>
    <p:sldId id="268" r:id="rId22"/>
    <p:sldId id="283" r:id="rId23"/>
    <p:sldId id="284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2" autoAdjust="0"/>
    <p:restoredTop sz="94261" autoAdjust="0"/>
  </p:normalViewPr>
  <p:slideViewPr>
    <p:cSldViewPr>
      <p:cViewPr>
        <p:scale>
          <a:sx n="87" d="100"/>
          <a:sy n="87" d="100"/>
        </p:scale>
        <p:origin x="-78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96ED0-FBC6-4BD1-B813-C4C157BA701B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9F03E-F1DC-422D-A49F-21BC50C16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3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F03E-F1DC-422D-A49F-21BC50C166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F03E-F1DC-422D-A49F-21BC50C166B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9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search?p=3&amp;ed=1&amp;text=%D0%BA%D0%B0%D1%88%D0%B8&amp;spsite=fake-011-516018.ru&amp;img_url=klopp.ru/uploads/posts/2008-04/1208004518_kasha1.jpg&amp;rpt=simage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2.bp.blogspot.com/-JnevDIWp8J8/Td9q4ty2j7I/AAAAAAAACP4/4Xhgng2Liy0/s1600/d0b2d182d0bed180d0bed0b9-d0bfd180d0b8d0bad0bed180d0bc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2.bp.blogspot.com/-JnevDIWp8J8/Td9q4ty2j7I/AAAAAAAACP4/4Xhgng2Liy0/s1600/d0b2d182d0bed180d0bed0b9-d0bfd180d0b8d0bad0bed180d0bc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2.bp.blogspot.com/-JnevDIWp8J8/Td9q4ty2j7I/AAAAAAAACP4/4Xhgng2Liy0/s1600/d0b2d182d0bed180d0bed0b9-d0bfd180d0b8d0bad0bed180d0bc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57.radikal.ru/i158/0912/a5/d5ef8d588787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500306"/>
            <a:ext cx="5552664" cy="366499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Выполнил </a:t>
            </a:r>
            <a:r>
              <a:rPr lang="ru-RU" sz="2000" b="1" dirty="0"/>
              <a:t>работу: </a:t>
            </a:r>
          </a:p>
          <a:p>
            <a:pPr algn="r"/>
            <a:r>
              <a:rPr lang="ru-RU" sz="2000" dirty="0"/>
              <a:t>Попов Артём,</a:t>
            </a:r>
          </a:p>
          <a:p>
            <a:pPr algn="r"/>
            <a:r>
              <a:rPr lang="ru-RU" sz="2000" dirty="0"/>
              <a:t>ученик 4 класса «А</a:t>
            </a:r>
            <a:r>
              <a:rPr lang="ru-RU" sz="2000" dirty="0" smtClean="0"/>
              <a:t>».</a:t>
            </a:r>
          </a:p>
          <a:p>
            <a:pPr algn="r"/>
            <a:endParaRPr lang="ru-RU" sz="2000" dirty="0"/>
          </a:p>
          <a:p>
            <a:pPr algn="r"/>
            <a:r>
              <a:rPr lang="ru-RU" sz="2000" b="1" dirty="0" smtClean="0"/>
              <a:t>Научные руководители:</a:t>
            </a:r>
          </a:p>
          <a:p>
            <a:pPr algn="r"/>
            <a:r>
              <a:rPr lang="ru-RU" sz="2000" dirty="0" smtClean="0"/>
              <a:t>Благова Е.И., учитель начальных </a:t>
            </a:r>
            <a:r>
              <a:rPr lang="ru-RU" sz="2000" dirty="0" smtClean="0"/>
              <a:t>классов</a:t>
            </a:r>
          </a:p>
          <a:p>
            <a:pPr algn="r"/>
            <a:r>
              <a:rPr lang="ru-RU" sz="2000" dirty="0" smtClean="0"/>
              <a:t>Школы № 92 г. Кемерово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algn="r"/>
            <a:r>
              <a:rPr lang="ru-RU" sz="2000" dirty="0" smtClean="0"/>
              <a:t>Барсуков Д.Б., учитель </a:t>
            </a:r>
            <a:r>
              <a:rPr lang="ru-RU" sz="2000" dirty="0" smtClean="0"/>
              <a:t>химии</a:t>
            </a:r>
          </a:p>
          <a:p>
            <a:pPr algn="r"/>
            <a:r>
              <a:rPr lang="ru-RU" sz="2000" dirty="0"/>
              <a:t>Школы № 92 г. </a:t>
            </a:r>
            <a:r>
              <a:rPr lang="ru-RU" sz="2000" dirty="0" smtClean="0"/>
              <a:t>Кемерово</a:t>
            </a:r>
            <a:r>
              <a:rPr lang="ru-RU" sz="2400" dirty="0"/>
              <a:t>.</a:t>
            </a:r>
            <a:endParaRPr lang="ru-RU" sz="2400" dirty="0"/>
          </a:p>
          <a:p>
            <a:pPr algn="r"/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458200" cy="13652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Исследование состава </a:t>
            </a:r>
            <a:r>
              <a:rPr lang="ru-RU" sz="5400" dirty="0" smtClean="0">
                <a:solidFill>
                  <a:schemeClr val="tx1"/>
                </a:solidFill>
              </a:rPr>
              <a:t> и свойства каш.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Картинка 2 из 521172"/>
          <p:cNvPicPr>
            <a:picLocks noChangeAspect="1" noChangeArrowheads="1"/>
          </p:cNvPicPr>
          <p:nvPr/>
        </p:nvPicPr>
        <p:blipFill>
          <a:blip r:embed="rId3" cstate="print"/>
          <a:srcRect b="7055"/>
          <a:stretch>
            <a:fillRect/>
          </a:stretch>
        </p:blipFill>
        <p:spPr bwMode="auto">
          <a:xfrm>
            <a:off x="142844" y="1785926"/>
            <a:ext cx="407196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ши: история. Пшённая каш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0728"/>
            <a:ext cx="3275856" cy="568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5365830" cy="6029356"/>
          </a:xfrm>
        </p:spPr>
        <p:txBody>
          <a:bodyPr>
            <a:normAutofit fontScale="25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2800" b="1" dirty="0" smtClean="0">
                <a:solidFill>
                  <a:schemeClr val="tx1"/>
                </a:solidFill>
              </a:rPr>
              <a:t>Овсяная каша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2800" b="1" dirty="0" smtClean="0">
              <a:solidFill>
                <a:schemeClr val="tx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0400" b="1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Овсяная каша</a:t>
            </a:r>
            <a:r>
              <a:rPr lang="ru-RU" sz="10400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0400" dirty="0" smtClean="0">
                <a:solidFill>
                  <a:srgbClr val="4606BA"/>
                </a:solidFill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lang="ru-RU" sz="10400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самая питательная из каш. Хорошо известно свойство </a:t>
            </a:r>
            <a:r>
              <a:rPr lang="ru-RU" sz="10400" b="1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овсяной каши </a:t>
            </a:r>
            <a:r>
              <a:rPr lang="ru-RU" sz="10400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благотворно действовать на желудочно-кишечный тракт, что делает ее незаменимой в диетическом питании.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0400" dirty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10400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Клетчатка, содержащаяся в </a:t>
            </a:r>
            <a:r>
              <a:rPr lang="ru-RU" sz="10400" b="1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овсяной каше</a:t>
            </a:r>
            <a:r>
              <a:rPr lang="ru-RU" sz="10400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способствует хорошему пищеварению. Кроме того, </a:t>
            </a:r>
            <a:r>
              <a:rPr lang="ru-RU" sz="10400" b="1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овсяная каша</a:t>
            </a:r>
            <a:r>
              <a:rPr lang="ru-RU" sz="10400" dirty="0" smtClean="0">
                <a:solidFill>
                  <a:srgbClr val="4606BA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способна понижать уровень холестерина.</a:t>
            </a:r>
            <a:endParaRPr lang="ru-RU" sz="10400" dirty="0" smtClean="0">
              <a:solidFill>
                <a:srgbClr val="4606BA"/>
              </a:solidFill>
              <a:latin typeface="Arial" pitchFamily="34" charset="0"/>
            </a:endParaRPr>
          </a:p>
          <a:p>
            <a:r>
              <a:rPr lang="ru-RU" sz="104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ru-RU" sz="5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4786346" cy="6029356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2800" b="1" dirty="0" smtClean="0">
              <a:solidFill>
                <a:schemeClr val="tx1"/>
              </a:solidFill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10400" b="1" dirty="0" smtClean="0">
              <a:solidFill>
                <a:schemeClr val="tx1"/>
              </a:solidFill>
            </a:endParaRPr>
          </a:p>
          <a:p>
            <a:pPr algn="just"/>
            <a:endParaRPr lang="ru-RU" sz="5400" b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0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Каша рисовая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138" y="487025"/>
            <a:ext cx="52200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Среди круп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занимает первое место по содержанию высококачественного крахмала - 77,3% и биологической ценности белка. К тому же в нем есть богатый набор витаминов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 В2 ,В6, РР, Е и участвующая в кроветворении фолиевая кислота, которая является важным средством профилактики малокровия.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Рисовая каша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полезна при заболеваниях органов пищеварения. При расстройстве желудка и поносах хороший эффект дает слизистый рисовый отвар. В народной медицине такой отвар с добавлением мяты и репчатого лука применяется и как потогонное средство.</a:t>
            </a:r>
            <a:endParaRPr lang="ru-RU" sz="2000" dirty="0"/>
          </a:p>
        </p:txBody>
      </p:sp>
      <p:pic>
        <p:nvPicPr>
          <p:cNvPr id="7" name="Рисунок 6" descr="http://im0-tub.yandex.net/i?id=134144047&amp;tov=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744416" cy="516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887135"/>
            <a:ext cx="55721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  </a:t>
            </a:r>
            <a:r>
              <a:rPr lang="ru-RU" sz="2400" b="1" dirty="0" smtClean="0"/>
              <a:t>Перловая каша </a:t>
            </a:r>
            <a:r>
              <a:rPr lang="ru-RU" sz="2400" dirty="0" smtClean="0"/>
              <a:t>-</a:t>
            </a:r>
            <a:r>
              <a:rPr lang="ru-RU" sz="2400" b="1" dirty="0" smtClean="0"/>
              <a:t> </a:t>
            </a:r>
            <a:r>
              <a:rPr lang="ru-RU" sz="2400" dirty="0" smtClean="0"/>
              <a:t>одна из самых полезных и вкусных в русской кухне. В ней много белка и крахмала, витамины группы В, витамин А, Е, D, железо, кальций, медь, йод, фосфор. </a:t>
            </a:r>
          </a:p>
          <a:p>
            <a:pPr algn="just"/>
            <a:r>
              <a:rPr lang="ru-RU" sz="2400" dirty="0" smtClean="0"/>
              <a:t>          Ещё одно достоинство </a:t>
            </a:r>
            <a:r>
              <a:rPr lang="ru-RU" sz="2400" b="1" dirty="0" smtClean="0"/>
              <a:t>перловой крупы </a:t>
            </a:r>
            <a:r>
              <a:rPr lang="ru-RU" sz="2400" dirty="0" smtClean="0"/>
              <a:t>— обилие лизина. Эта аминокислота оказывает противовирусное действие, особенно в отношении микробов, вызывающих герпес и острые простудные инфекции.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195736" y="116632"/>
            <a:ext cx="5662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Перловая каша</a:t>
            </a:r>
            <a:b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Picture 2" descr="Картинка 3 из 3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68" y="1125916"/>
            <a:ext cx="303461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Проведение опыта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i="1" dirty="0"/>
              <a:t>Цели работы: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 1</a:t>
            </a:r>
            <a:r>
              <a:rPr lang="ru-RU" dirty="0"/>
              <a:t>.	Выявить в кашах содержание необходимых для организма </a:t>
            </a:r>
            <a:r>
              <a:rPr lang="ru-RU" dirty="0" smtClean="0"/>
              <a:t>    веществ </a:t>
            </a:r>
            <a:r>
              <a:rPr lang="ru-RU" dirty="0"/>
              <a:t>(углеводов и белков),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b="1" dirty="0" smtClean="0"/>
              <a:t>2</a:t>
            </a:r>
            <a:r>
              <a:rPr lang="ru-RU" dirty="0" smtClean="0"/>
              <a:t>.	Сравнить состав различных образцов каш.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Задачи:</a:t>
            </a:r>
          </a:p>
          <a:p>
            <a:pPr marL="0" indent="0">
              <a:buNone/>
            </a:pPr>
            <a:r>
              <a:rPr lang="ru-RU" b="1" dirty="0" smtClean="0"/>
              <a:t>     1</a:t>
            </a:r>
            <a:r>
              <a:rPr lang="ru-RU" dirty="0"/>
              <a:t>.	Освоить технику выполнения работ с химическими реактивами и химическим оборудованием.</a:t>
            </a:r>
          </a:p>
          <a:p>
            <a:pPr marL="0" indent="0">
              <a:buNone/>
            </a:pPr>
            <a:r>
              <a:rPr lang="ru-RU" b="1" dirty="0" smtClean="0"/>
              <a:t>     2</a:t>
            </a:r>
            <a:r>
              <a:rPr lang="ru-RU" dirty="0"/>
              <a:t>.	Проведение качественных реакций на различные вещества, содержащиеся в кашах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i="1" dirty="0"/>
              <a:t>Объекты исследования:</a:t>
            </a:r>
          </a:p>
          <a:p>
            <a:pPr marL="0" indent="0">
              <a:buNone/>
            </a:pPr>
            <a:r>
              <a:rPr lang="ru-RU" dirty="0" smtClean="0"/>
              <a:t>      Отвары </a:t>
            </a:r>
            <a:r>
              <a:rPr lang="ru-RU" dirty="0"/>
              <a:t>рисовой, овсяной и перловой круп.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i="1" dirty="0"/>
              <a:t>Оборудование и реактивы:</a:t>
            </a:r>
          </a:p>
          <a:p>
            <a:pPr marL="0" indent="0">
              <a:buNone/>
            </a:pPr>
            <a:r>
              <a:rPr lang="ru-RU" dirty="0" smtClean="0"/>
              <a:t>       Электронагревательная </a:t>
            </a:r>
            <a:r>
              <a:rPr lang="ru-RU" dirty="0"/>
              <a:t>плитка, чашка для выпаривания, пробирки</a:t>
            </a:r>
            <a:r>
              <a:rPr lang="ru-RU" dirty="0" smtClean="0"/>
              <a:t>, йод, </a:t>
            </a:r>
            <a:r>
              <a:rPr lang="ru-RU" dirty="0"/>
              <a:t>химические стаканы, воронки, фильтровальная бумага, раствор сульфата меди, раствор щёлочи, концентрированная азотная кислота.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Обнаружение крахмала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988840"/>
            <a:ext cx="6400800" cy="3474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</a:t>
            </a:r>
            <a:endParaRPr lang="ru-RU" dirty="0"/>
          </a:p>
          <a:p>
            <a:r>
              <a:rPr lang="ru-RU" dirty="0"/>
              <a:t>При исследовании содержания крахмала в крупах, необходимо предварительно в сухую крупу добавить теплой воды и оставить на 10-15 мин. Затем слить воду и провести обнаружение крахмала в крупе, добавив несколько капель настойки йода.</a:t>
            </a:r>
          </a:p>
          <a:p>
            <a:r>
              <a:rPr lang="ru-RU" dirty="0"/>
              <a:t>Качественной реакцией на крахмал является образование интенсивной фиолетовой окраски при добавлении 5%-й спиртовой настойки йода.</a:t>
            </a:r>
          </a:p>
          <a:p>
            <a:r>
              <a:rPr lang="ru-RU" dirty="0"/>
              <a:t>Наиболее сильное окрашивание наблюдается при эксперименте с рисовой крупой, это свидетельствует о том, что в рисе содержание крахмала выше по сравнению с образцами других каш.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0832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Обнаружение глюкозы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060848"/>
            <a:ext cx="6400800" cy="34747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Также в исследуемых образцах содержится глюкоза, в чём можно убедиться при выполнении несложной химической реакции. Если взять фильтраты от сваренных каш, поместить небольшое его количество в лабораторную пробирку и добавить туда последовательно несколько капель соли меди (сульфата меди) и щёлочи, то можно наблюдать образование интенсивной синей окраски.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Обнаружение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белков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628800"/>
            <a:ext cx="6400800" cy="34747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Если взять фильтраты от сваренных каш, поместить небольшое его количество в лабораторную пробирку, добавить туда несколько капель концентрированной азотной кислоты и осторожно нагреть пробирку, то проявится ярко-жёлтая окраска. С помощью этой реакции в кашах можно обнаружить белки.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1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10315"/>
              </p:ext>
            </p:extLst>
          </p:nvPr>
        </p:nvGraphicFramePr>
        <p:xfrm>
          <a:off x="323528" y="692696"/>
          <a:ext cx="8358245" cy="569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543098"/>
                <a:gridCol w="1671649"/>
                <a:gridCol w="1671649"/>
                <a:gridCol w="1671649"/>
              </a:tblGrid>
              <a:tr h="758153">
                <a:tc>
                  <a:txBody>
                    <a:bodyPr/>
                    <a:lstStyle/>
                    <a:p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Рисовая крупа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Овсяная крупа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Пшеничная крупа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«Геркулес»</a:t>
                      </a:r>
                      <a:endParaRPr lang="ru-RU" dirty="0"/>
                    </a:p>
                  </a:txBody>
                  <a:tcPr marL="95250" marR="95250" marT="95250" marB="95250" anchor="ctr"/>
                </a:tc>
              </a:tr>
              <a:tr h="758153">
                <a:tc>
                  <a:txBody>
                    <a:bodyPr/>
                    <a:lstStyle/>
                    <a:p>
                      <a:r>
                        <a:rPr lang="ru-RU" dirty="0"/>
                        <a:t>Калорийность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304.8 ккал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344.1 ккал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346.2 ккал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323.9 ккал</a:t>
                      </a:r>
                    </a:p>
                  </a:txBody>
                  <a:tcPr marL="95250" marR="95250" marT="95250" marB="95250" anchor="ctr"/>
                </a:tc>
              </a:tr>
              <a:tr h="476777">
                <a:tc>
                  <a:txBody>
                    <a:bodyPr/>
                    <a:lstStyle/>
                    <a:p>
                      <a:r>
                        <a:rPr lang="ru-RU"/>
                        <a:t>Вода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14.0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12.0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12.0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14.0 г</a:t>
                      </a:r>
                    </a:p>
                  </a:txBody>
                  <a:tcPr marL="95250" marR="95250" marT="95250" marB="95250" anchor="ctr"/>
                </a:tc>
              </a:tr>
              <a:tr h="476777">
                <a:tc>
                  <a:txBody>
                    <a:bodyPr/>
                    <a:lstStyle/>
                    <a:p>
                      <a:r>
                        <a:rPr lang="ru-RU"/>
                        <a:t>Белки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7.0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11.0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11.0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11.5 г</a:t>
                      </a:r>
                    </a:p>
                  </a:txBody>
                  <a:tcPr marL="95250" marR="95250" marT="95250" marB="95250" anchor="ctr"/>
                </a:tc>
              </a:tr>
              <a:tr h="757529">
                <a:tc>
                  <a:txBody>
                    <a:bodyPr/>
                    <a:lstStyle/>
                    <a:p>
                      <a:r>
                        <a:rPr lang="ru-RU"/>
                        <a:t>Жиры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1.0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6.1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6.2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3.3 г</a:t>
                      </a:r>
                    </a:p>
                  </a:txBody>
                  <a:tcPr marL="95250" marR="95250" marT="95250" marB="95250" anchor="ctr"/>
                </a:tc>
              </a:tr>
              <a:tr h="476777">
                <a:tc>
                  <a:txBody>
                    <a:bodyPr/>
                    <a:lstStyle/>
                    <a:p>
                      <a:r>
                        <a:rPr lang="ru-RU"/>
                        <a:t>Углеводы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71.4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65.4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65.7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66.2 г</a:t>
                      </a:r>
                    </a:p>
                  </a:txBody>
                  <a:tcPr marL="95250" marR="95250" marT="95250" marB="95250" anchor="ctr"/>
                </a:tc>
              </a:tr>
              <a:tr h="758153">
                <a:tc>
                  <a:txBody>
                    <a:bodyPr/>
                    <a:lstStyle/>
                    <a:p>
                      <a:r>
                        <a:rPr lang="ru-RU"/>
                        <a:t>Моно- и дисахариды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1.1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2.9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3.3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1.7 г</a:t>
                      </a:r>
                    </a:p>
                  </a:txBody>
                  <a:tcPr marL="95250" marR="95250" marT="95250" marB="95250" anchor="ctr"/>
                </a:tc>
              </a:tr>
              <a:tr h="476777">
                <a:tc>
                  <a:txBody>
                    <a:bodyPr/>
                    <a:lstStyle/>
                    <a:p>
                      <a:r>
                        <a:rPr lang="ru-RU"/>
                        <a:t>Крахмал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73.7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54.7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59.2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64.8 г</a:t>
                      </a:r>
                    </a:p>
                  </a:txBody>
                  <a:tcPr marL="95250" marR="95250" marT="95250" marB="95250" anchor="ctr"/>
                </a:tc>
              </a:tr>
              <a:tr h="758153">
                <a:tc>
                  <a:txBody>
                    <a:bodyPr/>
                    <a:lstStyle/>
                    <a:p>
                      <a:r>
                        <a:rPr lang="ru-RU"/>
                        <a:t>Пищевые волокна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0.4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2.8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1.3 г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0.7 г</a:t>
                      </a: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9725" y="-33266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ОПЫТЫ</a:t>
            </a:r>
            <a:endParaRPr lang="ru-RU" sz="6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914400" y="2868078"/>
            <a:ext cx="7772400" cy="14000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опыт каши\IMG_20120127_164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468075"/>
            <a:ext cx="3733345" cy="2800009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опыт каши\IMG_20120127_190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45" y="1427074"/>
            <a:ext cx="3842680" cy="2882010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опыт каши\IMG_20120127_151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47" y="3645025"/>
            <a:ext cx="2342479" cy="288032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501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85926"/>
            <a:ext cx="6000760" cy="16002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       Было установлено, что во всех кашах содержатся </a:t>
            </a:r>
            <a:r>
              <a:rPr lang="ru-RU" sz="2800" b="1" i="1" u="sng" dirty="0" smtClean="0">
                <a:solidFill>
                  <a:schemeClr val="tx1"/>
                </a:solidFill>
              </a:rPr>
              <a:t>белки</a:t>
            </a:r>
            <a:r>
              <a:rPr lang="ru-RU" sz="2800" b="1" dirty="0" smtClean="0">
                <a:solidFill>
                  <a:schemeClr val="tx1"/>
                </a:solidFill>
              </a:rPr>
              <a:t> и </a:t>
            </a:r>
            <a:r>
              <a:rPr lang="ru-RU" sz="2800" b="1" i="1" u="sng" dirty="0" smtClean="0">
                <a:solidFill>
                  <a:schemeClr val="tx1"/>
                </a:solidFill>
              </a:rPr>
              <a:t>углеводы</a:t>
            </a:r>
            <a:r>
              <a:rPr lang="ru-RU" sz="2800" b="1" dirty="0" smtClean="0">
                <a:solidFill>
                  <a:schemeClr val="tx1"/>
                </a:solidFill>
              </a:rPr>
              <a:t>, являющиеся ценными веществами для организма человека. Наличие </a:t>
            </a:r>
            <a:r>
              <a:rPr lang="ru-RU" sz="2800" b="1" i="1" u="sng" dirty="0" smtClean="0">
                <a:solidFill>
                  <a:schemeClr val="tx1"/>
                </a:solidFill>
              </a:rPr>
              <a:t>крахмала</a:t>
            </a:r>
            <a:r>
              <a:rPr lang="ru-RU" sz="2800" b="1" dirty="0" smtClean="0">
                <a:solidFill>
                  <a:schemeClr val="tx1"/>
                </a:solidFill>
              </a:rPr>
              <a:t> было установлено добавлением йода к каше. Сразу же появлялось интенсивное синее окрашивание.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296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СОСТАВ КАШ: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Картинка 23 из 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071810"/>
            <a:ext cx="2768761" cy="330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686816" cy="6383062"/>
          </a:xfrm>
        </p:spPr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i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 и рассказать   о кашах, пользе каш, как одного из самых  натуральных продуктов.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600" b="1" i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темы </a:t>
            </a: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ухудшение экологии питания, необходимость в здоровом питании.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200" i="1" u="sng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проблемы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популярности каш, хотя это полезное блюдо доступно для каждой семьи. </a:t>
            </a:r>
            <a:endParaRPr lang="ru-RU" sz="3200" i="1" u="sng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4" name="Picture 2" descr="C:\Users\Алексей\Downloads\569024_6531nothumb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309634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07329"/>
              </p:ext>
            </p:extLst>
          </p:nvPr>
        </p:nvGraphicFramePr>
        <p:xfrm>
          <a:off x="214281" y="214289"/>
          <a:ext cx="8786875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535"/>
                <a:gridCol w="1513308"/>
                <a:gridCol w="1500198"/>
                <a:gridCol w="1595006"/>
                <a:gridCol w="1476828"/>
              </a:tblGrid>
              <a:tr h="1460116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Кол-во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опрошенных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учащихся</a:t>
                      </a: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Как часто вы употребляете кашу?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601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Каждый день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2-3 раза в неделю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 раз в неделю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Менее 1 раз </a:t>
                      </a:r>
                    </a:p>
                    <a:p>
                      <a:r>
                        <a:rPr lang="ru-RU" b="1" dirty="0" smtClean="0"/>
                        <a:t>в неделю</a:t>
                      </a:r>
                      <a:endParaRPr lang="ru-RU" b="1" dirty="0"/>
                    </a:p>
                  </a:txBody>
                  <a:tcPr/>
                </a:tc>
              </a:tr>
              <a:tr h="84594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1-4 классы (30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4 ч.(13,3%)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8 ч. (26,6%)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10 ч.(33,5%)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 ч. (26,6%)</a:t>
                      </a:r>
                      <a:endParaRPr lang="ru-RU" b="1" dirty="0"/>
                    </a:p>
                  </a:txBody>
                  <a:tcPr/>
                </a:tc>
              </a:tr>
              <a:tr h="84594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5-9 классы (52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 ч.(4%)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6 ч. (12%)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17 ч. (33%)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27 ч. (51%)</a:t>
                      </a:r>
                      <a:endParaRPr lang="ru-RU" b="1" dirty="0"/>
                    </a:p>
                  </a:txBody>
                  <a:tcPr/>
                </a:tc>
              </a:tr>
              <a:tr h="14601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606BA"/>
                          </a:solidFill>
                        </a:rPr>
                        <a:t>10-11 классы (18 чел.)</a:t>
                      </a:r>
                      <a:endParaRPr lang="ru-RU" b="1" dirty="0">
                        <a:solidFill>
                          <a:srgbClr val="4606B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 ч.(17%)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33CC"/>
                          </a:solidFill>
                        </a:rPr>
                        <a:t>7 ч. (38%)</a:t>
                      </a:r>
                      <a:endParaRPr lang="ru-RU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8000"/>
                          </a:solidFill>
                        </a:rPr>
                        <a:t>5 ч. (28%)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 ч. (17%)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http://2.bp.blogspot.com/-JnevDIWp8J8/Td9q4ty2j7I/AAAAAAAACP4/4Xhgng2Liy0/s320/d0b2d182d0bed180d0bed0b9-d0bfd180d0b8d0bad0bed180d0bc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304256" cy="165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30546"/>
              </p:ext>
            </p:extLst>
          </p:nvPr>
        </p:nvGraphicFramePr>
        <p:xfrm>
          <a:off x="539552" y="502893"/>
          <a:ext cx="8096327" cy="5970009"/>
        </p:xfrm>
        <a:graphic>
          <a:graphicData uri="http://schemas.openxmlformats.org/drawingml/2006/table">
            <a:tbl>
              <a:tblPr/>
              <a:tblGrid>
                <a:gridCol w="3643348"/>
                <a:gridCol w="4452979"/>
              </a:tblGrid>
              <a:tr h="904881">
                <a:tc gridSpan="2"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каши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предпочитаете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-ExtB" pitchFamily="49" charset="-122"/>
                          <a:cs typeface="Times New Roman"/>
                        </a:rPr>
                        <a:t>опрошено –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SimSun-ExtB" pitchFamily="49" charset="-122"/>
                          <a:cs typeface="Times New Roman"/>
                        </a:rPr>
                        <a:t>100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-ExtB" pitchFamily="49" charset="-122"/>
                          <a:cs typeface="Times New Roman"/>
                        </a:rPr>
                        <a:t>человек нашей школы, из них</a:t>
                      </a:r>
                    </a:p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SimSun-ExtB" pitchFamily="49" charset="-122"/>
                          <a:cs typeface="Times New Roman"/>
                        </a:rPr>
                        <a:t>1-4 классы – 30 человек,</a:t>
                      </a:r>
                    </a:p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-ExtB" pitchFamily="49" charset="-122"/>
                          <a:cs typeface="Times New Roman"/>
                        </a:rPr>
                        <a:t> 5- 9 классы – 52 человек                         </a:t>
                      </a:r>
                    </a:p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-ExtB" pitchFamily="49" charset="-122"/>
                          <a:cs typeface="Times New Roman"/>
                        </a:rPr>
                        <a:t>10 – 11 классы – 18 человек:</a:t>
                      </a:r>
                    </a:p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SimSun-ExtB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843">
                <a:tc>
                  <a:txBody>
                    <a:bodyPr/>
                    <a:lstStyle/>
                    <a:p>
                      <a:pPr marL="137160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рисовая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kumimoji="0" lang="en-US" sz="18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137160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kumimoji="0" lang="en-US" sz="18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речневая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kumimoji="0" lang="en-US" sz="18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r>
                        <a:rPr kumimoji="0" lang="ru-RU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манная</a:t>
                      </a:r>
                      <a:endParaRPr lang="ru-RU" sz="18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</a:t>
                      </a:r>
                      <a:r>
                        <a:rPr lang="en-US" sz="18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88">
                <a:tc>
                  <a:txBody>
                    <a:bodyPr/>
                    <a:lstStyle/>
                    <a:p>
                      <a:pPr marL="137160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пшеничная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kumimoji="0" lang="en-US" sz="18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гороховая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35"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перловая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algn="l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человека</a:t>
                      </a:r>
                      <a:endParaRPr lang="ru-RU" sz="18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35">
                <a:tc>
                  <a:txBody>
                    <a:bodyPr/>
                    <a:lstStyle/>
                    <a:p>
                      <a:pPr marL="137160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овсяная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en-US" sz="18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 descr="http://2.bp.blogspot.com/-JnevDIWp8J8/Td9q4ty2j7I/AAAAAAAACP4/4Xhgng2Liy0/s320/d0b2d182d0bed180d0bed0b9-d0bfd180d0b8d0bad0bed180d0bc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59228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Социалогический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опрос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435280" cy="5832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3300" dirty="0" smtClean="0"/>
              <a:t>    </a:t>
            </a:r>
            <a:r>
              <a:rPr lang="ru-RU" sz="4400" dirty="0" smtClean="0"/>
              <a:t>Тема: </a:t>
            </a:r>
            <a:r>
              <a:rPr lang="ru-RU" sz="4400" dirty="0"/>
              <a:t>«Что Вы знаете о </a:t>
            </a:r>
            <a:r>
              <a:rPr lang="ru-RU" sz="4400" dirty="0" smtClean="0"/>
              <a:t>каше?    </a:t>
            </a:r>
            <a:r>
              <a:rPr lang="ru-RU" sz="4400" dirty="0"/>
              <a:t>(</a:t>
            </a:r>
            <a:r>
              <a:rPr lang="ru-RU" sz="4400" dirty="0" smtClean="0"/>
              <a:t>  </a:t>
            </a:r>
            <a:r>
              <a:rPr lang="ru-RU" sz="4400" dirty="0"/>
              <a:t>4 классе «А</a:t>
            </a:r>
            <a:r>
              <a:rPr lang="ru-RU" sz="4400" dirty="0" smtClean="0"/>
              <a:t>»):</a:t>
            </a:r>
          </a:p>
          <a:p>
            <a:pPr marL="0" indent="0">
              <a:buNone/>
            </a:pPr>
            <a:endParaRPr lang="ru-RU" sz="4400" dirty="0"/>
          </a:p>
          <a:p>
            <a:pPr lvl="0"/>
            <a:r>
              <a:rPr lang="ru-RU" sz="3600" dirty="0"/>
              <a:t>Знаете ли Вы, какие виды каш используются для питания?</a:t>
            </a:r>
          </a:p>
          <a:p>
            <a:pPr marL="0" indent="0">
              <a:buNone/>
            </a:pPr>
            <a:r>
              <a:rPr lang="ru-RU" sz="3600" dirty="0" smtClean="0"/>
              <a:t>       *</a:t>
            </a:r>
            <a:r>
              <a:rPr lang="ru-RU" sz="3600" dirty="0"/>
              <a:t>да (назовите</a:t>
            </a:r>
            <a:r>
              <a:rPr lang="ru-RU" sz="3600" dirty="0" smtClean="0"/>
              <a:t>)  -  </a:t>
            </a:r>
            <a:r>
              <a:rPr lang="ru-RU" sz="3600" i="1" dirty="0" smtClean="0"/>
              <a:t>26 человек назвали от 3 – 6 видов каш  </a:t>
            </a:r>
            <a:endParaRPr lang="ru-RU" sz="3600" i="1" dirty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</a:t>
            </a:r>
            <a:r>
              <a:rPr lang="ru-RU" sz="3600" dirty="0"/>
              <a:t>*</a:t>
            </a:r>
            <a:r>
              <a:rPr lang="ru-RU" sz="3600" dirty="0" smtClean="0"/>
              <a:t>нет -  0 человек</a:t>
            </a:r>
            <a:endParaRPr lang="ru-RU" sz="3600" dirty="0"/>
          </a:p>
          <a:p>
            <a:pPr lvl="0"/>
            <a:r>
              <a:rPr lang="ru-RU" sz="3600" dirty="0"/>
              <a:t>Знаете ли Вы, какие способы приготовления каш применяет </a:t>
            </a:r>
            <a:r>
              <a:rPr lang="ru-RU" sz="3600" dirty="0" smtClean="0"/>
              <a:t> хозяйка </a:t>
            </a:r>
            <a:r>
              <a:rPr lang="ru-RU" sz="3600" dirty="0"/>
              <a:t>на кухне?</a:t>
            </a:r>
          </a:p>
          <a:p>
            <a:pPr marL="0" indent="0">
              <a:buNone/>
            </a:pPr>
            <a:r>
              <a:rPr lang="ru-RU" sz="3600" dirty="0" smtClean="0"/>
              <a:t>       *</a:t>
            </a:r>
            <a:r>
              <a:rPr lang="ru-RU" sz="3600" dirty="0"/>
              <a:t>да (назовите</a:t>
            </a:r>
            <a:r>
              <a:rPr lang="ru-RU" sz="3600" dirty="0" smtClean="0"/>
              <a:t>)  -  5 человек,    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</a:t>
            </a:r>
            <a:r>
              <a:rPr lang="ru-RU" sz="3600" dirty="0"/>
              <a:t>*</a:t>
            </a:r>
            <a:r>
              <a:rPr lang="ru-RU" sz="3600" dirty="0" smtClean="0"/>
              <a:t>нет – 21 человек.</a:t>
            </a:r>
            <a:endParaRPr lang="ru-RU" sz="3600" dirty="0"/>
          </a:p>
          <a:p>
            <a:pPr lvl="0"/>
            <a:r>
              <a:rPr lang="ru-RU" sz="3600" dirty="0"/>
              <a:t>Назовите виды каш, которые  используются для питания</a:t>
            </a:r>
          </a:p>
          <a:p>
            <a:pPr marL="0" indent="0">
              <a:buNone/>
            </a:pPr>
            <a:r>
              <a:rPr lang="ru-RU" sz="3600" dirty="0" smtClean="0"/>
              <a:t>       в </a:t>
            </a:r>
            <a:r>
              <a:rPr lang="ru-RU" sz="3600" dirty="0"/>
              <a:t>вашей семье?</a:t>
            </a:r>
          </a:p>
          <a:p>
            <a:pPr marL="0" indent="0">
              <a:buNone/>
            </a:pPr>
            <a:r>
              <a:rPr lang="ru-RU" sz="3600" dirty="0" smtClean="0"/>
              <a:t>       1 место – рисовая, 2 место – гречневая, 3 место – манная …</a:t>
            </a:r>
            <a:endParaRPr lang="ru-RU" sz="3600" dirty="0"/>
          </a:p>
          <a:p>
            <a:pPr lvl="0"/>
            <a:r>
              <a:rPr lang="ru-RU" sz="3600" dirty="0"/>
              <a:t>Как часто в вашей семье готовят кашу?</a:t>
            </a:r>
          </a:p>
          <a:p>
            <a:pPr marL="0" indent="0">
              <a:buNone/>
            </a:pPr>
            <a:r>
              <a:rPr lang="ru-RU" sz="3600" dirty="0" smtClean="0"/>
              <a:t>       *</a:t>
            </a:r>
            <a:r>
              <a:rPr lang="ru-RU" sz="3600" dirty="0"/>
              <a:t>один раз в </a:t>
            </a:r>
            <a:r>
              <a:rPr lang="ru-RU" sz="3600" dirty="0" smtClean="0"/>
              <a:t>неделю</a:t>
            </a:r>
            <a:r>
              <a:rPr lang="ru-RU" sz="3600" dirty="0"/>
              <a:t> </a:t>
            </a:r>
            <a:r>
              <a:rPr lang="ru-RU" sz="3600" dirty="0" smtClean="0"/>
              <a:t>– 13 человек,   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</a:t>
            </a:r>
            <a:r>
              <a:rPr lang="ru-RU" sz="3600" dirty="0"/>
              <a:t>* часто </a:t>
            </a:r>
            <a:r>
              <a:rPr lang="ru-RU" sz="3600" dirty="0" smtClean="0"/>
              <a:t>готовим  - 7 человек,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</a:t>
            </a:r>
            <a:r>
              <a:rPr lang="ru-RU" sz="3600" dirty="0"/>
              <a:t>* другой </a:t>
            </a:r>
            <a:r>
              <a:rPr lang="ru-RU" sz="3600" dirty="0" smtClean="0"/>
              <a:t>ответ -  6 человек (только, как гарнир).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0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86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Каша пшённая с тыквой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dirty="0"/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приготовления 6 порций 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пшеничной </a:t>
            </a:r>
            <a:endParaRPr lang="ru-RU" b="1" i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каши 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тыквой</a:t>
            </a:r>
            <a:r>
              <a:rPr lang="ru-RU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нам понадобятся:</a:t>
            </a:r>
          </a:p>
          <a:p>
            <a:pPr marL="45720" lvl="0" indent="0">
              <a:buNone/>
            </a:pPr>
            <a:r>
              <a:rPr lang="ru-RU" i="1" dirty="0"/>
              <a:t>400 г тыквы (очищенные и нарезанные кубиками)</a:t>
            </a:r>
          </a:p>
          <a:p>
            <a:pPr marL="45720" lvl="0" indent="0">
              <a:buNone/>
            </a:pPr>
            <a:r>
              <a:rPr lang="ru-RU" i="1" dirty="0"/>
              <a:t>100 г масла</a:t>
            </a:r>
          </a:p>
          <a:p>
            <a:pPr marL="45720" lvl="0" indent="0">
              <a:buNone/>
            </a:pPr>
            <a:r>
              <a:rPr lang="ru-RU" i="1" dirty="0"/>
              <a:t>1 л молока</a:t>
            </a:r>
          </a:p>
          <a:p>
            <a:pPr marL="45720" lvl="0" indent="0">
              <a:buNone/>
            </a:pPr>
            <a:r>
              <a:rPr lang="ru-RU" i="1" dirty="0"/>
              <a:t>1 стакан пшена</a:t>
            </a:r>
          </a:p>
          <a:p>
            <a:pPr marL="45720" lvl="0" indent="0">
              <a:buNone/>
            </a:pPr>
            <a:r>
              <a:rPr lang="ru-RU" i="1" dirty="0"/>
              <a:t>соль</a:t>
            </a:r>
          </a:p>
          <a:p>
            <a:pPr marL="45720" indent="0">
              <a:buNone/>
            </a:pPr>
            <a:r>
              <a:rPr lang="ru-RU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приготовления:</a:t>
            </a:r>
          </a:p>
          <a:p>
            <a:pPr marL="45720" indent="0">
              <a:buNone/>
            </a:pPr>
            <a:r>
              <a:rPr lang="ru-RU" dirty="0"/>
              <a:t>1. Очищаем мякоть тыквы и нарезаем мелкими ломтиками;</a:t>
            </a:r>
          </a:p>
          <a:p>
            <a:pPr marL="45720" indent="0">
              <a:buNone/>
            </a:pPr>
            <a:r>
              <a:rPr lang="ru-RU" dirty="0"/>
              <a:t>2. Промываем пшено с использованием сита под холодной водой, затем под горячей водой, </a:t>
            </a:r>
            <a:r>
              <a:rPr lang="ru-RU" dirty="0" smtClean="0"/>
              <a:t>пока пшено </a:t>
            </a:r>
            <a:r>
              <a:rPr lang="ru-RU" dirty="0"/>
              <a:t>не станет чистым;</a:t>
            </a:r>
          </a:p>
          <a:p>
            <a:pPr marL="45720" indent="0">
              <a:buNone/>
            </a:pPr>
            <a:r>
              <a:rPr lang="ru-RU" dirty="0" smtClean="0"/>
              <a:t>3</a:t>
            </a:r>
            <a:r>
              <a:rPr lang="ru-RU" dirty="0"/>
              <a:t>. Наливаем молоко в кастрюлю, ждём когда оно закипит, засыпаем пшено, солим, </a:t>
            </a:r>
            <a:r>
              <a:rPr lang="ru-RU" dirty="0" smtClean="0"/>
              <a:t>накрываем крышкой</a:t>
            </a:r>
            <a:r>
              <a:rPr lang="ru-RU" dirty="0"/>
              <a:t>, ставим слабый огонь и варим в течение 20 минут.</a:t>
            </a:r>
          </a:p>
          <a:p>
            <a:pPr marL="45720" indent="0">
              <a:buNone/>
            </a:pPr>
            <a:r>
              <a:rPr lang="ru-RU" dirty="0"/>
              <a:t>4. Растапливаем 1 / 2 от сливочного масла в сковороде. Добавляем тыкву и варим 20 минут на среднем огне, периодически помешивая;</a:t>
            </a:r>
          </a:p>
          <a:p>
            <a:pPr marL="45720" indent="0">
              <a:buNone/>
            </a:pPr>
            <a:r>
              <a:rPr lang="ru-RU" dirty="0"/>
              <a:t>5. Прогреваем духовку до 180</a:t>
            </a:r>
            <a:r>
              <a:rPr lang="ru-RU" baseline="30000" dirty="0"/>
              <a:t>о</a:t>
            </a:r>
            <a:r>
              <a:rPr lang="ru-RU" dirty="0"/>
              <a:t>С. Кладём немного масла в глиняный горшок (или другую форму для выпечки) и помещаем горшок в духовку на 3−5 минут, достаем горшок. Затем перемешиваем в кастрюле пшено с тыквой и перекладываем в горшок.</a:t>
            </a:r>
          </a:p>
          <a:p>
            <a:pPr marL="45720" indent="0">
              <a:buNone/>
            </a:pPr>
            <a:r>
              <a:rPr lang="ru-RU" dirty="0"/>
              <a:t>6. Снова помещаем горшок в духовку и выпекаем около 20 минут, пока каша не покроется золотистой корочкой.</a:t>
            </a:r>
          </a:p>
          <a:p>
            <a:pPr marL="45720" indent="0">
              <a:buNone/>
            </a:pPr>
            <a:r>
              <a:rPr lang="ru-RU" dirty="0"/>
              <a:t>7. Вынимаем горшок из духовки и добавляем немного масла.</a:t>
            </a:r>
          </a:p>
          <a:p>
            <a:pPr marL="45720" indent="0" algn="ctr">
              <a:buNone/>
            </a:pP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берём ложку и пробуем — </a:t>
            </a:r>
            <a:r>
              <a:rPr lang="ru-RU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каша пшенная с тыквой 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готова. </a:t>
            </a:r>
            <a:endParaRPr lang="ru-RU" sz="2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разве не вкусно? Можно звать семью к столу</a:t>
            </a: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45720" indent="0" algn="ctr">
              <a:buNone/>
            </a:pP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Приятного аппетита!</a:t>
            </a:r>
            <a:endParaRPr lang="ru-RU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3"/>
            <a:ext cx="4032448" cy="239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02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Каша – великолепное блюдо для утра, для начала нового энергичного дня. Особенно полезны каши тем, у кого имеются проблемы с желудком. Если же вам кажется, что обычная каша – это очень скучно, то можно придумать оригинальные блюда.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08310"/>
            <a:ext cx="76799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Ставите перед собой тарелочку с любой кашей (кроме гречневой). Затем добавляете в нее всё, что у вас есть в данный момент под рукой: кусочки сухофруктов, нарезанное яблоко, нарезанный банан, немного орешков (особенно хороши кедровые), можно положить чуть-чуть очищенных семечек. И у вас получается превосходное по вкусовым качествам и полезное во всех отношениях блюдо! А гречневая каша утром хороша с молоком. Можно добавлять его прямо в кашу, либо пить из чашки. А вечером в эту же кашу можно положить поджаренные грибы, небольшие кусочки мяса, курицы, лука. Обычная каша преображается и становится изысканным блюдом. Главное, что это очень вкусно!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2.bp.blogspot.com/-JnevDIWp8J8/Td9q4ty2j7I/AAAAAAAACP4/4Xhgng2Liy0/s320/d0b2d182d0bed180d0bed0b9-d0bfd180d0b8d0bad0bed180d0bc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7740"/>
            <a:ext cx="3134152" cy="1709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642918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i-main-pic" descr="Картинка 383 из 116138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00240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216" y="548680"/>
            <a:ext cx="8686816" cy="46612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Задачи работы:</a:t>
            </a: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3200" dirty="0" smtClean="0">
                <a:solidFill>
                  <a:schemeClr val="tx1"/>
                </a:solidFill>
              </a:rPr>
              <a:t>Изучить состав нескольких видов каш;</a:t>
            </a:r>
          </a:p>
          <a:p>
            <a:pPr marL="457200" indent="-457200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3200" dirty="0" smtClean="0">
                <a:solidFill>
                  <a:schemeClr val="tx1"/>
                </a:solidFill>
              </a:rPr>
              <a:t>Выяснить полезные свойства каши для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      организма       человека;</a:t>
            </a:r>
          </a:p>
          <a:p>
            <a:pPr marL="457200" indent="-457200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3200" dirty="0" smtClean="0">
                <a:solidFill>
                  <a:schemeClr val="tx1"/>
                </a:solidFill>
              </a:rPr>
              <a:t>Ознакомиться с литературой по данной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       теме.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Алексей\Downloads\sm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293096"/>
            <a:ext cx="45630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4388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Объекты исследования: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r>
              <a:rPr lang="ru-RU" sz="3600" dirty="0" smtClean="0"/>
              <a:t>Рисовая каша;</a:t>
            </a:r>
          </a:p>
          <a:p>
            <a:endParaRPr lang="ru-RU" sz="4000" dirty="0" smtClean="0"/>
          </a:p>
          <a:p>
            <a:r>
              <a:rPr lang="ru-RU" sz="3600" dirty="0" smtClean="0"/>
              <a:t>Овсяная каша («</a:t>
            </a:r>
            <a:r>
              <a:rPr lang="ru-RU" sz="3600" i="1" dirty="0" smtClean="0"/>
              <a:t>Геркулес</a:t>
            </a:r>
            <a:r>
              <a:rPr lang="ru-RU" sz="3600" dirty="0" smtClean="0"/>
              <a:t>»);</a:t>
            </a:r>
          </a:p>
          <a:p>
            <a:endParaRPr lang="ru-RU" sz="3600" dirty="0" smtClean="0"/>
          </a:p>
          <a:p>
            <a:r>
              <a:rPr lang="ru-RU" sz="3600" dirty="0" smtClean="0"/>
              <a:t>Перловая каша.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Всё началось с поговорки?!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47800"/>
            <a:ext cx="4267904" cy="49335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    </a:t>
            </a:r>
            <a:r>
              <a:rPr lang="ru-RU" sz="3600" dirty="0" smtClean="0"/>
              <a:t>В </a:t>
            </a:r>
            <a:r>
              <a:rPr lang="ru-RU" sz="3600" dirty="0"/>
              <a:t>русском быту есть поговорка - «</a:t>
            </a:r>
            <a:r>
              <a:rPr lang="ru-RU" sz="3600" b="1" i="1" dirty="0"/>
              <a:t>Щи да каша - пища наша</a:t>
            </a:r>
            <a:r>
              <a:rPr lang="ru-RU" sz="3600" dirty="0"/>
              <a:t>». Сейчас в эту поговорку вкладывают другой смысл, но это проблема тех, кто не знает историю своей страны. </a:t>
            </a:r>
            <a:endParaRPr lang="ru-RU" sz="3600" dirty="0" smtClean="0"/>
          </a:p>
          <a:p>
            <a:pPr marL="0" indent="0" algn="just">
              <a:buNone/>
            </a:pPr>
            <a:r>
              <a:rPr lang="ru-RU" sz="3600" b="1" i="1" dirty="0"/>
              <a:t> </a:t>
            </a:r>
            <a:r>
              <a:rPr lang="ru-RU" sz="3600" b="1" i="1" dirty="0" smtClean="0"/>
              <a:t>    Щи </a:t>
            </a:r>
            <a:r>
              <a:rPr lang="ru-RU" sz="3600" b="1" i="1" dirty="0"/>
              <a:t>да </a:t>
            </a:r>
            <a:r>
              <a:rPr lang="ru-RU" sz="3600" b="1" i="1" dirty="0" smtClean="0"/>
              <a:t>каша</a:t>
            </a:r>
            <a:r>
              <a:rPr lang="ru-RU" sz="3600" dirty="0" smtClean="0"/>
              <a:t> </a:t>
            </a:r>
            <a:r>
              <a:rPr lang="ru-RU" sz="3600" dirty="0"/>
              <a:t>- это традиционные блюда русского стола. Традиции русской кулинарии обусловлены именно этими двумя блюдами и не только спецификой их исторического приготовления (печь и горшки), но, это связано и с основным видом деятельности крестьян на Руси – хлебопашество, возделывание зерновых культур. </a:t>
            </a:r>
          </a:p>
          <a:p>
            <a:endParaRPr lang="ru-RU" dirty="0"/>
          </a:p>
        </p:txBody>
      </p:sp>
      <p:pic>
        <p:nvPicPr>
          <p:cNvPr id="5" name="Picture 2" descr="C:\Users\Алексей\Downloads\ljl061oo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132856"/>
            <a:ext cx="3346450" cy="28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Всё о каше…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47800"/>
            <a:ext cx="4339912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     Каша </a:t>
            </a:r>
            <a:r>
              <a:rPr lang="ru-RU" dirty="0"/>
              <a:t>– самое </a:t>
            </a:r>
            <a:r>
              <a:rPr lang="ru-RU" dirty="0" smtClean="0"/>
              <a:t>распространённое </a:t>
            </a:r>
            <a:r>
              <a:rPr lang="ru-RU" dirty="0"/>
              <a:t>русское блюдо. Самое слово каша в древнем его значении праславянское и означает кушанье, приготовленное из растёртого зерна (</a:t>
            </a:r>
            <a:r>
              <a:rPr lang="ru-RU" dirty="0" err="1"/>
              <a:t>краш</a:t>
            </a:r>
            <a:r>
              <a:rPr lang="ru-RU" dirty="0"/>
              <a:t> - "тереть"). Первоначально каша представляла собой жидкую </a:t>
            </a:r>
            <a:r>
              <a:rPr lang="ru-RU" dirty="0" smtClean="0"/>
              <a:t>похлёбку </a:t>
            </a:r>
            <a:r>
              <a:rPr lang="ru-RU" dirty="0"/>
              <a:t>из муки, но впоследствии, с появлением новых зерновых культур, распространением гречихи, слово "каша" стало означать преимущественно гречневую кашу. </a:t>
            </a:r>
          </a:p>
          <a:p>
            <a:endParaRPr lang="ru-RU" dirty="0"/>
          </a:p>
        </p:txBody>
      </p:sp>
      <p:pic>
        <p:nvPicPr>
          <p:cNvPr id="5" name="Picture 2" descr="C:\Users\Алексей\Downloads\12diet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132856"/>
            <a:ext cx="3346450" cy="28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Немного истории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78260"/>
            <a:ext cx="4339912" cy="500553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b="1" dirty="0" smtClean="0"/>
              <a:t>         Знаменитый </a:t>
            </a:r>
            <a:r>
              <a:rPr lang="ru-RU" b="1" dirty="0"/>
              <a:t>арабский путешественник </a:t>
            </a:r>
            <a:r>
              <a:rPr lang="ru-RU" b="1" dirty="0" smtClean="0"/>
              <a:t>Ибн - </a:t>
            </a:r>
            <a:r>
              <a:rPr lang="ru-RU" b="1" dirty="0" err="1" smtClean="0"/>
              <a:t>Фатлан</a:t>
            </a:r>
            <a:r>
              <a:rPr lang="ru-RU" dirty="0" smtClean="0"/>
              <a:t> </a:t>
            </a:r>
            <a:r>
              <a:rPr lang="ru-RU" dirty="0"/>
              <a:t>в своих очерках во время путешествия по Руси в </a:t>
            </a:r>
            <a:r>
              <a:rPr lang="ru-RU" i="1" dirty="0"/>
              <a:t>десятом веке </a:t>
            </a:r>
            <a:r>
              <a:rPr lang="ru-RU" dirty="0"/>
              <a:t>писал, что у славян есть обычай при заключении мирного договора совместно с бывшими врагами готовить кашу и есть её вместе в знак примирения. Есть и такое выражение пришедшее с той поры и принимаемое и сейчас "</a:t>
            </a:r>
            <a:r>
              <a:rPr lang="ru-RU" b="1" i="1" dirty="0"/>
              <a:t>с ним кашу не сваришь</a:t>
            </a:r>
            <a:r>
              <a:rPr lang="ru-RU" dirty="0"/>
              <a:t>". Эта поговорка позже трансформировалась по отношению к бригадным работам 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 descr="C:\Users\Алексей\Downloads\sm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98699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636085" cy="7484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знаете ли вы ?!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03848" y="1196752"/>
            <a:ext cx="5715000" cy="48543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Каша </a:t>
            </a:r>
            <a:r>
              <a:rPr lang="ru-RU" dirty="0"/>
              <a:t>была частым блюдом у людей,  работающих </a:t>
            </a:r>
            <a:r>
              <a:rPr lang="ru-RU" dirty="0" smtClean="0"/>
              <a:t>бригадой . </a:t>
            </a:r>
            <a:r>
              <a:rPr lang="ru-RU" dirty="0"/>
              <a:t>Возможно, это и стало причиной появления популярного и сегодня слова «однокашники», что означало работу в одном отряде или коллективе. В России каша была частым горячим блюдом в армии, особенно в походных условиях, а армейских поваров называли кашеварами</a:t>
            </a:r>
            <a:r>
              <a:rPr lang="ru-RU" dirty="0" smtClean="0"/>
              <a:t>. Очень любит поесть кашу народ в праздник Победы из полевой кухни, а в последнее время соревнование «Хоккей в валенках» не обошло эту традицию.  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И </a:t>
            </a:r>
            <a:r>
              <a:rPr lang="ru-RU" dirty="0"/>
              <a:t>сегодня для многих людей каша  хотя и остаётся традиционной пищей на завтрак,  но популярность её падает. Почему именно кашу нужно есть хотя бы несколько раз в неделю, потому что именно крупы являются богатым источником полезных веществ. Нет ни одной крупы, в которой бы не содержались клетчатка, белки, витамины и минеральные вещества.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1628800"/>
            <a:ext cx="1905000" cy="4467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Картинка 3 из 3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024336" cy="4825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Виды каш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47800"/>
            <a:ext cx="4896544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</a:t>
            </a:r>
          </a:p>
          <a:p>
            <a:pPr marL="0" indent="0" algn="just">
              <a:buNone/>
            </a:pPr>
            <a:r>
              <a:rPr lang="ru-RU" dirty="0" smtClean="0"/>
              <a:t>     Основой </a:t>
            </a:r>
            <a:r>
              <a:rPr lang="ru-RU" dirty="0"/>
              <a:t>каш стало зерно, и прежде всего овсяное. Каши на Руси делались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в </a:t>
            </a:r>
            <a:r>
              <a:rPr lang="ru-RU" b="1" dirty="0"/>
              <a:t>трёх видах</a:t>
            </a:r>
            <a:r>
              <a:rPr lang="ru-RU" dirty="0"/>
              <a:t> в зависимости от соотношения зерна и воды: </a:t>
            </a:r>
            <a:endParaRPr lang="ru-RU" dirty="0" smtClean="0"/>
          </a:p>
          <a:p>
            <a:pPr algn="just"/>
            <a:r>
              <a:rPr lang="ru-RU" i="1" dirty="0" smtClean="0"/>
              <a:t>крутые</a:t>
            </a:r>
            <a:r>
              <a:rPr lang="ru-RU" i="1" dirty="0"/>
              <a:t>, </a:t>
            </a:r>
            <a:endParaRPr lang="ru-RU" i="1" dirty="0" smtClean="0"/>
          </a:p>
          <a:p>
            <a:pPr algn="just"/>
            <a:r>
              <a:rPr lang="ru-RU" i="1" dirty="0"/>
              <a:t>р</a:t>
            </a:r>
            <a:r>
              <a:rPr lang="ru-RU" i="1" dirty="0" smtClean="0"/>
              <a:t>азмазни,</a:t>
            </a:r>
          </a:p>
          <a:p>
            <a:pPr algn="just"/>
            <a:r>
              <a:rPr lang="ru-RU" i="1" dirty="0" smtClean="0"/>
              <a:t>кашицы </a:t>
            </a:r>
            <a:r>
              <a:rPr lang="ru-RU" i="1" dirty="0"/>
              <a:t>(полужидкие</a:t>
            </a:r>
            <a:r>
              <a:rPr lang="ru-RU" dirty="0"/>
              <a:t>). </a:t>
            </a:r>
          </a:p>
        </p:txBody>
      </p:sp>
      <p:pic>
        <p:nvPicPr>
          <p:cNvPr id="5" name="Picture 2" descr="C:\Users\Алексей\Downloads\smesi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492896"/>
            <a:ext cx="3346450" cy="22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284</TotalTime>
  <Words>1573</Words>
  <Application>Microsoft Office PowerPoint</Application>
  <PresentationFormat>Экран (4:3)</PresentationFormat>
  <Paragraphs>219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Исследование состава  и свойства каш.</vt:lpstr>
      <vt:lpstr>Презентация PowerPoint</vt:lpstr>
      <vt:lpstr>Презентация PowerPoint</vt:lpstr>
      <vt:lpstr>Объекты исследования:</vt:lpstr>
      <vt:lpstr>Всё началось с поговорки?!</vt:lpstr>
      <vt:lpstr>Всё о каше…</vt:lpstr>
      <vt:lpstr>Немного истории</vt:lpstr>
      <vt:lpstr>А знаете ли вы ?!</vt:lpstr>
      <vt:lpstr>Виды каш</vt:lpstr>
      <vt:lpstr>Презентация PowerPoint</vt:lpstr>
      <vt:lpstr>Презентация PowerPoint</vt:lpstr>
      <vt:lpstr>Презентация PowerPoint</vt:lpstr>
      <vt:lpstr>Проведение опыта</vt:lpstr>
      <vt:lpstr>Обнаружение крахмала</vt:lpstr>
      <vt:lpstr>Обнаружение глюкозы</vt:lpstr>
      <vt:lpstr>Обнаружение белков</vt:lpstr>
      <vt:lpstr>Презентация PowerPoint</vt:lpstr>
      <vt:lpstr>НАШИ ОПЫТЫ</vt:lpstr>
      <vt:lpstr>СОСТАВ КАШ:</vt:lpstr>
      <vt:lpstr>Презентация PowerPoint</vt:lpstr>
      <vt:lpstr>Презентация PowerPoint</vt:lpstr>
      <vt:lpstr>Социалогический опрос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и свойства каш.</dc:title>
  <cp:lastModifiedBy>Алексей</cp:lastModifiedBy>
  <cp:revision>46</cp:revision>
  <dcterms:modified xsi:type="dcterms:W3CDTF">2012-11-26T14:27:10Z</dcterms:modified>
</cp:coreProperties>
</file>