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3" r:id="rId8"/>
    <p:sldId id="264" r:id="rId9"/>
    <p:sldId id="265" r:id="rId10"/>
    <p:sldId id="260" r:id="rId11"/>
    <p:sldId id="268" r:id="rId12"/>
    <p:sldId id="269" r:id="rId13"/>
    <p:sldId id="275" r:id="rId14"/>
    <p:sldId id="271" r:id="rId15"/>
    <p:sldId id="270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76762D-DC65-45CE-A068-E51A08EBFDC9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D3B488-8E1A-4556-8031-6ABE52A30E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2.xml"/><Relationship Id="rId3" Type="http://schemas.openxmlformats.org/officeDocument/2006/relationships/slide" Target="slide22.xml"/><Relationship Id="rId7" Type="http://schemas.openxmlformats.org/officeDocument/2006/relationships/slide" Target="slide14.xml"/><Relationship Id="rId12" Type="http://schemas.openxmlformats.org/officeDocument/2006/relationships/slide" Target="slide2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13.xml"/><Relationship Id="rId5" Type="http://schemas.openxmlformats.org/officeDocument/2006/relationships/slide" Target="slide19.xml"/><Relationship Id="rId10" Type="http://schemas.openxmlformats.org/officeDocument/2006/relationships/slide" Target="slide18.xml"/><Relationship Id="rId4" Type="http://schemas.openxmlformats.org/officeDocument/2006/relationships/slide" Target="slide20.xml"/><Relationship Id="rId9" Type="http://schemas.openxmlformats.org/officeDocument/2006/relationships/slide" Target="slide16.xml"/><Relationship Id="rId1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36D~1\AppData\Local\Temp\Rar$DI06.922\119330566345352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983"/>
            <a:ext cx="9144000" cy="6888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5899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Современные технологии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формирования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ключевых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компетентностей учащихся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2143116"/>
            <a:ext cx="485778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Технологии, реализуемые в начальной школе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8385625">
            <a:off x="2968288" y="1650885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6215074" y="142873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857620" y="3286124"/>
            <a:ext cx="428628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7287">
            <a:off x="2177215" y="3183372"/>
            <a:ext cx="428628" cy="909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344824">
            <a:off x="2751196" y="3208448"/>
            <a:ext cx="428628" cy="2556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72000" y="3286124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000496" y="928670"/>
            <a:ext cx="42862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3448348">
            <a:off x="7398564" y="773445"/>
            <a:ext cx="428628" cy="1521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0042073">
            <a:off x="5945606" y="3184487"/>
            <a:ext cx="428628" cy="2457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149303">
            <a:off x="7189173" y="3216018"/>
            <a:ext cx="428628" cy="1075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86050" y="5643578"/>
            <a:ext cx="2714644" cy="10001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2" action="ppaction://hlinksldjump"/>
              </a:rPr>
              <a:t>Технология развивающего обучения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2857488" y="3714752"/>
            <a:ext cx="3357586" cy="128588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3" action="ppaction://hlinksldjump"/>
              </a:rPr>
              <a:t> </a:t>
            </a:r>
            <a:r>
              <a:rPr lang="ru-RU" sz="1600" b="1" dirty="0" smtClean="0">
                <a:hlinkClick r:id="rId3" action="ppaction://hlinksldjump"/>
              </a:rPr>
              <a:t>ТЕХНОЛОГИЯ КОЛЛЕКТИВНОГО</a:t>
            </a:r>
          </a:p>
          <a:p>
            <a:pPr algn="ctr"/>
            <a:r>
              <a:rPr lang="ru-RU" sz="1600" b="1" dirty="0" smtClean="0">
                <a:hlinkClick r:id="rId3" action="ppaction://hlinksldjump"/>
              </a:rPr>
              <a:t> ВЗАИМООБУЧЕНИЯ</a:t>
            </a:r>
            <a:endParaRPr lang="ru-RU" sz="1600" b="1" dirty="0" smtClean="0"/>
          </a:p>
        </p:txBody>
      </p:sp>
      <p:sp>
        <p:nvSpPr>
          <p:cNvPr id="22" name="Овал 21"/>
          <p:cNvSpPr/>
          <p:nvPr/>
        </p:nvSpPr>
        <p:spPr>
          <a:xfrm>
            <a:off x="5643570" y="5643578"/>
            <a:ext cx="3500430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4" action="ppaction://hlinksldjump"/>
              </a:rPr>
              <a:t>Поэтапного формирования умственных действий</a:t>
            </a:r>
            <a:endParaRPr lang="ru-RU" sz="1600" b="1" dirty="0"/>
          </a:p>
        </p:txBody>
      </p:sp>
      <p:sp>
        <p:nvSpPr>
          <p:cNvPr id="23" name="Овал 22">
            <a:hlinkClick r:id="rId5" action="ppaction://hlinksldjump"/>
          </p:cNvPr>
          <p:cNvSpPr/>
          <p:nvPr/>
        </p:nvSpPr>
        <p:spPr>
          <a:xfrm>
            <a:off x="6429388" y="4214818"/>
            <a:ext cx="2714612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5" action="ppaction://hlinksldjump"/>
              </a:rPr>
              <a:t>Программированного </a:t>
            </a:r>
            <a:r>
              <a:rPr lang="ru-RU" sz="1600" b="1" dirty="0" smtClean="0">
                <a:hlinkClick r:id="rId5" action="ppaction://hlinksldjump"/>
              </a:rPr>
              <a:t>обучения</a:t>
            </a:r>
            <a:endParaRPr lang="ru-RU" sz="1600" b="1" dirty="0"/>
          </a:p>
        </p:txBody>
      </p:sp>
      <p:sp>
        <p:nvSpPr>
          <p:cNvPr id="24" name="Овал 23"/>
          <p:cNvSpPr/>
          <p:nvPr/>
        </p:nvSpPr>
        <p:spPr>
          <a:xfrm>
            <a:off x="0" y="4071942"/>
            <a:ext cx="2571736" cy="8572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6" action="ppaction://hlinksldjump"/>
              </a:rPr>
              <a:t>Технология проблемного диалога</a:t>
            </a:r>
            <a:endParaRPr lang="ru-RU" b="1" dirty="0"/>
          </a:p>
        </p:txBody>
      </p:sp>
      <p:sp>
        <p:nvSpPr>
          <p:cNvPr id="25" name="Овал 24"/>
          <p:cNvSpPr/>
          <p:nvPr/>
        </p:nvSpPr>
        <p:spPr>
          <a:xfrm>
            <a:off x="0" y="1785926"/>
            <a:ext cx="2071670" cy="142876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7" action="ppaction://hlinksldjump"/>
              </a:rPr>
              <a:t>Технология полного усвоения знаний</a:t>
            </a:r>
            <a:endParaRPr lang="ru-RU" sz="1600" b="1" dirty="0"/>
          </a:p>
        </p:txBody>
      </p:sp>
      <p:sp>
        <p:nvSpPr>
          <p:cNvPr id="27" name="Овал 26"/>
          <p:cNvSpPr/>
          <p:nvPr/>
        </p:nvSpPr>
        <p:spPr>
          <a:xfrm>
            <a:off x="3143240" y="214290"/>
            <a:ext cx="2214578" cy="64294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8" action="ppaction://hlinksldjump"/>
              </a:rPr>
              <a:t>Технология </a:t>
            </a:r>
            <a:r>
              <a:rPr lang="ru-RU" b="1" dirty="0" err="1" smtClean="0">
                <a:hlinkClick r:id="rId8" action="ppaction://hlinksldjump"/>
              </a:rPr>
              <a:t>Кейс-стади</a:t>
            </a:r>
            <a:endParaRPr lang="ru-RU" b="1" dirty="0"/>
          </a:p>
        </p:txBody>
      </p:sp>
      <p:sp>
        <p:nvSpPr>
          <p:cNvPr id="28" name="Овал 27"/>
          <p:cNvSpPr/>
          <p:nvPr/>
        </p:nvSpPr>
        <p:spPr>
          <a:xfrm>
            <a:off x="928662" y="857232"/>
            <a:ext cx="3000396" cy="8572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9" action="ppaction://hlinksldjump"/>
              </a:rPr>
              <a:t>Интерактивные технологии</a:t>
            </a:r>
            <a:endParaRPr lang="ru-RU" sz="1600" b="1" dirty="0"/>
          </a:p>
        </p:txBody>
      </p:sp>
      <p:sp>
        <p:nvSpPr>
          <p:cNvPr id="29" name="Овал 28"/>
          <p:cNvSpPr/>
          <p:nvPr/>
        </p:nvSpPr>
        <p:spPr>
          <a:xfrm>
            <a:off x="4857752" y="642918"/>
            <a:ext cx="2643206" cy="7143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0" action="ppaction://hlinksldjump"/>
              </a:rPr>
              <a:t>Проектной деятельности</a:t>
            </a:r>
            <a:endParaRPr lang="ru-RU" b="1" dirty="0"/>
          </a:p>
        </p:txBody>
      </p:sp>
      <p:sp>
        <p:nvSpPr>
          <p:cNvPr id="30" name="Овал 29"/>
          <p:cNvSpPr/>
          <p:nvPr/>
        </p:nvSpPr>
        <p:spPr>
          <a:xfrm>
            <a:off x="6858016" y="0"/>
            <a:ext cx="2285984" cy="8572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1" action="ppaction://hlinksldjump"/>
              </a:rPr>
              <a:t>Модульного </a:t>
            </a:r>
            <a:r>
              <a:rPr lang="ru-RU" b="1" dirty="0" smtClean="0">
                <a:hlinkClick r:id="rId11" action="ppaction://hlinksldjump"/>
              </a:rPr>
              <a:t>обучения</a:t>
            </a:r>
            <a:endParaRPr lang="ru-RU" b="1" dirty="0"/>
          </a:p>
        </p:txBody>
      </p:sp>
      <p:sp>
        <p:nvSpPr>
          <p:cNvPr id="31" name="Овал 30"/>
          <p:cNvSpPr/>
          <p:nvPr/>
        </p:nvSpPr>
        <p:spPr>
          <a:xfrm>
            <a:off x="214282" y="5572140"/>
            <a:ext cx="2357454" cy="10715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12" action="ppaction://hlinksldjump"/>
              </a:rPr>
              <a:t>Технология гуманной педагогики</a:t>
            </a:r>
            <a:endParaRPr lang="ru-RU" b="1" dirty="0"/>
          </a:p>
        </p:txBody>
      </p:sp>
      <p:sp>
        <p:nvSpPr>
          <p:cNvPr id="32" name="Овал 31"/>
          <p:cNvSpPr/>
          <p:nvPr/>
        </p:nvSpPr>
        <p:spPr>
          <a:xfrm>
            <a:off x="7072330" y="1714488"/>
            <a:ext cx="2071670" cy="150019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13" action="ppaction://hlinksldjump"/>
              </a:rPr>
              <a:t>Технология </a:t>
            </a:r>
            <a:r>
              <a:rPr lang="ru-RU" sz="1600" b="1" dirty="0" err="1" smtClean="0">
                <a:hlinkClick r:id="rId13" action="ppaction://hlinksldjump"/>
              </a:rPr>
              <a:t>разноуров-него</a:t>
            </a:r>
            <a:r>
              <a:rPr lang="ru-RU" sz="1600" b="1" dirty="0" smtClean="0">
                <a:hlinkClick r:id="rId13" action="ppaction://hlinksldjump"/>
              </a:rPr>
              <a:t> обучения</a:t>
            </a:r>
            <a:endParaRPr lang="ru-RU" sz="1600" b="1" dirty="0"/>
          </a:p>
        </p:txBody>
      </p:sp>
      <p:sp>
        <p:nvSpPr>
          <p:cNvPr id="26" name="Овал 25"/>
          <p:cNvSpPr/>
          <p:nvPr/>
        </p:nvSpPr>
        <p:spPr>
          <a:xfrm>
            <a:off x="0" y="0"/>
            <a:ext cx="3000396" cy="8572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hlinkClick r:id="rId14" action="ppaction://hlinksldjump"/>
              </a:rPr>
              <a:t>Технология опережающего обучения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9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развивающего обучения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3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Все обучаемые способны полностью усвоить необходимый учебный</a:t>
            </a:r>
          </a:p>
          <a:p>
            <a:r>
              <a:rPr lang="ru-RU" b="1" i="1" dirty="0" smtClean="0"/>
              <a:t> материал при рациональной организации учебного процесса.</a:t>
            </a:r>
            <a:endParaRPr lang="ru-RU" b="1" i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Категории целей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познавательной деятельности: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запоминает и воспроизводит конкретную учебную  единицу  (термин,  факт,  понятие, принцип, процедуру)- «запомнил ,воспроизвел, узнал».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понимание: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преобразует учебный материал из одной формы выражения в другую (интерпретирует, объясняет, кратко излагает, прогнозирует дальнейшее развитие явлений, событий)  «объяснил, проиллюстрировал, интерпретировал, перевёл с одного языка на другой»;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демонстрирует применение изученного материала в конкретных условиях и в новой ситуации (по образцу в сходной или изменённой ситуации);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вычленяет части целого, выявляет взаимосвязи   между   ними,   осознаёт   принципы   построения целого  «вычленил части из целого»;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синтез: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проявляет умение комбинировать элементы для получения целого, обладающего новизной  (пишет творческое сочинение,  предлагает план эксперимента, решения проблемы)  «образовал новое целое»;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оценивает значение учебного материала для данной конкретной цели  «определил ценность и значение объекта изучения».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58082" y="6286520"/>
            <a:ext cx="135732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15" y="214290"/>
            <a:ext cx="87872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</a:p>
          <a:p>
            <a:pPr algn="ctr"/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</a:rPr>
              <a:t>разноуровнего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обучения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Если каждому ученику отводить время, соответствующее его личным способностям и возможностям, то можно обеспечить гарантированное усвоение базисного ядра школьной программы </a:t>
            </a:r>
            <a:endParaRPr lang="ru-RU" b="1" i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основных принципов педагогической технологии были выбраны следующие: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64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всеобщая талантливость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нет бесталанных людей, а есть занятые не своим делом;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64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взаимное превосходство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если у кого-то что-то получается хуже, чем у других, значит что-то должно получаться лучше; это что-то нужно искать.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неизбежность перемен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 одно суждение о человеке не может считаться окончательным.</a:t>
            </a:r>
          </a:p>
          <a:p>
            <a:pPr marL="0" marR="0" lvl="0" indent="258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64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дальнейшем эта технология получила название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«технология обучения базису без отстающих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58082" y="6286520"/>
            <a:ext cx="135732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7863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Модульного</a:t>
            </a:r>
            <a:r>
              <a:rPr lang="ru-RU" sz="5400" b="1" dirty="0" smtClean="0"/>
              <a:t> 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Сущность модульного обучения состоит в том, что ученик полностью самостоятельно (или с определённой дозой помощи) достигает конкретных целей учения в процессе работы с модулем (модуль  это целевой функциональный узел, в котором объединены учебное содержание и технология овладения им).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00306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Содержание обучения представляется в законченных самостоятельных комплексах (информационных блоках), усвоение которых осуществляется в соответствии с целью. Дидактическая цель формулируется для обучаемого и содержит в себе не только указание на объём знания, но и на уровень его усвоения. Модули позволяют перевести обучение на </a:t>
            </a:r>
            <a:r>
              <a:rPr lang="ru-RU" sz="2400" dirty="0" err="1" smtClean="0"/>
              <a:t>субъект-субъектную</a:t>
            </a:r>
            <a:r>
              <a:rPr lang="ru-RU" sz="2400" dirty="0" smtClean="0"/>
              <a:t> основу, индивидуализировать работу с отдельными учащимися, дозировать индивидуальную помощь, изменить формы общения учителя и ученика.</a:t>
            </a:r>
            <a:endParaRPr lang="ru-RU" sz="2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58082" y="6286520"/>
            <a:ext cx="135732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222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полного усвоения знаний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Способности ученика определяются не при усреднённых, а оптимально подобранных для данного ребёнка условиях, для чего необходима адаптивная система обучения, позволяющая всем ученикам полностью усвоить программный материал.</a:t>
            </a:r>
            <a:endParaRPr lang="ru-RU" sz="1600" b="1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826127"/>
            <a:ext cx="9296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Категории целей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познавательной деятельности: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запоминает и воспроизводит конкретную учебную  единицу  (термин,  факт,  понятие, принцип, процедуру)- «запомнил ,воспроизвел, узнал».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понимание: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преобразует учебный материал из одной формы выражения в другую (интерпретирует, объясняет, кратко излагает, прогнозирует дальнейшее развитие явлений, событий)  «объяснил, проиллюстрировал, интерпретировал, перевёл с одного языка на другой»;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демонстрирует применение изученного материала в конкретных условиях и в новой ситуации (по образцу в сходной или изменённой ситуации);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вычленяет части целого, выявляет взаимосвязи   между   ними,   осознаёт   принципы   построения целого  «вычленил части из целого»;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синтез: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проявляет умение комбинировать элементы для получения целого, обладающего новизной  (пишет творческое сочинение,  предлагает план эксперимента, решения проблемы)  «образовал новое целое»;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5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79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оценивает значение учебного материала для данной конкретной цели  «определил ценность и значение объекта изучения».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8215306" y="6500834"/>
            <a:ext cx="928694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6923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проблемного диалога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Проблемно-диалогическая технология дает развернутый ответ на вопрос, как учить, чтобы ученики ставили и решали проблемы. </a:t>
            </a:r>
            <a:endParaRPr lang="ru-RU" b="1" i="1" dirty="0"/>
          </a:p>
        </p:txBody>
      </p:sp>
      <p:pic>
        <p:nvPicPr>
          <p:cNvPr id="11265" name="Picture 1" descr="C:\Users\Администратор\Desktop\P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5911060" cy="4429132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72396" y="6286520"/>
            <a:ext cx="135732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57599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Интерактивные 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технологии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сегодняшний день во многих сферах жизни общества используются интерактивные технологии. Мультимедиа проекторы, интерактивные доски и панели, системы видеоконференцсвязи, системы голосований облегчают большинство проблем, которые существовали раньше. Расстояния и пространство теперь не так важны в учебе и </a:t>
            </a:r>
            <a:r>
              <a:rPr lang="ru-RU" sz="2400" dirty="0" err="1" smtClean="0"/>
              <a:t>работе.Уже</a:t>
            </a:r>
            <a:r>
              <a:rPr lang="ru-RU" sz="2400" dirty="0" smtClean="0"/>
              <a:t> невозможно представить крупное совещание без проектора, с помощью которого вся аудитория получает требуемую информацию. В образовании начинается применение интерактивных досок и панелей, которые не только облегчают работу преподавателя, но и дают больше возможностей для обучения. </a:t>
            </a:r>
            <a:endParaRPr lang="ru-RU" sz="2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58082" y="6286520"/>
            <a:ext cx="135732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147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  <a:r>
              <a:rPr lang="ru-RU" sz="5400" b="1" dirty="0" err="1" smtClean="0">
                <a:solidFill>
                  <a:schemeClr val="accent1">
                    <a:lumMod val="50000"/>
                  </a:schemeClr>
                </a:solidFill>
              </a:rPr>
              <a:t>Кейс-стади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5723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методологическом плане кейс-метод можно представить как сложную систему, в которую интегрированы другие, более простые методы познания. В него входят моделирование, системный анализ, проблемный метод, мыслительный эксперимент, методы описания, классификации, игровые методы, которые выполняют в кейсе свои роли.</a:t>
            </a:r>
            <a:endParaRPr lang="ru-RU" i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500306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обучения на основе метода конкретных ситуаций.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1.Подготовительный этап (до начала занятий).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этапа: конкретизировать цели и разработать конкретную ситуацию и ход занятия.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Ознакомительный этап (во время занятия)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этапа: вовлечение в анализ реальной ситуации, выбор оптимальной формы преподнесения материала для ознакомления.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Аналитический этап (начало обсуждения кейса).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этапа: проанализировать кейс в группе и выработать решение.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Итоговый этап (презентация групповых решений).</a:t>
            </a: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представить и обосновать решение/выводы группы по кейсу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58082" y="6286520"/>
            <a:ext cx="135732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62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/>
              <a:t>Проектной деятельности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768" y="1000108"/>
            <a:ext cx="93498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Проект- это буквально «нечто брошенное, пущенное вперед». В рамках процесса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обучения проектный метод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можноопределить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как образовательную технологию,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нацеленную на приобретение учащимися новых знаний на основе реальной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жизненной практики, формирование у школьников специфических умений 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навыков, посредством системной организации проблемно-ориентированного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поиска.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Проект- это «обучение через делание». (Дж. </a:t>
            </a:r>
            <a:r>
              <a:rPr kumimoji="0" lang="ru-RU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Дьюи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067948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Классификация проектов: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количеству учащихся проект может быть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индивидуальным или групповым;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содержанию и привязке к учебным дисциплинам проекты подразделяются на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монопредметные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 предмет) 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межпредметные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 и более предмета);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продолжительности проектной деятельности выделяют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краткосрочные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(мини-проекты),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среднесрочные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долгосрочные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проекты. Четкое регламентирование по количеству отведенного времени на выполнение проекта в настоящее время отсутствует, однако чаще всего мини-проекты выполняются за период от одного до нескольких учебных занятий (приблизительно 1 неделя), среднесрочные проекты - од одной до 4 недель; долгосрочные - от 4 недель до года;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доминирующему виду проектной деятельности выделяют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исследовательские, творческие и практико-ориентированные проекты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58082" y="6357958"/>
            <a:ext cx="1357322" cy="500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057" y="0"/>
            <a:ext cx="7689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Программированного</a:t>
            </a:r>
            <a:endParaRPr lang="ru-RU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обучения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69675" y="1699099"/>
            <a:ext cx="654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Научимся программировать - научимся обучать А.Берг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131257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Целевые ориентации - эффективное обучение на основе научно разработанной программы. Обучение, учитывающее индивидуальные данные ребенка. </a:t>
            </a:r>
          </a:p>
          <a:p>
            <a:r>
              <a:rPr lang="ru-RU" sz="2400" dirty="0" smtClean="0"/>
              <a:t>Концептуальные основы:</a:t>
            </a:r>
          </a:p>
          <a:p>
            <a:r>
              <a:rPr lang="ru-RU" sz="2400" dirty="0" smtClean="0"/>
              <a:t>Под программированным обучением понимается управляемое усвоение программированного учебного материала с помощью обучающего устройства (ЭВМ, программированного учебника, кинотренажера и др.). Программированный учебный материал представляет собой серию сравнительно небольших порций учебной информации (“кадров”, файлов, “шагов”), подаваемых в определенной логической последовательности.</a:t>
            </a:r>
            <a:endParaRPr lang="ru-RU" sz="2400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58082" y="6286520"/>
            <a:ext cx="135732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Совокупность психолого-педагогических установок, определённых специальным набором форм, методов, способов и приёмов обучения, а так же  воспитательных средств (выступает организатором методическим инструментарием педагогического процесса и позволяет ответить на вопрос: </a:t>
            </a:r>
            <a:r>
              <a:rPr lang="ru-RU" b="1" dirty="0" smtClean="0"/>
              <a:t>как обучаем? и как воспитываем?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990" y="0"/>
            <a:ext cx="700025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Поэтапного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формирования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умственных действий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363952"/>
            <a:ext cx="92300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внешней деятельности школьников, способствующая переходу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внешних действий в умственные, является основой рационального управления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процессом усвоения знаний, навыков, умений.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3471059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умственных действий проходит по следующим этапам: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- создание мотивации обучаемого;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- составление схемы т.н. ориентировочной основы действия;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Третий - выполнение реальных действий;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Четвертый - проговаривание вслух описаний того реального действия, которое совершается, в результате чего отпадает необходимость использования ориентировочной основы действий;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Пятый - Действие сопровождается проговариванием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себя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Шестой - Полный отказ от речевого сопровождения действия, формирование умственного действия в свернутом виде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интериоризация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каждом этапе действие выполняется сначала развернуто, а затем постепенно сокращается,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свертывается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715272" y="6500834"/>
            <a:ext cx="1000132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98" y="0"/>
            <a:ext cx="88124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</a:t>
            </a:r>
          </a:p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опережающего обучения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основу педагогической системы Л.В.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заложены следующие принципы: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принцип обучения на высоком уровне трудности. Реализация этого принципа предполагает соблюдение меры трудности, преодоление препятствий, осмысление взаимосвязи и систематизацию изучаемых явлений;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принцип ведущей роли теоретических знаний, согласно которому отработка понятий, отношений, связей внутри учебного предмета и между предметами не менее важна, чем отработка навыков;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принцип осознания обучаемыми собственного учения. Этот принцип обучения направлен на развитие рефлексии, на осознание самого себя как субъекта учения. Содержание этого принципа может быть соотнесено с развитием личностной рефлексии,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принцип работы над развитием всех учащихся. Согласно этому принципу, должны быть учтены индивидуальные особенности, но обучение должно развивать всех.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Вся эффективная организация обучения направлена на активизацию, развитие мыслительной деятельности обучаемого, формирование способности самостоятельно добывать знания в сотрудничестве с другими обучаемыми, т. е. </a:t>
            </a:r>
            <a:r>
              <a:rPr lang="ru-RU" b="1" dirty="0" err="1" smtClean="0"/>
              <a:t>саморазвиваться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715272" y="6429396"/>
            <a:ext cx="1000132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-571528"/>
            <a:ext cx="7786742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/>
          </a:p>
          <a:p>
            <a:pPr algn="ctr"/>
            <a:r>
              <a:rPr lang="ru-RU" sz="5400" dirty="0" smtClean="0"/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ТЕХНОЛОГИЯ КОЛЛЕКТИВНОГО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ВЗАИМООБУЧЕНИЯ</a:t>
            </a:r>
          </a:p>
          <a:p>
            <a:pPr algn="ctr"/>
            <a:endParaRPr lang="ru-RU" sz="5400" b="1" dirty="0" err="1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«Работа в парах, сменного состава» по определённым правилам позволяет плодотворно, развивать у обучаемых самостоятельность и коммуникативные умения.</a:t>
            </a:r>
            <a:endParaRPr lang="ru-RU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3388" algn="l"/>
                <a:tab pos="1411288" algn="l"/>
                <a:tab pos="3376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выделить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следующие основные преимущества КСО: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  <a:tab pos="1411288" algn="l"/>
                <a:tab pos="3376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регулярно повторяющихся упражнений совершенствуются навыки логического мышления и понимания;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  <a:tab pos="1411288" algn="l"/>
                <a:tab pos="3376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процессе речи развиваются навыки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мыследеятельности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включается работа памяти, идёт мобилизация и актуализация предшествующего опыта и знаний;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  <a:tab pos="1411288" algn="l"/>
                <a:tab pos="3376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чувствует себя раскованно, работает  в индивидуальном темпе;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  <a:tab pos="1411288" algn="l"/>
                <a:tab pos="3376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повышается ответственность не. только, за   свои успехи, но и за результаты коллективного труда;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  <a:tab pos="1411288" algn="l"/>
                <a:tab pos="3376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отпадает необходимость в сдерживании темпа продвижения одних и в понукании других учащихся, что позитивно сказывается на микроклимате в 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коллективе;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  <a:tab pos="1411288" algn="l"/>
                <a:tab pos="3376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формируется адекватная самооценка личности, своих возможностей и способностей, достоинств и ограничений;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3388" algn="l"/>
                <a:tab pos="1411288" algn="l"/>
                <a:tab pos="33766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обсуждение одной информации с несколькими сменными партнёрами увеличивает число ассоциативных связей, а следовательно, обеспечивает более прочное усвоение.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358082" y="6286520"/>
            <a:ext cx="135732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34880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идеи гуманно-личностной педагогики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Гуманно-личностная педагогика основана на следующих постулатах: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Гуманное педагогическое мышление не есть открытие современной теории и практики. Оно основано на классическом наследии и находит истоки в ведущих религиозных, философских и педагогических учениях.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Педагогика по сути своей есть общечеловеческая форма и культура мышления, тенденции которого заложены в природных функциях человека. Она развивается не столько научными достижениями, открытыми наукой закономерностями, сколько уровнем и качеством общечеловеческой культуры, истоками духовности и мотивацией деятельности. В этом благо педагогического мышления, как постоянного источника творчества и созидания. В этом же отличие его от науки в строгом смысле этого слова.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Гуманно-личностная педагогика во главу угла ставит воспитание личности через развитие ее духовного и нравственного потенциала; способствуя раскрытию и созиданию в ребенке черт и качеств благородства. Воспитание человека благородного есть ведущая цель гуманно-личностного образовательного процесса.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Гуманно-личностная педагогика принимает идеи классической философии и педагогики о том, что ребенок есть явление в земной жизни, он есть носитель своей жизненной миссии и наделен высочайшей энергией духа.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Гуманно-личностный образовательный процесс строится на понимании целостности природы ребенка, ее движущих силах, раскрытых и научно обоснованных современной психологией и определяемых нами, как стихийные устремления, страсти личности ребенка в его стремлении к развитию, взрослению, свободе.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гуманной педагогики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286744" y="6429396"/>
            <a:ext cx="857256" cy="42860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Требования к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Концептуальность</a:t>
            </a:r>
          </a:p>
          <a:p>
            <a:r>
              <a:rPr lang="ru-RU" dirty="0" smtClean="0"/>
              <a:t>Управляемость</a:t>
            </a:r>
          </a:p>
          <a:p>
            <a:r>
              <a:rPr lang="ru-RU" dirty="0" smtClean="0"/>
              <a:t>Воспроизведение системы действий</a:t>
            </a:r>
          </a:p>
          <a:p>
            <a:r>
              <a:rPr lang="ru-RU" dirty="0" smtClean="0"/>
              <a:t>Действенность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Усложнение социального заказа образовательным учреждениям</a:t>
            </a:r>
          </a:p>
          <a:p>
            <a:r>
              <a:rPr lang="ru-RU" dirty="0" smtClean="0"/>
              <a:t>Утверждение гуманистического приоритета в образовательных целях</a:t>
            </a:r>
          </a:p>
          <a:p>
            <a:r>
              <a:rPr lang="ru-RU" dirty="0" err="1" smtClean="0"/>
              <a:t>Гуманитаризация</a:t>
            </a:r>
            <a:r>
              <a:rPr lang="ru-RU" dirty="0" smtClean="0"/>
              <a:t> образовательной среды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1"/>
            <a:ext cx="8572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Предпосылки новых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образовательных технологий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Прогнозирование</a:t>
            </a:r>
          </a:p>
          <a:p>
            <a:r>
              <a:rPr lang="ru-RU" sz="2800" dirty="0" smtClean="0"/>
              <a:t>Нормирование</a:t>
            </a:r>
          </a:p>
          <a:p>
            <a:r>
              <a:rPr lang="ru-RU" sz="2800" dirty="0" smtClean="0"/>
              <a:t>Обеспечение системности</a:t>
            </a:r>
          </a:p>
          <a:p>
            <a:r>
              <a:rPr lang="ru-RU" sz="2800" dirty="0" smtClean="0"/>
              <a:t>Построение логической последовательности действий</a:t>
            </a:r>
          </a:p>
          <a:p>
            <a:r>
              <a:rPr lang="ru-RU" sz="2800" dirty="0" smtClean="0"/>
              <a:t>Приведение действий в соответствия с закономерностями организуемых процессов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8286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Возможности технологий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решении образовательных задач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58400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785786" y="2214554"/>
            <a:ext cx="7500990" cy="3714776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Общепедагогические</a:t>
            </a:r>
          </a:p>
          <a:p>
            <a:pPr marL="342900" indent="-342900" algn="ctr">
              <a:buAutoNum type="arabicPeriod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Частно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– методические (предметные)</a:t>
            </a:r>
          </a:p>
          <a:p>
            <a:pPr marL="342900" indent="-342900" algn="ctr">
              <a:buAutoNum type="arabicPeriod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Локальные (модульные)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1643050"/>
            <a:ext cx="490621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ТЕХНОЛОГИЙ ПО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ФИЛОСОФСКОЙ ОСНОВЕ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357422" y="3214686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43372" y="3214686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14348" y="4071942"/>
            <a:ext cx="2786082" cy="1785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НАУЧНЫЕ  И РЕЛИГИОЗНЫЕ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4143380"/>
            <a:ext cx="2786082" cy="1785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Гуманистические и авторитарные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438" y="785794"/>
            <a:ext cx="803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научной концепции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000372"/>
            <a:ext cx="82153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buAutoNum type="arabicPeriod"/>
            </a:pP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Ассоциативно-рефлекторные</a:t>
            </a:r>
          </a:p>
          <a:p>
            <a:pPr marL="514350" indent="-514350" algn="ctr">
              <a:buAutoNum type="arabicPeriod"/>
            </a:pP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Интериоризаторские</a:t>
            </a:r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 algn="ctr">
              <a:buAutoNum type="arabicPeriod"/>
            </a:pPr>
            <a:r>
              <a:rPr lang="ru-RU" sz="2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Развивающие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07236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ориентации на личностные структуры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61717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ctr">
              <a:buAutoNum type="arabicPeriod"/>
            </a:pP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Информационные (формирование ЗУН)</a:t>
            </a:r>
          </a:p>
          <a:p>
            <a:pPr marL="514350" indent="-514350" algn="ctr">
              <a:buAutoNum type="arabicPeriod"/>
            </a:pPr>
            <a:r>
              <a:rPr lang="ru-RU" sz="24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Ориентационные </a:t>
            </a:r>
            <a:r>
              <a:rPr lang="ru-RU" sz="24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(формирование 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способов умственных действий)</a:t>
            </a:r>
            <a:endParaRPr lang="ru-RU" sz="24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 algn="ctr">
              <a:buAutoNum type="arabicPeriod"/>
            </a:pPr>
            <a:r>
              <a:rPr lang="ru-RU" sz="2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Эвристические (развитие творческих способностей)</a:t>
            </a:r>
          </a:p>
          <a:p>
            <a:pPr marL="514350" indent="-514350" algn="ctr">
              <a:buAutoNum type="arabicPeriod"/>
            </a:pP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Прикладные (формирование действенно- практической 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сферы)</a:t>
            </a:r>
            <a:endParaRPr lang="ru-RU" sz="2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1875</Words>
  <Application>Microsoft Office PowerPoint</Application>
  <PresentationFormat>Экран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Технология</vt:lpstr>
      <vt:lpstr> Требования к технологии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32</cp:revision>
  <dcterms:created xsi:type="dcterms:W3CDTF">2010-11-29T17:32:06Z</dcterms:created>
  <dcterms:modified xsi:type="dcterms:W3CDTF">2010-11-30T19:19:32Z</dcterms:modified>
</cp:coreProperties>
</file>