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sldIdLst>
    <p:sldId id="272" r:id="rId4"/>
    <p:sldId id="256" r:id="rId5"/>
    <p:sldId id="287" r:id="rId6"/>
    <p:sldId id="276" r:id="rId7"/>
    <p:sldId id="290" r:id="rId8"/>
    <p:sldId id="291" r:id="rId9"/>
    <p:sldId id="292" r:id="rId10"/>
    <p:sldId id="289" r:id="rId11"/>
    <p:sldId id="277" r:id="rId12"/>
    <p:sldId id="278" r:id="rId13"/>
    <p:sldId id="274" r:id="rId14"/>
    <p:sldId id="275" r:id="rId15"/>
    <p:sldId id="286" r:id="rId16"/>
    <p:sldId id="280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FF33"/>
    <a:srgbClr val="CC6600"/>
    <a:srgbClr val="1B80DB"/>
    <a:srgbClr val="D7D200"/>
    <a:srgbClr val="CC3300"/>
    <a:srgbClr val="85B931"/>
    <a:srgbClr val="41C7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00" autoAdjust="0"/>
    <p:restoredTop sz="94660" autoAdjust="0"/>
  </p:normalViewPr>
  <p:slideViewPr>
    <p:cSldViewPr>
      <p:cViewPr>
        <p:scale>
          <a:sx n="66" d="100"/>
          <a:sy n="66" d="100"/>
        </p:scale>
        <p:origin x="-6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06/relationships/legacyDocTextInfo" Target="legacyDocTextInfo.bin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EB17-EA93-44D0-B30E-A19FA0173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F827E-B4F5-4D91-8862-27D45B9B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EF739-9D35-4D62-B40B-84E8C8F2D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6F16-759C-4FA2-8C9A-79AD5074C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B4D8-65CA-4999-96E2-07F3BE29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328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9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F91F-48C7-453D-99C1-FF1E389EE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72D3-35D4-4127-ACB7-E80245B4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38A2-515B-49B0-A92B-7D58D09C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B858B-FFC6-48E0-AB03-220FBE88E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858E-861B-4F14-B105-53B0673E0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897A-A8E2-4756-9181-F279A6F1D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F18F-5E69-4263-A5B7-EF06E8853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3E28-83A5-494E-BC4D-1946FC975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E023-509C-4A20-A6D3-B6FA9F1C4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6B80-72A9-47A4-B5BC-691EB0E6F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0D50-CE94-498A-8442-023B56408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4746E-209F-4D20-8DF3-5F446338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7F63-DA51-40F6-9D24-78B1248AA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AE1F-F710-434D-A21C-E95E2FFF1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8CF2-80D7-42C6-9F13-F2FE0B266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B21BA-6E05-41A6-8BAE-2F345A67E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05FD-58C6-4B7E-95CF-72BE47D8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980C-290B-45F0-935C-71BAF7432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5FF2-6C0C-4706-9407-3A8CD136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9EA6-56B7-4354-BBC5-AB7CFA6CA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459A-721A-442E-8F47-8F89DC7F0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B0C7-0AE4-42AF-8890-5E931E3DE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ACD6-6502-4769-B018-E295ADF1E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BD27-1251-4428-8CED-09FDF224B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5DA6-629F-42C3-AB4F-429A702C1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54C9-214F-41E8-94D6-F39C81F23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0B8B-F672-4608-A781-753BE2BE5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0DF2-4274-4C9C-8215-F731DBAB1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6B2-9F3D-4555-95F3-62E05D5FB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C755-1579-4843-8DC3-56753466C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0E2D2CC-1FB1-424A-9F09-D650595A0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6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224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6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6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6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26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2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CE1191-0226-40E6-A0C0-0623F8E47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5" grpId="0"/>
      <p:bldP spid="5226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63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8BA8DB53-098C-450E-B3DD-96F90529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7" grpId="0"/>
      <p:bldP spid="5635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3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63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accent2">
                <a:gamma/>
                <a:tint val="11373"/>
                <a:invGamma/>
              </a:schemeClr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496300" cy="151288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600" dirty="0" smtClean="0">
                <a:solidFill>
                  <a:schemeClr val="accent2"/>
                </a:solidFill>
                <a:latin typeface="Bodoni MT Poster Compressed" pitchFamily="18" charset="0"/>
              </a:rPr>
              <a:t/>
            </a:r>
            <a:br>
              <a:rPr lang="ru-RU" sz="4600" dirty="0" smtClean="0">
                <a:solidFill>
                  <a:schemeClr val="accent2"/>
                </a:solidFill>
                <a:latin typeface="Bodoni MT Poster Compressed" pitchFamily="18" charset="0"/>
              </a:rPr>
            </a:br>
            <a:r>
              <a:rPr lang="ru-RU" sz="4600" dirty="0" smtClean="0">
                <a:solidFill>
                  <a:schemeClr val="accent2"/>
                </a:solidFill>
                <a:latin typeface="Bodoni MT Poster Compressed" pitchFamily="18" charset="0"/>
              </a:rPr>
              <a:t/>
            </a:r>
            <a:br>
              <a:rPr lang="ru-RU" sz="4600" dirty="0" smtClean="0">
                <a:solidFill>
                  <a:schemeClr val="accent2"/>
                </a:solidFill>
                <a:latin typeface="Bodoni MT Poster Compressed" pitchFamily="18" charset="0"/>
              </a:rPr>
            </a:br>
            <a:r>
              <a:rPr lang="ru-RU" sz="4600" dirty="0" smtClean="0">
                <a:solidFill>
                  <a:schemeClr val="accent2"/>
                </a:solidFill>
                <a:latin typeface="Bodoni MT Poster Compressed" pitchFamily="18" charset="0"/>
              </a:rPr>
              <a:t/>
            </a:r>
            <a:br>
              <a:rPr lang="ru-RU" sz="4600" dirty="0" smtClean="0">
                <a:solidFill>
                  <a:schemeClr val="accent2"/>
                </a:solidFill>
                <a:latin typeface="Bodoni MT Poster Compressed" pitchFamily="18" charset="0"/>
              </a:rPr>
            </a:br>
            <a:r>
              <a:rPr lang="ru-RU" sz="5400" b="1" i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sz="5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 на уроках в школе </a:t>
            </a:r>
            <a:r>
              <a:rPr lang="en-US" sz="5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5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ступени обучения.</a:t>
            </a:r>
          </a:p>
        </p:txBody>
      </p:sp>
      <p:pic>
        <p:nvPicPr>
          <p:cNvPr id="19471" name="Picture 15" descr="j0233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365625"/>
            <a:ext cx="20859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j02339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08500"/>
            <a:ext cx="20399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j02339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365625"/>
            <a:ext cx="25384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hlink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24862" cy="31670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00"/>
                </a:solidFill>
              </a:rPr>
              <a:t>                  </a:t>
            </a:r>
            <a:endParaRPr lang="ru-RU" b="1" smtClean="0">
              <a:solidFill>
                <a:srgbClr val="3333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1400" b="1" smtClean="0">
              <a:solidFill>
                <a:srgbClr val="3333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ru-RU" sz="2800" b="1" smtClean="0">
                <a:solidFill>
                  <a:srgbClr val="0000FF"/>
                </a:solidFill>
                <a:latin typeface="TechnicalDi" pitchFamily="2" charset="0"/>
                <a:cs typeface="Times New Roman" pitchFamily="18" charset="0"/>
              </a:rPr>
              <a:t>На   карточках, которые    показывает    учитель,    схематично изображены   человечки,   выполняющие   различные гимнастические упражнения. Размер изображения   равен   2   см.   Дети   повторяют движения человечка.</a:t>
            </a:r>
            <a:endParaRPr lang="ru-RU" sz="2800" b="1" smtClean="0">
              <a:solidFill>
                <a:srgbClr val="0000FF"/>
              </a:solidFill>
              <a:latin typeface="TechnicalDi" pitchFamily="2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0000FF"/>
              </a:solidFill>
              <a:latin typeface="TechnicalDi" pitchFamily="2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FF0000"/>
                </a:solidFill>
                <a:latin typeface="Batang" pitchFamily="18" charset="-127"/>
                <a:cs typeface="Times New Roman" pitchFamily="18" charset="0"/>
              </a:rPr>
              <a:t>«Веселые   человечки».</a:t>
            </a: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331913" y="443706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331913" y="53736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684213" y="56610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AutoShape 13"/>
          <p:cNvSpPr>
            <a:spLocks noChangeArrowheads="1"/>
          </p:cNvSpPr>
          <p:nvPr/>
        </p:nvSpPr>
        <p:spPr bwMode="auto">
          <a:xfrm>
            <a:off x="1476375" y="62372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16"/>
          <p:cNvSpPr>
            <a:spLocks noChangeArrowheads="1"/>
          </p:cNvSpPr>
          <p:nvPr/>
        </p:nvSpPr>
        <p:spPr bwMode="auto">
          <a:xfrm>
            <a:off x="1908175" y="62372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17"/>
          <p:cNvSpPr>
            <a:spLocks noChangeShapeType="1"/>
          </p:cNvSpPr>
          <p:nvPr/>
        </p:nvSpPr>
        <p:spPr bwMode="auto">
          <a:xfrm flipH="1">
            <a:off x="2195513" y="566102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1331913" y="443706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4356100" y="53736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Line 31"/>
          <p:cNvSpPr>
            <a:spLocks noChangeShapeType="1"/>
          </p:cNvSpPr>
          <p:nvPr/>
        </p:nvSpPr>
        <p:spPr bwMode="auto">
          <a:xfrm flipH="1" flipV="1">
            <a:off x="4284663" y="4581525"/>
            <a:ext cx="1444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AutoShape 32"/>
          <p:cNvSpPr>
            <a:spLocks noChangeArrowheads="1"/>
          </p:cNvSpPr>
          <p:nvPr/>
        </p:nvSpPr>
        <p:spPr bwMode="auto">
          <a:xfrm>
            <a:off x="4500563" y="62372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AutoShape 33"/>
          <p:cNvSpPr>
            <a:spLocks noChangeArrowheads="1"/>
          </p:cNvSpPr>
          <p:nvPr/>
        </p:nvSpPr>
        <p:spPr bwMode="auto">
          <a:xfrm>
            <a:off x="4932363" y="62372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Line 34"/>
          <p:cNvSpPr>
            <a:spLocks noChangeShapeType="1"/>
          </p:cNvSpPr>
          <p:nvPr/>
        </p:nvSpPr>
        <p:spPr bwMode="auto">
          <a:xfrm flipH="1">
            <a:off x="5219700" y="4508500"/>
            <a:ext cx="144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1" name="AutoShape 35"/>
          <p:cNvSpPr>
            <a:spLocks noChangeArrowheads="1"/>
          </p:cNvSpPr>
          <p:nvPr/>
        </p:nvSpPr>
        <p:spPr bwMode="auto">
          <a:xfrm>
            <a:off x="4356100" y="443706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7019925" y="53736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Line 37"/>
          <p:cNvSpPr>
            <a:spLocks noChangeShapeType="1"/>
          </p:cNvSpPr>
          <p:nvPr/>
        </p:nvSpPr>
        <p:spPr bwMode="auto">
          <a:xfrm flipH="1">
            <a:off x="7019925" y="57340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AutoShape 38"/>
          <p:cNvSpPr>
            <a:spLocks noChangeArrowheads="1"/>
          </p:cNvSpPr>
          <p:nvPr/>
        </p:nvSpPr>
        <p:spPr bwMode="auto">
          <a:xfrm>
            <a:off x="7164388" y="62372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AutoShape 39"/>
          <p:cNvSpPr>
            <a:spLocks noChangeArrowheads="1"/>
          </p:cNvSpPr>
          <p:nvPr/>
        </p:nvSpPr>
        <p:spPr bwMode="auto">
          <a:xfrm>
            <a:off x="7596188" y="62372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Line 40"/>
          <p:cNvSpPr>
            <a:spLocks noChangeShapeType="1"/>
          </p:cNvSpPr>
          <p:nvPr/>
        </p:nvSpPr>
        <p:spPr bwMode="auto">
          <a:xfrm flipV="1">
            <a:off x="7956550" y="57340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7" name="AutoShape 41"/>
          <p:cNvSpPr>
            <a:spLocks noChangeArrowheads="1"/>
          </p:cNvSpPr>
          <p:nvPr/>
        </p:nvSpPr>
        <p:spPr bwMode="auto">
          <a:xfrm>
            <a:off x="7019925" y="443706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/>
      <p:bldP spid="29703" grpId="0" animBg="1"/>
      <p:bldP spid="29723" grpId="0" animBg="1"/>
      <p:bldP spid="29726" grpId="0" animBg="1"/>
      <p:bldP spid="29731" grpId="0" animBg="1"/>
      <p:bldP spid="29732" grpId="0" animBg="1"/>
      <p:bldP spid="297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7C8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9E0040"/>
                </a:solidFill>
              </a:rPr>
              <a:t>Медико-психолого-педагогическая реабилитация больного ребенка включает:</a:t>
            </a:r>
            <a:br>
              <a:rPr lang="ru-RU" sz="3200" b="1" i="1" smtClean="0">
                <a:solidFill>
                  <a:srgbClr val="9E0040"/>
                </a:solidFill>
              </a:rPr>
            </a:br>
            <a:endParaRPr lang="ru-RU" sz="3200" b="1" i="1" smtClean="0">
              <a:solidFill>
                <a:srgbClr val="9E004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772400" cy="4114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лечение ребенка в больнице или дома;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обучение ребенка в госпитальной школе;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психолого-медико-педагогическую коррекцию;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помощь родителей;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социальную помощь;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обучение ребенка на дому;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b="1" smtClean="0">
                <a:solidFill>
                  <a:srgbClr val="0060EE"/>
                </a:solidFill>
                <a:latin typeface="TechnicalDi" pitchFamily="2" charset="0"/>
              </a:rPr>
              <a:t>адаптацию ребенка в общеобразовательной школе.</a:t>
            </a:r>
          </a:p>
        </p:txBody>
      </p:sp>
      <p:pic>
        <p:nvPicPr>
          <p:cNvPr id="23557" name="Picture 5" descr="j0279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05263"/>
            <a:ext cx="20478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42913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468313" y="188913"/>
            <a:ext cx="8780463" cy="5907087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800" b="1" i="1" u="sng" smtClean="0">
              <a:solidFill>
                <a:srgbClr val="990033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3333FF"/>
                </a:solidFill>
              </a:rPr>
              <a:t>      </a:t>
            </a:r>
            <a:r>
              <a:rPr lang="ru-RU" sz="4000" b="1" smtClean="0">
                <a:solidFill>
                  <a:srgbClr val="3333FF"/>
                </a:solidFill>
              </a:rPr>
              <a:t>Во многих странах этой проблемой занимаются уже несколько десятилетий. В 1919 году в Европе была создана Ассоциация госпитальной педагогики (НОРЕ), которая объединяет специалистов более 15 стран. В этих странах существует отработанная система обучения и реабилитации больных детей.</a:t>
            </a:r>
          </a:p>
        </p:txBody>
      </p:sp>
      <p:pic>
        <p:nvPicPr>
          <p:cNvPr id="24584" name="Picture 8" descr="j0234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5445125"/>
            <a:ext cx="18351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0"/>
            <a:ext cx="7273925" cy="1125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Примерные сроки освобождения от занятий физкультурой после некоторых острых заболеваний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4332" name="Group 60"/>
          <p:cNvGraphicFramePr>
            <a:graphicFrameLocks noGrp="1"/>
          </p:cNvGraphicFramePr>
          <p:nvPr/>
        </p:nvGraphicFramePr>
        <p:xfrm>
          <a:off x="179388" y="1196975"/>
          <a:ext cx="8785225" cy="5553079"/>
        </p:xfrm>
        <a:graphic>
          <a:graphicData uri="http://schemas.openxmlformats.org/drawingml/2006/table">
            <a:tbl>
              <a:tblPr/>
              <a:tblGrid>
                <a:gridCol w="2784475"/>
                <a:gridCol w="2832100"/>
                <a:gridCol w="3168650"/>
              </a:tblGrid>
              <a:tr h="525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Название болезни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Время с начала посещения школы после болезни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Примечания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Ангина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   3 – 4 недели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Опасаться охлаждения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Бронхит, острый катар верхних дыхательных путей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  1 – 2 недели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Острый отит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  2 – 4 недели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Пневмония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 1 – 2 месяца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Плеврит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 1 – 2 месяца 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Грипп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 2 – 4 недели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Острые инфекционные заболевания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1 – 2 месяца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При удовлетворительных результатах функциональной пробы сердечно-сосудистой системы 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Гепатит инфекционный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8 – 12 месяцев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Аппендицит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1 – 2 месяца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Перелом костей конечностей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      1 – 3 месяца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Продолжение лечебной гимнастики, начатой в период лечения 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Сотрясение мозга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   В зависимости от тяжести состояния и характера травмы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Cyr" pitchFamily="34" charset="-52"/>
                        </a:rPr>
                        <a:t> 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C3300"/>
                </a:solidFill>
                <a:latin typeface="Batang" pitchFamily="18" charset="-127"/>
              </a:rPr>
              <a:t>МЕДИКО – ПСИХОЛОГО – ПЕДАГОГИЧЕСКАЯ КОРРЕКЦИЯ</a:t>
            </a:r>
          </a:p>
        </p:txBody>
      </p:sp>
      <p:graphicFrame>
        <p:nvGraphicFramePr>
          <p:cNvPr id="31763" name="Diagram 19"/>
          <p:cNvGraphicFramePr>
            <a:graphicFrameLocks/>
          </p:cNvGraphicFramePr>
          <p:nvPr>
            <p:ph idx="1"/>
          </p:nvPr>
        </p:nvGraphicFramePr>
        <p:xfrm>
          <a:off x="179388" y="1052513"/>
          <a:ext cx="8785225" cy="56197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Dgm spid="317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EBFA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E00A9"/>
                </a:solidFill>
              </a:rPr>
              <a:t>О</a:t>
            </a:r>
            <a:r>
              <a:rPr lang="ru-RU" sz="4000" b="1" i="1" smtClean="0">
                <a:solidFill>
                  <a:srgbClr val="FE00A9"/>
                </a:solidFill>
                <a:cs typeface="Times New Roman" pitchFamily="18" charset="0"/>
              </a:rPr>
              <a:t>сновные принципы        	госпитальной педагогики:</a:t>
            </a:r>
            <a:br>
              <a:rPr lang="ru-RU" sz="4000" b="1" i="1" smtClean="0">
                <a:solidFill>
                  <a:srgbClr val="FE00A9"/>
                </a:solidFill>
                <a:cs typeface="Times New Roman" pitchFamily="18" charset="0"/>
              </a:rPr>
            </a:br>
            <a:endParaRPr lang="ru-RU" sz="4000" b="1" i="1" smtClean="0">
              <a:solidFill>
                <a:srgbClr val="FE00A9"/>
              </a:solidFill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2513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—  знай диагноз и состояние здоровья больного ребенка,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—  не навреди больному ребенку учебными нагрузками,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— планируй индивидуальные занятия  с выздоравливающим ребенком,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—   помоги ребенку освоить учебный</a:t>
            </a:r>
            <a:r>
              <a:rPr lang="ru-RU" sz="2800" b="1" i="1" smtClean="0">
                <a:solidFill>
                  <a:srgbClr val="1B80DB"/>
                </a:solidFill>
              </a:rPr>
              <a:t> </a:t>
            </a: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1B80DB"/>
                </a:solidFill>
              </a:rPr>
              <a:t>м</a:t>
            </a: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атериал,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1B80DB"/>
                </a:solidFill>
                <a:cs typeface="Times New Roman" pitchFamily="18" charset="0"/>
              </a:rPr>
              <a:t>—  помоги восстановить здоровье.</a:t>
            </a:r>
          </a:p>
        </p:txBody>
      </p:sp>
      <p:pic>
        <p:nvPicPr>
          <p:cNvPr id="30725" name="Picture 5" descr="j0233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437063"/>
            <a:ext cx="20447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j0233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18732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CFF"/>
            </a:gs>
            <a:gs pos="100000">
              <a:srgbClr val="FFFFC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80400" cy="5545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6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stellar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«Забота о здоровье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   - это важнейший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 труд учителя».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           </a:t>
            </a:r>
            <a:r>
              <a:rPr lang="ru-RU" sz="5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</a:rPr>
              <a:t>В. А. Сухомлинский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54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 Condensed Extra Bol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i="1" u="sng" dirty="0" smtClean="0">
                <a:solidFill>
                  <a:srgbClr val="990033"/>
                </a:solidFill>
              </a:rPr>
              <a:t>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2144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FF99CC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20713"/>
            <a:ext cx="843915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rgbClr val="BC7000"/>
                </a:solidFill>
                <a:latin typeface="Chicago" pitchFamily="34" charset="0"/>
              </a:rPr>
              <a:t>По данным института возрастной физиологии Российской академии образования более 60% школьников имеют нарушения в состоянии здоровья. За последние десятилетия (1996 — 2006) численность практически здоровых детей в начальных классах (I — II групп здоровья) снизилась с 61 до 20%, а доля детей III — IV групп здоровья возросла с 30 до 75%.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A241"/>
            </a:gs>
            <a:gs pos="50000">
              <a:srgbClr val="CCFF66"/>
            </a:gs>
            <a:gs pos="100000">
              <a:srgbClr val="82A24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6250"/>
            <a:ext cx="8280400" cy="48974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4800" b="1" i="1" smtClean="0">
                <a:solidFill>
                  <a:srgbClr val="009900"/>
                </a:solidFill>
                <a:latin typeface="Monotype Corsiva" pitchFamily="66" charset="0"/>
              </a:rPr>
              <a:t>«Здоровье до того перевешивает все остальные блага, что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4800" b="1" i="1" smtClean="0">
                <a:solidFill>
                  <a:srgbClr val="009900"/>
                </a:solidFill>
                <a:latin typeface="Monotype Corsiva" pitchFamily="66" charset="0"/>
              </a:rPr>
              <a:t>  здоровый нищий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4800" b="1" i="1" smtClean="0">
                <a:solidFill>
                  <a:srgbClr val="009900"/>
                </a:solidFill>
                <a:latin typeface="Monotype Corsiva" pitchFamily="66" charset="0"/>
              </a:rPr>
              <a:t> счастливее больного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4800" b="1" i="1" smtClean="0">
                <a:solidFill>
                  <a:srgbClr val="009900"/>
                </a:solidFill>
                <a:latin typeface="Monotype Corsiva" pitchFamily="66" charset="0"/>
              </a:rPr>
              <a:t>    короля».    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4800" b="1" i="1" smtClean="0">
                <a:solidFill>
                  <a:srgbClr val="009900"/>
                </a:solidFill>
                <a:latin typeface="Monotype Corsiva" pitchFamily="66" charset="0"/>
              </a:rPr>
              <a:t>  А. Шопенгауэр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ru-RU" sz="4800" b="1" i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sz="2800" b="1" smtClean="0">
              <a:solidFill>
                <a:srgbClr val="3333CC"/>
              </a:solidFill>
            </a:endParaRPr>
          </a:p>
        </p:txBody>
      </p:sp>
      <p:graphicFrame>
        <p:nvGraphicFramePr>
          <p:cNvPr id="27653" name="Organization Chart 5"/>
          <p:cNvGraphicFramePr>
            <a:graphicFrameLocks/>
          </p:cNvGraphicFramePr>
          <p:nvPr>
            <p:ph sz="half" idx="2"/>
          </p:nvPr>
        </p:nvGraphicFramePr>
        <p:xfrm>
          <a:off x="179388" y="188913"/>
          <a:ext cx="8640762" cy="63357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7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19A9A"/>
            </a:gs>
            <a:gs pos="50000">
              <a:srgbClr val="FFCCCC"/>
            </a:gs>
            <a:gs pos="100000">
              <a:srgbClr val="C19A9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316788"/>
            <a:ext cx="7775575" cy="68421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84538"/>
            <a:ext cx="76962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D32C1F"/>
                </a:solidFill>
                <a:latin typeface="TechnicalDi" pitchFamily="2" charset="0"/>
              </a:rPr>
              <a:t>Через сколько часов после подъёма рекомендуется завтракать?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D32C1F"/>
                </a:solidFill>
                <a:latin typeface="TechnicalDi" pitchFamily="2" charset="0"/>
              </a:rPr>
              <a:t> За сколько минут до сна пословица        	рекомендует ужинать?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D32C1F"/>
                </a:solidFill>
                <a:latin typeface="TechnicalDi" pitchFamily="2" charset="0"/>
              </a:rPr>
              <a:t>Сколько часов составляет нормальная продолжительность сна?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50825" y="333375"/>
            <a:ext cx="8459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rgbClr val="D32C1F"/>
                </a:solidFill>
                <a:latin typeface="TechnicalDi" pitchFamily="2" charset="0"/>
              </a:rPr>
              <a:t>   Оздоровительные минутки </a:t>
            </a:r>
            <a:br>
              <a:rPr lang="ru-RU" sz="3600">
                <a:solidFill>
                  <a:srgbClr val="D32C1F"/>
                </a:solidFill>
                <a:latin typeface="TechnicalDi" pitchFamily="2" charset="0"/>
              </a:rPr>
            </a:br>
            <a:r>
              <a:rPr lang="ru-RU" sz="3600">
                <a:solidFill>
                  <a:srgbClr val="D32C1F"/>
                </a:solidFill>
                <a:latin typeface="TechnicalDi" pitchFamily="2" charset="0"/>
              </a:rPr>
              <a:t>на уроках математики</a:t>
            </a:r>
            <a:r>
              <a:rPr lang="ru-RU" sz="4800">
                <a:solidFill>
                  <a:srgbClr val="D32C1F"/>
                </a:solidFill>
                <a:latin typeface="TechnicalDi" pitchFamily="2" charset="0"/>
              </a:rPr>
              <a:t/>
            </a:r>
            <a:br>
              <a:rPr lang="ru-RU" sz="4800">
                <a:solidFill>
                  <a:srgbClr val="D32C1F"/>
                </a:solidFill>
                <a:latin typeface="TechnicalDi" pitchFamily="2" charset="0"/>
              </a:rPr>
            </a:br>
            <a:endParaRPr lang="ru-RU" sz="4800">
              <a:solidFill>
                <a:srgbClr val="D32C1F"/>
              </a:solidFill>
              <a:latin typeface="TechnicalDi" pitchFamily="2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755650" y="692150"/>
            <a:ext cx="7921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0">
                <a:latin typeface="Arial Unicode MS" pitchFamily="34" charset="-128"/>
              </a:rPr>
              <a:t>  </a:t>
            </a:r>
          </a:p>
          <a:p>
            <a:pPr algn="ctr">
              <a:spcBef>
                <a:spcPct val="20000"/>
              </a:spcBef>
            </a:pPr>
            <a:r>
              <a:rPr lang="ru-RU" sz="3200" b="0">
                <a:latin typeface="Arial Unicode MS" pitchFamily="34" charset="-128"/>
              </a:rPr>
              <a:t> </a:t>
            </a:r>
            <a:r>
              <a:rPr lang="ru-RU" sz="4000">
                <a:solidFill>
                  <a:srgbClr val="438F5B"/>
                </a:solidFill>
                <a:latin typeface="Arial Unicode MS" pitchFamily="34" charset="-128"/>
              </a:rPr>
              <a:t>Вставай в 5, завтракай в 9, обедай в 5, ложись в 9 – проживешь 99</a:t>
            </a:r>
          </a:p>
        </p:txBody>
      </p:sp>
      <p:pic>
        <p:nvPicPr>
          <p:cNvPr id="77830" name="Picture 6" descr="j0232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2738"/>
            <a:ext cx="15351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j02329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365750"/>
            <a:ext cx="19780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1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  <p:bldP spid="77828" grpId="0"/>
      <p:bldP spid="778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66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8675688" cy="5378450"/>
          </a:xfrm>
          <a:noFill/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8000"/>
                </a:solidFill>
                <a:latin typeface="Batang" pitchFamily="18" charset="-127"/>
              </a:rPr>
              <a:t>Оздоровительные минутки</a:t>
            </a:r>
            <a:r>
              <a:rPr lang="ru-RU" b="1" smtClean="0">
                <a:solidFill>
                  <a:srgbClr val="008000"/>
                </a:solidFill>
                <a:latin typeface="Batang" pitchFamily="18" charset="-127"/>
              </a:rPr>
              <a:t> </a:t>
            </a:r>
          </a:p>
          <a:p>
            <a:pPr eaLnBrk="1" hangingPunct="1"/>
            <a:r>
              <a:rPr lang="ru-RU" sz="3600" b="1" smtClean="0">
                <a:solidFill>
                  <a:srgbClr val="008000"/>
                </a:solidFill>
                <a:latin typeface="Batang" pitchFamily="18" charset="-127"/>
              </a:rPr>
              <a:t>на уроках русского языка</a:t>
            </a:r>
          </a:p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Batang" pitchFamily="18" charset="-127"/>
              </a:rPr>
              <a:t>Списать текст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052513"/>
            <a:ext cx="7773987" cy="5256212"/>
          </a:xfrm>
          <a:noFill/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rgbClr val="CC00FF"/>
                </a:solidFill>
                <a:latin typeface="Vogue" pitchFamily="34" charset="0"/>
              </a:rPr>
              <a:t/>
            </a:r>
            <a:br>
              <a:rPr lang="ru-RU" sz="3800" b="1" smtClean="0">
                <a:solidFill>
                  <a:srgbClr val="CC00FF"/>
                </a:solidFill>
                <a:latin typeface="Vogue" pitchFamily="34" charset="0"/>
              </a:rPr>
            </a:br>
            <a:r>
              <a:rPr lang="ru-RU" sz="3800" b="1" smtClean="0">
                <a:solidFill>
                  <a:srgbClr val="CC00FF"/>
                </a:solidFill>
                <a:latin typeface="Tempus Sans ITC" pitchFamily="82" charset="0"/>
              </a:rPr>
              <a:t>«Здоровье всего дороже. Без труда нет добра! Терпенье дает уменье. Терпенье и труд все перетрут».</a:t>
            </a:r>
            <a:br>
              <a:rPr lang="ru-RU" sz="3800" b="1" smtClean="0">
                <a:solidFill>
                  <a:srgbClr val="CC00FF"/>
                </a:solidFill>
                <a:latin typeface="Tempus Sans ITC" pitchFamily="82" charset="0"/>
              </a:rPr>
            </a:br>
            <a:endParaRPr lang="ru-RU" sz="3800" b="1" smtClean="0">
              <a:solidFill>
                <a:srgbClr val="CC00FF"/>
              </a:solidFill>
              <a:latin typeface="Tempus Sans ITC" pitchFamily="82" charset="0"/>
            </a:endParaRPr>
          </a:p>
        </p:txBody>
      </p:sp>
      <p:pic>
        <p:nvPicPr>
          <p:cNvPr id="79876" name="Picture 4" descr="j0292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365625"/>
            <a:ext cx="161448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Физкультурные минуты на уроках</a:t>
            </a:r>
          </a:p>
        </p:txBody>
      </p:sp>
      <p:pic>
        <p:nvPicPr>
          <p:cNvPr id="4" name="Содержимое 3" descr="F:\3.JPG"/>
          <p:cNvPicPr>
            <a:picLocks noGrp="1"/>
          </p:cNvPicPr>
          <p:nvPr>
            <p:ph idx="1"/>
          </p:nvPr>
        </p:nvPicPr>
        <p:blipFill>
          <a:blip r:embed="rId3">
            <a:lum bright="10000"/>
          </a:blip>
          <a:srcRect l="5933" t="32906" r="6039"/>
          <a:stretch>
            <a:fillRect/>
          </a:stretch>
        </p:blipFill>
        <p:spPr>
          <a:xfrm>
            <a:off x="973138" y="1981200"/>
            <a:ext cx="7197725" cy="4114800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hlink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72400" cy="50434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b="1" smtClean="0">
                <a:solidFill>
                  <a:srgbClr val="3333CC"/>
                </a:solidFill>
              </a:rPr>
              <a:t>  </a:t>
            </a:r>
            <a:r>
              <a:rPr lang="ru-RU" sz="2800" b="1" smtClean="0">
                <a:solidFill>
                  <a:srgbClr val="C86400"/>
                </a:solidFill>
                <a:latin typeface="Comic Sans MS" pitchFamily="66" charset="0"/>
              </a:rPr>
              <a:t>Ориентиры 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C86400"/>
                </a:solidFill>
                <a:latin typeface="Comic Sans MS" pitchFamily="66" charset="0"/>
              </a:rPr>
              <a:t>         расположенные </a:t>
            </a:r>
          </a:p>
          <a:p>
            <a:pPr marL="609600" indent="-609600" eaLnBrk="1" hangingPunct="1">
              <a:buFontTx/>
              <a:buNone/>
            </a:pPr>
            <a:r>
              <a:rPr lang="ru-RU" sz="2800" b="1" smtClean="0">
                <a:solidFill>
                  <a:srgbClr val="C86400"/>
                </a:solidFill>
                <a:latin typeface="Comic Sans MS" pitchFamily="66" charset="0"/>
              </a:rPr>
              <a:t>                    в пространстве: </a:t>
            </a:r>
          </a:p>
        </p:txBody>
      </p:sp>
      <p:pic>
        <p:nvPicPr>
          <p:cNvPr id="28677" name="Picture 5" descr="Безымян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 r="12718" b="37494"/>
          <a:stretch>
            <a:fillRect/>
          </a:stretch>
        </p:blipFill>
        <p:spPr bwMode="auto">
          <a:xfrm>
            <a:off x="611188" y="2708275"/>
            <a:ext cx="79914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08062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7100E2"/>
                </a:solidFill>
                <a:latin typeface="TechnicalDi" pitchFamily="2" charset="0"/>
              </a:rPr>
              <a:t>Физкультминутки для глаз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ревнование">
  <a:themeElements>
    <a:clrScheme name="Соревнование 9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DD9F7"/>
      </a:accent1>
      <a:accent2>
        <a:srgbClr val="99FF33"/>
      </a:accent2>
      <a:accent3>
        <a:srgbClr val="FFFFFF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473</Words>
  <Application>Microsoft PowerPoint</Application>
  <PresentationFormat>Экран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7" baseType="lpstr">
      <vt:lpstr>Times New Roman</vt:lpstr>
      <vt:lpstr>Arial</vt:lpstr>
      <vt:lpstr>Calibri</vt:lpstr>
      <vt:lpstr>Verdana</vt:lpstr>
      <vt:lpstr>Wingdings</vt:lpstr>
      <vt:lpstr>Tahoma</vt:lpstr>
      <vt:lpstr>Bodoni MT Poster Compressed</vt:lpstr>
      <vt:lpstr>Chicago</vt:lpstr>
      <vt:lpstr>Monotype Corsiva</vt:lpstr>
      <vt:lpstr>TechnicalDi</vt:lpstr>
      <vt:lpstr>Arial Unicode MS</vt:lpstr>
      <vt:lpstr>Batang</vt:lpstr>
      <vt:lpstr>Vogue</vt:lpstr>
      <vt:lpstr>Tempus Sans ITC</vt:lpstr>
      <vt:lpstr>Comic Sans MS</vt:lpstr>
      <vt:lpstr>Arial Cyr</vt:lpstr>
      <vt:lpstr>Castellar</vt:lpstr>
      <vt:lpstr>Tw Cen MT Condensed Extra Bold</vt:lpstr>
      <vt:lpstr>Оформление по умолчанию</vt:lpstr>
      <vt:lpstr>Соревнование</vt:lpstr>
      <vt:lpstr>Равновесие</vt:lpstr>
      <vt:lpstr>   Здоровьесберегающие технологии на уроках в школе I ступени обучения.</vt:lpstr>
      <vt:lpstr>Слайд 2</vt:lpstr>
      <vt:lpstr>Слайд 3</vt:lpstr>
      <vt:lpstr>Слайд 4</vt:lpstr>
      <vt:lpstr>Слайд 5</vt:lpstr>
      <vt:lpstr> «Здоровье всего дороже. Без труда нет добра! Терпенье дает уменье. Терпенье и труд все перетрут». </vt:lpstr>
      <vt:lpstr>Физкультурные минуты на уроках</vt:lpstr>
      <vt:lpstr>Слайд 8</vt:lpstr>
      <vt:lpstr>Физкультминутки для глаз </vt:lpstr>
      <vt:lpstr>«Веселые   человечки».</vt:lpstr>
      <vt:lpstr>Медико-психолого-педагогическая реабилитация больного ребенка включает: </vt:lpstr>
      <vt:lpstr>Слайд 12</vt:lpstr>
      <vt:lpstr>Слайд 13</vt:lpstr>
      <vt:lpstr>МЕДИКО – ПСИХОЛОГО – ПЕДАГОГИЧЕСКАЯ КОРРЕКЦИЯ</vt:lpstr>
      <vt:lpstr>Основные принципы         госпитальной педагогики: </vt:lpstr>
      <vt:lpstr>Слайд 16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</cp:lastModifiedBy>
  <cp:revision>27</cp:revision>
  <dcterms:created xsi:type="dcterms:W3CDTF">2006-02-03T14:52:37Z</dcterms:created>
  <dcterms:modified xsi:type="dcterms:W3CDTF">2012-11-17T06:10:59Z</dcterms:modified>
</cp:coreProperties>
</file>