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76AFC-26B6-4A36-B9CB-961DD74A4F12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3E05A-7995-4D5A-A6D1-42BF0379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94FCAB-C170-48E3-82AD-FCCBE23A7B9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65B55-CA35-4406-AFB9-799DD98594EB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D3DF4-D654-4E53-A5C1-72A3C1B8DA55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72088-DA73-4D7D-B719-4755E290706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5E0DEA-FD6C-4CDC-BB90-19128D51C6CE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1256E-4F93-4A08-A609-3521904F10EF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DDA4D-6736-4953-92B0-5FAEB9372DAC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7BC85-08B2-4C36-974B-FC02FAC4D914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D1F55-7741-438C-AB85-0306D20EE47E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3D4E7-7E17-4927-9EDB-884C16885186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B644C-C624-4981-AD49-EFC08CFCF5F0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157EC-C7C6-454D-8327-4A2260F4B6AD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C8625-99D4-45E1-80F9-ACCCA349AA64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1BB4B-5CA8-42D5-89EE-F0EADF203B1A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47A64-4990-442D-9456-AE1EAE3EAD09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D67AD-6FBF-4B10-939B-7A32FF8BE274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FBF28-BD25-4EB4-990B-4465AD0CA4E3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FA5F0-E558-4ECA-B57C-09F325293B3F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412D2-DDBF-4AE6-A152-E716606150A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FF529-84C3-4A63-B480-C58B41C46EF5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D9504-FFA7-44B2-A844-1746E2D8E90A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651BC-52C4-42F4-B705-F0BF30212D68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D2102-EBEA-4622-89A8-7D3096A38C7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E8C02-5D0E-4316-88AA-00FEB67BF69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DEA46-E122-49CA-912C-F88C91FAA236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143000"/>
            <a:ext cx="35052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34000" y="1143000"/>
            <a:ext cx="35052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34000" y="3695700"/>
            <a:ext cx="35052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gif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gif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gif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1476375" y="1125538"/>
            <a:ext cx="7115175" cy="3743325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ru-RU" sz="4000" b="1" i="1" dirty="0" err="1" smtClean="0">
                <a:solidFill>
                  <a:srgbClr val="1B457E"/>
                </a:solidFill>
              </a:rPr>
              <a:t>Здоровьесберегающие</a:t>
            </a:r>
            <a:r>
              <a:rPr lang="ru-RU" sz="4000" b="1" i="1" dirty="0" smtClean="0">
                <a:solidFill>
                  <a:srgbClr val="1B457E"/>
                </a:solidFill>
              </a:rPr>
              <a:t> технологии </a:t>
            </a:r>
          </a:p>
          <a:p>
            <a:pPr algn="ctr"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ru-RU" b="1" i="1" dirty="0" smtClean="0">
                <a:solidFill>
                  <a:srgbClr val="1B457E"/>
                </a:solidFill>
              </a:rPr>
              <a:t>как средство</a:t>
            </a:r>
          </a:p>
          <a:p>
            <a:pPr algn="ctr"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ru-RU" b="1" i="1" dirty="0" smtClean="0">
                <a:solidFill>
                  <a:srgbClr val="1B457E"/>
                </a:solidFill>
              </a:rPr>
              <a:t>формирования навыков </a:t>
            </a:r>
          </a:p>
          <a:p>
            <a:pPr algn="ctr"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ru-RU" b="1" i="1" dirty="0" smtClean="0">
                <a:solidFill>
                  <a:srgbClr val="1B457E"/>
                </a:solidFill>
              </a:rPr>
              <a:t>здорового образа жизни </a:t>
            </a:r>
          </a:p>
          <a:p>
            <a:pPr algn="ctr"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ru-RU" b="1" i="1" dirty="0" smtClean="0">
                <a:solidFill>
                  <a:srgbClr val="1B457E"/>
                </a:solidFill>
              </a:rPr>
              <a:t>у учащихся начальных классов.</a:t>
            </a:r>
          </a:p>
          <a:p>
            <a:pPr algn="ctr"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endParaRPr lang="ru-RU" b="1" i="1" dirty="0" smtClean="0">
              <a:solidFill>
                <a:srgbClr val="1B457E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ru-RU" b="1" i="1" dirty="0" smtClean="0">
                <a:solidFill>
                  <a:srgbClr val="1B457E"/>
                </a:solidFill>
              </a:rPr>
              <a:t>                             Выполнила : Долгополова С. Р.,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ru-RU" b="1" i="1" dirty="0" smtClean="0">
                <a:solidFill>
                  <a:srgbClr val="1B457E"/>
                </a:solidFill>
              </a:rPr>
              <a:t>                                        учитель МОУ «СОШ № 21»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ru-RU" b="1" i="1" dirty="0" smtClean="0">
                <a:solidFill>
                  <a:srgbClr val="1B457E"/>
                </a:solidFill>
              </a:rPr>
              <a:t>                                        г. Миасса.</a:t>
            </a:r>
          </a:p>
          <a:p>
            <a:pPr algn="ctr"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ru-RU" b="1" i="1" dirty="0" smtClean="0">
                <a:solidFill>
                  <a:srgbClr val="1B457E"/>
                </a:solidFill>
              </a:rPr>
              <a:t>        </a:t>
            </a:r>
          </a:p>
        </p:txBody>
      </p:sp>
      <p:pic>
        <p:nvPicPr>
          <p:cNvPr id="5123" name="Рисунок 2" descr="Scan1000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078" y="4703435"/>
            <a:ext cx="1377619" cy="2085063"/>
          </a:xfrm>
          <a:prstGeom prst="round1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7" descr="D:\Традиционная школа\Анимационные картинки\flowers1.files\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14313"/>
            <a:ext cx="16954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162800" cy="1557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Нормой считается 4-7 видов</a:t>
            </a:r>
            <a:br>
              <a:rPr lang="ru-RU" smtClean="0"/>
            </a:br>
            <a:r>
              <a:rPr lang="ru-RU" smtClean="0"/>
              <a:t>учебной деятельности за урок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73238"/>
            <a:ext cx="7162800" cy="4322762"/>
          </a:xfrm>
        </p:spPr>
        <p:txBody>
          <a:bodyPr/>
          <a:lstStyle/>
          <a:p>
            <a:pPr eaLnBrk="1" hangingPunct="1"/>
            <a:r>
              <a:rPr lang="ru-RU" sz="2800" b="1" smtClean="0"/>
              <a:t>Однообразие урока способствует утомляемости школьников. </a:t>
            </a:r>
          </a:p>
          <a:p>
            <a:pPr eaLnBrk="1" hangingPunct="1"/>
            <a:r>
              <a:rPr lang="ru-RU" sz="2800" b="1" smtClean="0"/>
              <a:t>частая смена одной деятельности на другую требует от учащихся дополнительных адаптационных усилий. </a:t>
            </a:r>
          </a:p>
          <a:p>
            <a:pPr eaLnBrk="1" hangingPunct="1"/>
            <a:endParaRPr lang="ru-RU" smtClean="0"/>
          </a:p>
        </p:txBody>
      </p:sp>
      <p:pic>
        <p:nvPicPr>
          <p:cNvPr id="10247" name="Рисунок 10" descr="DSC004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1501" y="4645101"/>
            <a:ext cx="3045023" cy="209309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7" name="Picture 5" descr="D:\Традиционная школа\Анимационные картинки\flowers1.files\b2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214438"/>
            <a:ext cx="10382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100095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8" y="4214794"/>
            <a:ext cx="4214842" cy="2643206"/>
          </a:xfrm>
          <a:prstGeom prst="wave">
            <a:avLst>
              <a:gd name="adj1" fmla="val 12500"/>
              <a:gd name="adj2" fmla="val -258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161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Средняя продолжительность и частота чередования различных видов учебной деятельности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492375"/>
            <a:ext cx="7162800" cy="40798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smtClean="0"/>
              <a:t>Ориентировочная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ru-RU" sz="2400" b="1" smtClean="0"/>
              <a:t>     норма: 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ru-RU" sz="2400" b="1" smtClean="0"/>
              <a:t>      7-10 минут. 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50825" y="6453188"/>
            <a:ext cx="720725" cy="144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0" name="Рисунок 5" descr="P100008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42130" y="1857375"/>
            <a:ext cx="3796982" cy="3500451"/>
          </a:xfrm>
          <a:prstGeom prst="snip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8" descr="D:\Традиционная школа\Анимационные картинки\flowers1.files\b3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571500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38" y="1857375"/>
            <a:ext cx="295116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 descr="P100008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47018" y="1857364"/>
            <a:ext cx="3796982" cy="3500451"/>
          </a:xfrm>
          <a:prstGeom prst="snip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8443912" cy="762000"/>
          </a:xfrm>
        </p:spPr>
        <p:txBody>
          <a:bodyPr/>
          <a:lstStyle/>
          <a:p>
            <a:pPr eaLnBrk="1" hangingPunct="1"/>
            <a:r>
              <a:rPr lang="ru-RU" sz="3600" smtClean="0"/>
              <a:t>Виды  преподавания:</a:t>
            </a:r>
            <a:r>
              <a:rPr lang="ru-RU" sz="240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143000"/>
            <a:ext cx="7723187" cy="5715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smtClean="0"/>
              <a:t>словесный</a:t>
            </a:r>
            <a:r>
              <a:rPr lang="ru-RU" sz="2400" smtClean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smtClean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smtClean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smtClean="0"/>
              <a:t>наглядный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smtClean="0"/>
          </a:p>
          <a:p>
            <a:pPr lvl="2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mtClean="0"/>
          </a:p>
          <a:p>
            <a:pPr lvl="3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smtClean="0"/>
              <a:t>аудиовизуальный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smtClean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smtClean="0"/>
              <a:t>самостоятельная работа…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ebdings" pitchFamily="18" charset="2"/>
              <a:buNone/>
              <a:defRPr/>
            </a:pPr>
            <a:endParaRPr lang="ru-RU" sz="2400" b="1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mtClean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ru-RU" sz="2800" b="1" smtClean="0">
                <a:solidFill>
                  <a:schemeClr val="tx2"/>
                </a:solidFill>
              </a:rPr>
              <a:t>Норма - не менее трех за урок. 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250825" y="6453188"/>
            <a:ext cx="720725" cy="144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5" name="Рисунок 8" descr="Scan100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11338" y="2016126"/>
            <a:ext cx="2071687" cy="271462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6" name="Рисунок 9" descr="День открытых дверей 17.03.07 00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24513" y="125181"/>
            <a:ext cx="3143250" cy="2414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7" name="Picture 10" descr="D:\Традиционная школа\Анимационные картинки\анимашки3\comp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3214688"/>
            <a:ext cx="13049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1" descr="D:\Традиционная школа\Анимационные картинки\cosm1.files\12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1000125"/>
            <a:ext cx="692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4643438"/>
            <a:ext cx="13684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04813"/>
            <a:ext cx="7162800" cy="1439862"/>
          </a:xfrm>
        </p:spPr>
        <p:txBody>
          <a:bodyPr/>
          <a:lstStyle/>
          <a:p>
            <a:pPr eaLnBrk="1" hangingPunct="1"/>
            <a:r>
              <a:rPr lang="ru-RU" sz="3600" smtClean="0"/>
              <a:t>Методы, </a:t>
            </a:r>
            <a:br>
              <a:rPr lang="ru-RU" sz="3600" smtClean="0"/>
            </a:br>
            <a:r>
              <a:rPr lang="ru-RU" sz="2400" smtClean="0"/>
              <a:t>способствующие  активизации инициативы </a:t>
            </a:r>
            <a:br>
              <a:rPr lang="ru-RU" sz="2400" smtClean="0"/>
            </a:br>
            <a:r>
              <a:rPr lang="ru-RU" sz="2400" smtClean="0"/>
              <a:t>и творческому  самовыражению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2060575"/>
            <a:ext cx="7162800" cy="504031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b="1" smtClean="0"/>
              <a:t>методы свободного выбора</a:t>
            </a:r>
            <a:r>
              <a:rPr lang="ru-RU" sz="2200" smtClean="0"/>
              <a:t> (беседа, выбор действия, его способа, выбор приемов взаимодействия, свобода творчества и т.д.);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/>
              <a:t>активные методы</a:t>
            </a:r>
            <a:r>
              <a:rPr lang="ru-RU" sz="2200" smtClean="0"/>
              <a:t> (ученики в роли учителя, чтение действием, обсуждение в группах, ролевые игры, дискуссии, семинары и др.);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/>
              <a:t>методы, направленные на самопознание и развитие</a:t>
            </a:r>
            <a:r>
              <a:rPr lang="ru-RU" sz="2200" smtClean="0"/>
              <a:t> (интеллекта, эмоций,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	общения, воображения, самооценки 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    взаимооценки) и др. 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797425"/>
            <a:ext cx="16129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50"/>
            <a:ext cx="15700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50825" y="6453188"/>
            <a:ext cx="720725" cy="144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276600" y="214313"/>
            <a:ext cx="5562600" cy="5881687"/>
          </a:xfrm>
        </p:spPr>
        <p:txBody>
          <a:bodyPr/>
          <a:lstStyle/>
          <a:p>
            <a:pPr algn="ctr" eaLnBrk="1" hangingPunct="1">
              <a:buFont typeface="Webdings" pitchFamily="18" charset="2"/>
              <a:buNone/>
            </a:pPr>
            <a:r>
              <a:rPr lang="ru-RU" b="1" smtClean="0">
                <a:solidFill>
                  <a:schemeClr val="tx2"/>
                </a:solidFill>
              </a:rPr>
              <a:t>	Творческий характер образовательного процесса</a:t>
            </a:r>
            <a:r>
              <a:rPr lang="ru-RU" smtClean="0">
                <a:solidFill>
                  <a:schemeClr val="tx2"/>
                </a:solidFill>
              </a:rPr>
              <a:t> </a:t>
            </a:r>
            <a:r>
              <a:rPr lang="ru-RU" b="1" smtClean="0">
                <a:solidFill>
                  <a:schemeClr val="tx2"/>
                </a:solidFill>
              </a:rPr>
              <a:t>снижает утомление</a:t>
            </a:r>
            <a:r>
              <a:rPr lang="ru-RU" sz="2400" smtClean="0"/>
              <a:t> </a:t>
            </a:r>
          </a:p>
          <a:p>
            <a:pPr eaLnBrk="1" hangingPunct="1"/>
            <a:r>
              <a:rPr lang="ru-RU" sz="2400" b="1" smtClean="0"/>
              <a:t>Подвижные игры на переменах</a:t>
            </a:r>
          </a:p>
          <a:p>
            <a:pPr eaLnBrk="1" hangingPunct="1"/>
            <a:r>
              <a:rPr lang="ru-RU" sz="2400" b="1" smtClean="0"/>
              <a:t>Наглядности</a:t>
            </a:r>
          </a:p>
          <a:p>
            <a:pPr eaLnBrk="1" hangingPunct="1"/>
            <a:r>
              <a:rPr lang="ru-RU" sz="2400" b="1" smtClean="0"/>
              <a:t>Занимательных упражнений</a:t>
            </a:r>
          </a:p>
          <a:p>
            <a:pPr eaLnBrk="1" hangingPunct="1"/>
            <a:r>
              <a:rPr lang="ru-RU" sz="2400" b="1" smtClean="0"/>
              <a:t>Фантазирования </a:t>
            </a:r>
          </a:p>
          <a:p>
            <a:pPr eaLnBrk="1" hangingPunct="1"/>
            <a:r>
              <a:rPr lang="ru-RU" sz="2400" b="1" smtClean="0"/>
              <a:t> Творческий характер домашних заданий</a:t>
            </a:r>
            <a:r>
              <a:rPr lang="ru-RU" sz="2400" smtClean="0"/>
              <a:t> (составить задачу, пример, нарисовать иллюстрацию к произведению, придумать загадку на тему). 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16387" name="Рисунок 3" descr="P101011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5888" y="96838"/>
            <a:ext cx="3071813" cy="3071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Рисунок 5" descr="PICT000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5888" y="3438525"/>
            <a:ext cx="3071813" cy="3286125"/>
          </a:xfrm>
          <a:prstGeom prst="snip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071938" y="214313"/>
            <a:ext cx="4786312" cy="6357937"/>
          </a:xfrm>
        </p:spPr>
        <p:txBody>
          <a:bodyPr/>
          <a:lstStyle/>
          <a:p>
            <a:pPr algn="ctr" eaLnBrk="1" hangingPunct="1">
              <a:buFont typeface="Webdings" pitchFamily="18" charset="2"/>
              <a:buNone/>
            </a:pPr>
            <a:r>
              <a:rPr lang="ru-RU" sz="2400" b="1" smtClean="0">
                <a:solidFill>
                  <a:schemeClr val="accent1"/>
                </a:solidFill>
              </a:rPr>
              <a:t>Сказка про то – </a:t>
            </a:r>
          </a:p>
          <a:p>
            <a:pPr algn="ctr" eaLnBrk="1" hangingPunct="1">
              <a:buFont typeface="Webdings" pitchFamily="18" charset="2"/>
              <a:buNone/>
            </a:pPr>
            <a:r>
              <a:rPr lang="ru-RU" sz="2400" b="1" smtClean="0">
                <a:solidFill>
                  <a:schemeClr val="accent1"/>
                </a:solidFill>
              </a:rPr>
              <a:t>как победить грипп </a:t>
            </a:r>
          </a:p>
          <a:p>
            <a:pPr algn="ctr" eaLnBrk="1" hangingPunct="1">
              <a:buFont typeface="Webdings" pitchFamily="18" charset="2"/>
              <a:buNone/>
            </a:pPr>
            <a:r>
              <a:rPr lang="ru-RU" sz="2400" smtClean="0"/>
              <a:t>         </a:t>
            </a:r>
            <a:r>
              <a:rPr lang="ru-RU" sz="2400" b="1" smtClean="0"/>
              <a:t>Жили-были в лесу друзья : Ежик, Зайчонок и Волчонок. В том же лесу жила злая колдунья, звали ее Инфекция. Была она злая, потому что никто с ней не дружил. </a:t>
            </a:r>
          </a:p>
          <a:p>
            <a:pPr algn="ctr" eaLnBrk="1" hangingPunct="1">
              <a:buFont typeface="Webdings" pitchFamily="18" charset="2"/>
              <a:buNone/>
            </a:pPr>
            <a:r>
              <a:rPr lang="ru-RU" sz="2400" b="1" smtClean="0"/>
              <a:t>       Разозлилась как-то колдунья и решила помешать дружбе Ежика, Зайчонка и Волчонка. Она наколдовала, чтоб Волчонок заболел гриппом… </a:t>
            </a:r>
          </a:p>
          <a:p>
            <a:pPr algn="ctr" eaLnBrk="1" hangingPunct="1">
              <a:buFont typeface="Webdings" pitchFamily="18" charset="2"/>
              <a:buNone/>
            </a:pPr>
            <a:endParaRPr lang="ru-RU" sz="2400" b="1" smtClean="0">
              <a:solidFill>
                <a:srgbClr val="002060"/>
              </a:solidFill>
            </a:endParaRPr>
          </a:p>
        </p:txBody>
      </p:sp>
      <p:pic>
        <p:nvPicPr>
          <p:cNvPr id="21507" name="Рисунок 3" descr="PICT00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143116"/>
            <a:ext cx="4286248" cy="4714884"/>
          </a:xfrm>
          <a:prstGeom prst="verticalScroll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969963" y="1350963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3333"/>
                </a:solidFill>
              </a:rPr>
              <a:t>Патрашкина  Елизавета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8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3419475" y="1357313"/>
            <a:ext cx="5500688" cy="5500687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ru-RU" sz="2400" b="1" smtClean="0"/>
              <a:t>       Жила - была злобная ведьма, а звали ее </a:t>
            </a:r>
            <a:r>
              <a:rPr lang="ru-RU" sz="2400" b="1" smtClean="0">
                <a:solidFill>
                  <a:schemeClr val="accent1"/>
                </a:solidFill>
              </a:rPr>
              <a:t>Зубная боль</a:t>
            </a:r>
            <a:r>
              <a:rPr lang="ru-RU" sz="2400" b="1" smtClean="0"/>
              <a:t>. Больше всего на свете ведьму злило, когда у ребят были белые и ровные зубы. Ведь у нее-то самой зубы были похожи на кривые и ржавые грабли. Время от времени Зубная боль собирала со своих зубов полчища микробов и рассылала их по всему свету… </a:t>
            </a:r>
            <a:endParaRPr lang="ru-RU" sz="800" b="1" smtClean="0"/>
          </a:p>
        </p:txBody>
      </p:sp>
      <p:pic>
        <p:nvPicPr>
          <p:cNvPr id="4" name="Рисунок 3" descr="PICT00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036" y="2957110"/>
            <a:ext cx="3687250" cy="3914122"/>
          </a:xfrm>
          <a:prstGeom prst="verticalScroll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042988" y="1916113"/>
            <a:ext cx="2428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Сергеева Милана</a:t>
            </a:r>
          </a:p>
        </p:txBody>
      </p:sp>
      <p:pic>
        <p:nvPicPr>
          <p:cNvPr id="23557" name="Picture 6" descr="D:\Традиционная школа\Анимационные картинки\анимашки2\9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3"/>
            <a:ext cx="1066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59113" y="333375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Сказка про Зубную боль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6264275" cy="1152525"/>
          </a:xfrm>
        </p:spPr>
        <p:txBody>
          <a:bodyPr/>
          <a:lstStyle/>
          <a:p>
            <a:pPr eaLnBrk="1" hangingPunct="1"/>
            <a:r>
              <a:rPr lang="ru-RU" sz="3200" smtClean="0"/>
              <a:t>Использование возможностей видеотехники</a:t>
            </a:r>
            <a:r>
              <a:rPr lang="ru-RU" sz="240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339975" y="1557338"/>
            <a:ext cx="5256213" cy="453866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Webdings" pitchFamily="18" charset="2"/>
              <a:buNone/>
            </a:pPr>
            <a:r>
              <a:rPr lang="ru-RU" sz="2400" b="1" smtClean="0"/>
              <a:t>для инсценирования дискуссии, </a:t>
            </a:r>
          </a:p>
          <a:p>
            <a:pPr eaLnBrk="1" hangingPunct="1">
              <a:buFont typeface="Webdings" pitchFamily="18" charset="2"/>
              <a:buNone/>
            </a:pPr>
            <a:r>
              <a:rPr lang="ru-RU" sz="2400" b="1" smtClean="0"/>
              <a:t>обсуждения, привития интереса </a:t>
            </a:r>
          </a:p>
          <a:p>
            <a:pPr eaLnBrk="1" hangingPunct="1">
              <a:buFont typeface="Webdings" pitchFamily="18" charset="2"/>
              <a:buNone/>
            </a:pPr>
            <a:r>
              <a:rPr lang="ru-RU" sz="2400" b="1" smtClean="0"/>
              <a:t>к познавательным программам, </a:t>
            </a:r>
          </a:p>
          <a:p>
            <a:pPr eaLnBrk="1" hangingPunct="1">
              <a:buFont typeface="Webdings" pitchFamily="18" charset="2"/>
              <a:buNone/>
            </a:pPr>
            <a:r>
              <a:rPr lang="ru-RU" sz="2400" b="1" smtClean="0"/>
              <a:t>т.е. для взаимосвязанного </a:t>
            </a:r>
          </a:p>
          <a:p>
            <a:pPr eaLnBrk="1" hangingPunct="1">
              <a:buFont typeface="Webdings" pitchFamily="18" charset="2"/>
              <a:buNone/>
            </a:pPr>
            <a:r>
              <a:rPr lang="ru-RU" sz="2400" b="1" smtClean="0"/>
              <a:t>решения как учебных, так и </a:t>
            </a:r>
          </a:p>
          <a:p>
            <a:pPr eaLnBrk="1" hangingPunct="1">
              <a:buFont typeface="Webdings" pitchFamily="18" charset="2"/>
              <a:buNone/>
            </a:pPr>
            <a:r>
              <a:rPr lang="ru-RU" sz="2400" b="1" smtClean="0"/>
              <a:t>воспитательных задач.</a:t>
            </a:r>
            <a:r>
              <a:rPr lang="ru-RU" sz="2400" smtClean="0"/>
              <a:t> 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3684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250825" y="6453188"/>
            <a:ext cx="720725" cy="144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8" name="Рисунок 7" descr="DSC0043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2238" y="2357430"/>
            <a:ext cx="2214545" cy="2943233"/>
          </a:xfrm>
          <a:prstGeom prst="trapezoid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9" name="Рисунок 8" descr="DSC0045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75" y="4071938"/>
            <a:ext cx="3286125" cy="2786062"/>
          </a:xfrm>
          <a:prstGeom prst="parallelogram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6" name="Picture 9" descr="D:\Традиционная школа\Анимационные картинки\анимашки1\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7863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 descr="D:\Традиционная школа\Анимационные картинки\cosm1.files\sun-regula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4286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60350"/>
            <a:ext cx="4824413" cy="1223963"/>
          </a:xfrm>
        </p:spPr>
        <p:txBody>
          <a:bodyPr/>
          <a:lstStyle/>
          <a:p>
            <a:pPr eaLnBrk="1" hangingPunct="1"/>
            <a:r>
              <a:rPr lang="ru-RU" sz="3200" smtClean="0"/>
              <a:t>Чередование </a:t>
            </a:r>
            <a:br>
              <a:rPr lang="ru-RU" sz="3200" smtClean="0"/>
            </a:br>
            <a:r>
              <a:rPr lang="ru-RU" sz="3200" smtClean="0"/>
              <a:t>поз учащихся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3059113" y="2133600"/>
            <a:ext cx="5780087" cy="3095625"/>
          </a:xfrm>
        </p:spPr>
        <p:txBody>
          <a:bodyPr/>
          <a:lstStyle/>
          <a:p>
            <a:pPr eaLnBrk="1" hangingPunct="1"/>
            <a:r>
              <a:rPr lang="ru-RU" sz="2400" b="1" smtClean="0"/>
              <a:t>естественная поза школьников на уроке -  хороший индикатор психологического воздействия учителя, показатель степени его авторитаризма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250825" y="6453188"/>
            <a:ext cx="720725" cy="144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2" name="Рисунок 8" descr="DSC0045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3688" y="3308350"/>
            <a:ext cx="2928937" cy="3143251"/>
          </a:xfrm>
          <a:prstGeom prst="flowChartDisplay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3" name="Рисунок 9" descr="DSC0043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38" y="4143375"/>
            <a:ext cx="3071812" cy="2428875"/>
          </a:xfrm>
          <a:prstGeom prst="plaqu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0" descr="DSC0044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7350" y="113797"/>
            <a:ext cx="2286000" cy="1930807"/>
          </a:xfrm>
          <a:prstGeom prst="hept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60" name="Picture 10" descr="D:\Традиционная школа\Анимационные картинки\cosm1.files\12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00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467475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Физкультминутки и физкультпаузы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857250"/>
            <a:ext cx="7580312" cy="4953000"/>
          </a:xfrm>
        </p:spPr>
        <p:txBody>
          <a:bodyPr/>
          <a:lstStyle/>
          <a:p>
            <a:pPr eaLnBrk="1" hangingPunct="1"/>
            <a:r>
              <a:rPr lang="ru-RU" sz="2400" b="1" smtClean="0"/>
              <a:t>Физкультминутки и физкультпаузы являются обязательной составной частью урока. </a:t>
            </a:r>
          </a:p>
          <a:p>
            <a:pPr eaLnBrk="1" hangingPunct="1"/>
            <a:r>
              <a:rPr lang="ru-RU" sz="2400" b="1" smtClean="0"/>
              <a:t>норма - на 15-20 минут урока по 1 минуте из трех легких упражнений с 3-4 повторениями каждого</a:t>
            </a:r>
          </a:p>
          <a:p>
            <a:pPr eaLnBrk="1" hangingPunct="1"/>
            <a:r>
              <a:rPr lang="ru-RU" sz="2400" b="1" smtClean="0"/>
              <a:t>эмоциональный климат во время выполнения упражнений </a:t>
            </a:r>
          </a:p>
          <a:p>
            <a:pPr eaLnBrk="1" hangingPunct="1"/>
            <a:r>
              <a:rPr lang="ru-RU" sz="2400" b="1" smtClean="0"/>
              <a:t> наличие у школьников желания их выполнять. </a:t>
            </a:r>
          </a:p>
          <a:p>
            <a:pPr eaLnBrk="1" hangingPunct="1"/>
            <a:r>
              <a:rPr lang="ru-RU" sz="2400" b="1" smtClean="0"/>
              <a:t>Разнообразие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2571750"/>
            <a:ext cx="129698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250825" y="6453188"/>
            <a:ext cx="720725" cy="144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06" name="Рисунок 6" descr="PICT000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96633" y="4071942"/>
            <a:ext cx="4333085" cy="2673951"/>
          </a:xfrm>
          <a:prstGeom prst="flowChartPunchedTap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7" name="Рисунок 7" descr="PICT001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613168"/>
            <a:ext cx="3428992" cy="2244832"/>
          </a:xfrm>
          <a:prstGeom prst="wav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4" name="Picture 9" descr="D:\Традиционная школа\Анимационные картинки\cosm1.files\s1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75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143250" y="1341438"/>
            <a:ext cx="60007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Я обязан... дать ребенку все </a:t>
            </a:r>
            <a:r>
              <a:rPr lang="ru-RU" b="1" i="1"/>
              <a:t/>
            </a:r>
            <a:br>
              <a:rPr lang="ru-RU" b="1" i="1"/>
            </a:br>
            <a:r>
              <a:rPr lang="ru-RU" b="1"/>
              <a:t>солнце, весь воздух, всю </a:t>
            </a:r>
            <a:r>
              <a:rPr lang="ru-RU" b="1" i="1"/>
              <a:t/>
            </a:r>
            <a:br>
              <a:rPr lang="ru-RU" b="1" i="1"/>
            </a:br>
            <a:r>
              <a:rPr lang="ru-RU" b="1"/>
              <a:t>доброжелательность, какая</a:t>
            </a:r>
            <a:r>
              <a:rPr lang="ru-RU" b="1" i="1"/>
              <a:t/>
            </a:r>
            <a:br>
              <a:rPr lang="ru-RU" b="1" i="1"/>
            </a:br>
            <a:r>
              <a:rPr lang="ru-RU" b="1"/>
              <a:t> ему положена независимо от заслуг или вин, достоинств </a:t>
            </a:r>
            <a:r>
              <a:rPr lang="ru-RU" b="1" i="1"/>
              <a:t/>
            </a:r>
            <a:br>
              <a:rPr lang="ru-RU" b="1" i="1"/>
            </a:br>
            <a:r>
              <a:rPr lang="ru-RU" b="1"/>
              <a:t>или пороков.</a:t>
            </a:r>
            <a:r>
              <a:rPr lang="ru-RU" b="1" i="1"/>
              <a:t/>
            </a:r>
            <a:br>
              <a:rPr lang="ru-RU" b="1" i="1"/>
            </a:br>
            <a:endParaRPr lang="ru-RU" b="1" i="1"/>
          </a:p>
          <a:p>
            <a:pPr algn="ctr"/>
            <a:endParaRPr lang="ru-RU" b="1" i="1"/>
          </a:p>
          <a:p>
            <a:pPr algn="ctr"/>
            <a:r>
              <a:rPr lang="ru-RU" b="1" i="1"/>
              <a:t>         </a:t>
            </a:r>
            <a:r>
              <a:rPr lang="ru-RU" i="1"/>
              <a:t>Януш Корчак</a:t>
            </a:r>
            <a:endParaRPr lang="ru-RU" b="1" i="1"/>
          </a:p>
        </p:txBody>
      </p:sp>
      <p:pic>
        <p:nvPicPr>
          <p:cNvPr id="5123" name="Picture 5" descr="D:\Традиционная школа\Анимационные картинки\flowers1.files\b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85750"/>
            <a:ext cx="15954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9" descr="День открытых дверей 17.03.07 00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357430"/>
            <a:ext cx="3071802" cy="450057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7162800" cy="968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Благоприятный психологический климат на уроке.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59113" y="1268413"/>
            <a:ext cx="5275262" cy="4538662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ru-RU" smtClean="0"/>
              <a:t>     </a:t>
            </a:r>
            <a:r>
              <a:rPr lang="ru-RU" sz="2400" b="1" smtClean="0"/>
              <a:t>Благоприятный психологический климат на уроке служит одним из показателей успешности его проведения: заряд положительных эмоций, полученных школьниками и самим учителем определяет позитивное воздействие школы на здоровье. 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214313"/>
            <a:ext cx="17208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850" y="4652963"/>
            <a:ext cx="1801813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5" descr="DSC0055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2621508"/>
            <a:ext cx="3071835" cy="4236492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Преобладающее выражение лица учителя.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143250" y="1557338"/>
            <a:ext cx="5389563" cy="45386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ru-RU" sz="2800" b="1" smtClean="0">
                <a:solidFill>
                  <a:schemeClr val="accent1"/>
                </a:solidFill>
              </a:rPr>
              <a:t>	Эмоционально-смысловые разрядки: 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endParaRPr lang="ru-RU" b="1" smtClean="0"/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endParaRPr lang="ru-RU" b="1" smtClean="0"/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endParaRPr lang="ru-RU" b="1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smtClean="0"/>
              <a:t>улыбки,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smtClean="0"/>
              <a:t>уместные остроумные шутки,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smtClean="0"/>
              <a:t>использование поговорок, </a:t>
            </a:r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ru-RU" sz="2400" b="1" smtClean="0"/>
              <a:t>	афоризмов с комментариями,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smtClean="0"/>
              <a:t>музыкальные минутки и т.д</a:t>
            </a:r>
            <a:r>
              <a:rPr lang="ru-RU" sz="2400" smtClean="0"/>
              <a:t>.</a:t>
            </a:r>
            <a:r>
              <a:rPr lang="ru-RU" smtClean="0"/>
              <a:t> </a:t>
            </a:r>
          </a:p>
        </p:txBody>
      </p:sp>
      <p:pic>
        <p:nvPicPr>
          <p:cNvPr id="29705" name="Picture 9" descr="smile3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 descr="flowers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492375"/>
            <a:ext cx="157638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14"/>
          <p:cNvSpPr>
            <a:spLocks noChangeArrowheads="1"/>
          </p:cNvSpPr>
          <p:nvPr/>
        </p:nvSpPr>
        <p:spPr bwMode="auto">
          <a:xfrm>
            <a:off x="250825" y="6453188"/>
            <a:ext cx="720725" cy="144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03" name="Рисунок 8" descr="PICT001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500188"/>
            <a:ext cx="3214688" cy="3643312"/>
          </a:xfrm>
          <a:prstGeom prst="teardrop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28600"/>
            <a:ext cx="5905500" cy="1255713"/>
          </a:xfrm>
        </p:spPr>
        <p:txBody>
          <a:bodyPr/>
          <a:lstStyle/>
          <a:p>
            <a:pPr eaLnBrk="1" hangingPunct="1"/>
            <a:r>
              <a:rPr lang="ru-RU" sz="2400" smtClean="0"/>
              <a:t>Момент наступления утомления учащихся и снижения их учебной активности.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785938"/>
            <a:ext cx="7162800" cy="4310062"/>
          </a:xfrm>
        </p:spPr>
        <p:txBody>
          <a:bodyPr/>
          <a:lstStyle/>
          <a:p>
            <a:pPr eaLnBrk="1" hangingPunct="1"/>
            <a:r>
              <a:rPr lang="ru-RU" sz="2400" b="1" smtClean="0"/>
              <a:t>Определяется в ходе наблюдения за возрастанием двигательных и пассивных отвлечений школьников в процессе учебной работы. </a:t>
            </a:r>
          </a:p>
          <a:p>
            <a:pPr eaLnBrk="1" hangingPunct="1"/>
            <a:r>
              <a:rPr lang="ru-RU" sz="2400" b="1" smtClean="0"/>
              <a:t>Норма - не ранее чем за 5-10 минут до окончания урока. 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250825" y="6453188"/>
            <a:ext cx="720725" cy="144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25" name="Рисунок 8" descr="P100008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13" y="285750"/>
            <a:ext cx="2286000" cy="1643063"/>
          </a:xfrm>
          <a:prstGeom prst="hear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Рисунок 6" descr="P100008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286250"/>
            <a:ext cx="4143375" cy="2571750"/>
          </a:xfrm>
          <a:prstGeom prst="dec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5" name="Picture 8" descr="D:\Традиционная школа\Анимационные картинки\cosm1.files\s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375" y="571500"/>
            <a:ext cx="2857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Темп и особенности окончания урока.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928688"/>
            <a:ext cx="7162800" cy="33575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ru-RU" sz="2400" b="1" dirty="0" smtClean="0"/>
              <a:t>Желательно, чтобы завершение урока было спокойным: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/>
              <a:t>учащиеся имели возможность задать учителю вопросы,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/>
              <a:t>учитель мог прокомментировать задание на дом,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/>
              <a:t>попрощаться со школьниками. 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668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250825" y="6453188"/>
            <a:ext cx="720725" cy="144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50" name="Рисунок 7" descr="DSC0043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3929063"/>
            <a:ext cx="4500562" cy="2928937"/>
          </a:xfrm>
          <a:prstGeom prst="flowChartPunchedTap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9" name="Picture 8" descr="D:\Традиционная школа\Анимационные картинки\cosm1.files\23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738688"/>
            <a:ext cx="18002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676400" y="285750"/>
            <a:ext cx="7162800" cy="714375"/>
          </a:xfrm>
        </p:spPr>
        <p:txBody>
          <a:bodyPr/>
          <a:lstStyle/>
          <a:p>
            <a:pPr eaLnBrk="1" hangingPunct="1"/>
            <a:r>
              <a:rPr lang="ru-RU" sz="3200" smtClean="0"/>
              <a:t>Социализация личности ребенка. 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1509713" y="1412875"/>
            <a:ext cx="7634287" cy="4953000"/>
          </a:xfrm>
        </p:spPr>
        <p:txBody>
          <a:bodyPr/>
          <a:lstStyle/>
          <a:p>
            <a:pPr eaLnBrk="1" hangingPunct="1"/>
            <a:r>
              <a:rPr lang="ru-RU" sz="2400" b="1" smtClean="0"/>
              <a:t>Уроки ПДД, ОБЖ </a:t>
            </a:r>
          </a:p>
          <a:p>
            <a:pPr eaLnBrk="1" hangingPunct="1"/>
            <a:r>
              <a:rPr lang="ru-RU" sz="2400" b="1" smtClean="0"/>
              <a:t>Уроки валеологии</a:t>
            </a:r>
          </a:p>
          <a:p>
            <a:pPr eaLnBrk="1" hangingPunct="1"/>
            <a:r>
              <a:rPr lang="ru-RU" sz="2400" b="1" smtClean="0"/>
              <a:t>Час здоровья (предмет входит в расписание)</a:t>
            </a:r>
          </a:p>
          <a:p>
            <a:pPr eaLnBrk="1" hangingPunct="1"/>
            <a:r>
              <a:rPr lang="ru-RU" sz="2400" b="1" smtClean="0"/>
              <a:t> Беседы медицинских работников </a:t>
            </a:r>
          </a:p>
        </p:txBody>
      </p:sp>
      <p:pic>
        <p:nvPicPr>
          <p:cNvPr id="33795" name="Picture 4" descr="02_ROMASHK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7896" y="3936838"/>
            <a:ext cx="5143501" cy="2786062"/>
          </a:xfrm>
          <a:prstGeom prst="snip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1" name="Picture 6" descr="D:\Традиционная школа\Анимационные картинки\cosm1.files\sun_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"/>
            <a:ext cx="15001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414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                         </a:t>
            </a:r>
            <a:r>
              <a:rPr lang="ru-RU" smtClean="0"/>
              <a:t>ИТОГ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1676400" y="571500"/>
            <a:ext cx="7162800" cy="3286125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ru-RU" smtClean="0"/>
              <a:t>    </a:t>
            </a:r>
            <a:r>
              <a:rPr lang="ru-RU" sz="2400" b="1" smtClean="0"/>
              <a:t>Здоровый образ жизни пока не занимает первое место в главных ценностях человека в нашем обществе. Но если мы научим детей ценить, беречь и укреплять свое здоровье, будем личным примером демонстрировать здоровый образ жизни, то можно надеяться, что будущее поколение будут больше здоровы и развиты, не только духовно, но и физически.</a:t>
            </a:r>
          </a:p>
        </p:txBody>
      </p:sp>
      <p:pic>
        <p:nvPicPr>
          <p:cNvPr id="40964" name="Picture 7" descr="D:\Традиционная школа\Анимационные картинки\flowers.files\vazonchi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ICT002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42206" y="4049360"/>
            <a:ext cx="3994958" cy="2708901"/>
          </a:xfrm>
          <a:prstGeom prst="flowChart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Изображение 3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5735" y="4452721"/>
            <a:ext cx="3159124" cy="2298037"/>
          </a:xfrm>
          <a:prstGeom prst="flowChartOnlineStorag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3635375" y="620713"/>
            <a:ext cx="525780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80000"/>
              </a:lnSpc>
            </a:pPr>
            <a:r>
              <a:rPr lang="ru-RU" sz="2800" b="1" i="1">
                <a:solidFill>
                  <a:schemeClr val="tx2"/>
                </a:solidFill>
              </a:rPr>
              <a:t>За последние 10 лет</a:t>
            </a:r>
            <a:r>
              <a:rPr lang="ru-RU" sz="1800" b="1" i="1"/>
              <a:t> </a:t>
            </a:r>
            <a:endParaRPr lang="ru-RU" sz="1800" b="1" i="1">
              <a:latin typeface="Arial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endParaRPr lang="ru-RU" sz="1800">
              <a:latin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Char char="•"/>
            </a:pPr>
            <a:r>
              <a:rPr lang="ru-RU" b="1"/>
              <a:t>число школьников с хронической патологией возросло в </a:t>
            </a:r>
            <a:r>
              <a:rPr lang="ru-RU" b="1">
                <a:solidFill>
                  <a:schemeClr val="tx2"/>
                </a:solidFill>
              </a:rPr>
              <a:t>1.5 раза</a:t>
            </a:r>
            <a:r>
              <a:rPr lang="ru-RU" b="1"/>
              <a:t>, </a:t>
            </a:r>
            <a:endParaRPr lang="ru-RU" b="1">
              <a:latin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Char char="•"/>
            </a:pPr>
            <a:r>
              <a:rPr lang="ru-RU" b="1"/>
              <a:t>подростков - </a:t>
            </a:r>
            <a:r>
              <a:rPr lang="ru-RU" b="1">
                <a:solidFill>
                  <a:schemeClr val="tx2"/>
                </a:solidFill>
              </a:rPr>
              <a:t>2.1 раза</a:t>
            </a:r>
            <a:r>
              <a:rPr lang="ru-RU" b="1"/>
              <a:t>. </a:t>
            </a:r>
            <a:endParaRPr lang="ru-RU" b="1">
              <a:latin typeface="Arial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endParaRPr lang="ru-RU" b="1">
              <a:latin typeface="Arial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ru-RU" sz="2800" b="1" i="1">
                <a:solidFill>
                  <a:schemeClr val="tx2"/>
                </a:solidFill>
              </a:rPr>
              <a:t>За время обучения </a:t>
            </a:r>
            <a:endParaRPr lang="ru-RU" sz="2800" b="1" i="1">
              <a:solidFill>
                <a:schemeClr val="tx2"/>
              </a:solidFill>
              <a:latin typeface="Arial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endParaRPr lang="ru-RU" sz="2800" b="1" i="1">
              <a:solidFill>
                <a:schemeClr val="tx2"/>
              </a:solidFill>
              <a:latin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Char char="•"/>
            </a:pPr>
            <a:r>
              <a:rPr lang="ru-RU" b="1">
                <a:solidFill>
                  <a:schemeClr val="tx2"/>
                </a:solidFill>
              </a:rPr>
              <a:t>70%</a:t>
            </a:r>
            <a:r>
              <a:rPr lang="ru-RU" b="1"/>
              <a:t> функциональных расстройств переходят в хроническую патологию к окончанию школы,</a:t>
            </a:r>
            <a:endParaRPr lang="ru-RU" b="1">
              <a:latin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Char char="•"/>
            </a:pPr>
            <a:r>
              <a:rPr lang="ru-RU" b="1"/>
              <a:t> в </a:t>
            </a:r>
            <a:r>
              <a:rPr lang="ru-RU" b="1">
                <a:solidFill>
                  <a:schemeClr val="tx2"/>
                </a:solidFill>
              </a:rPr>
              <a:t>4-5 раз</a:t>
            </a:r>
            <a:r>
              <a:rPr lang="ru-RU" b="1"/>
              <a:t> возрастает заболеваемость органов зрения,</a:t>
            </a:r>
            <a:endParaRPr lang="ru-RU" b="1">
              <a:latin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Char char="•"/>
            </a:pPr>
            <a:r>
              <a:rPr lang="ru-RU" b="1"/>
              <a:t> в </a:t>
            </a:r>
            <a:r>
              <a:rPr lang="ru-RU" b="1">
                <a:solidFill>
                  <a:schemeClr val="tx2"/>
                </a:solidFill>
              </a:rPr>
              <a:t>3 раза</a:t>
            </a:r>
            <a:r>
              <a:rPr lang="ru-RU" b="1"/>
              <a:t> - органов пищеварения, в </a:t>
            </a:r>
            <a:r>
              <a:rPr lang="ru-RU" b="1">
                <a:solidFill>
                  <a:schemeClr val="tx2"/>
                </a:solidFill>
              </a:rPr>
              <a:t>2 раза</a:t>
            </a:r>
            <a:r>
              <a:rPr lang="ru-RU" b="1"/>
              <a:t> - число нервно-психических расстройств</a:t>
            </a:r>
            <a:r>
              <a:rPr lang="ru-RU" sz="1800" b="1"/>
              <a:t>. </a:t>
            </a:r>
            <a:endParaRPr lang="ru-RU" sz="1800" b="1" i="1" u="sng"/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3643313" y="285750"/>
            <a:ext cx="2786062" cy="500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6149" name="Рисунок 8" descr="http://www.websib.ru/noos/health/img/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05858" y="57150"/>
            <a:ext cx="3582305" cy="6858000"/>
          </a:xfrm>
          <a:prstGeom prst="round1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" name="Picture 7" descr="D:\Традиционная школа\Анимационные картинки\flowers1.files\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357188"/>
            <a:ext cx="1047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28600"/>
            <a:ext cx="7596187" cy="762000"/>
          </a:xfrm>
        </p:spPr>
        <p:txBody>
          <a:bodyPr/>
          <a:lstStyle/>
          <a:p>
            <a:pPr eaLnBrk="1" hangingPunct="1"/>
            <a:r>
              <a:rPr lang="ru-RU" sz="3200" smtClean="0"/>
              <a:t>Здоровьесберегающие  технологии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i="1" u="sng" smtClean="0"/>
              <a:t>Разработана программа «Здоровье» </a:t>
            </a:r>
            <a:endParaRPr lang="ru-RU" sz="2800" smtClean="0"/>
          </a:p>
          <a:p>
            <a:pPr algn="ctr" eaLnBrk="1" hangingPunct="1">
              <a:buFont typeface="Webdings" pitchFamily="18" charset="2"/>
              <a:buNone/>
            </a:pPr>
            <a:endParaRPr lang="ru-RU" b="1" smtClean="0">
              <a:solidFill>
                <a:schemeClr val="tx2"/>
              </a:solidFill>
            </a:endParaRPr>
          </a:p>
          <a:p>
            <a:pPr algn="ctr" eaLnBrk="1" hangingPunct="1">
              <a:buFont typeface="Webdings" pitchFamily="18" charset="2"/>
              <a:buNone/>
            </a:pPr>
            <a:r>
              <a:rPr lang="ru-RU" b="1" smtClean="0">
                <a:solidFill>
                  <a:schemeClr val="tx2"/>
                </a:solidFill>
              </a:rPr>
              <a:t>Цель</a:t>
            </a:r>
          </a:p>
          <a:p>
            <a:pPr eaLnBrk="1" hangingPunct="1"/>
            <a:r>
              <a:rPr lang="ru-RU" sz="2800" smtClean="0"/>
              <a:t>Обеспечить школьнику возможность сохранения здоровья за период обучения в школе</a:t>
            </a:r>
          </a:p>
        </p:txBody>
      </p:sp>
      <p:pic>
        <p:nvPicPr>
          <p:cNvPr id="7172" name="Picture 4" descr="D:\Традиционная школа\Анимационные картинки\flowers1.files\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17859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100008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857628"/>
            <a:ext cx="2786050" cy="3000372"/>
          </a:xfrm>
          <a:prstGeom prst="homePlat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068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857884" y="4500570"/>
            <a:ext cx="3187104" cy="2283171"/>
          </a:xfrm>
          <a:prstGeom prst="hear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5572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smtClean="0"/>
              <a:t>                              </a:t>
            </a:r>
            <a:r>
              <a:rPr lang="ru-RU" smtClean="0"/>
              <a:t>Задачи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763713" y="1125538"/>
            <a:ext cx="7091362" cy="5732462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ru-RU" sz="2400" smtClean="0"/>
              <a:t>   Организация работы по сохранению и укреплению здоровья</a:t>
            </a:r>
          </a:p>
          <a:p>
            <a:pPr eaLnBrk="1" hangingPunct="1"/>
            <a:r>
              <a:rPr lang="ru-RU" sz="2400" smtClean="0"/>
              <a:t>научить детей жить в гармонии с собой и окружающим миром </a:t>
            </a:r>
          </a:p>
          <a:p>
            <a:pPr eaLnBrk="1" hangingPunct="1"/>
            <a:r>
              <a:rPr lang="ru-RU" sz="2400" smtClean="0"/>
              <a:t>создание условий ощущения  радости в процессе обучения </a:t>
            </a:r>
          </a:p>
          <a:p>
            <a:pPr eaLnBrk="1" hangingPunct="1"/>
            <a:r>
              <a:rPr lang="ru-RU" sz="2400" smtClean="0"/>
              <a:t>воспитание культуры здоровья </a:t>
            </a:r>
          </a:p>
          <a:p>
            <a:pPr eaLnBrk="1" hangingPunct="1"/>
            <a:r>
              <a:rPr lang="ru-RU" sz="2400" smtClean="0"/>
              <a:t>развитие творческих способностей </a:t>
            </a:r>
          </a:p>
          <a:p>
            <a:pPr eaLnBrk="1" hangingPunct="1"/>
            <a:r>
              <a:rPr lang="ru-RU" sz="2400" smtClean="0"/>
              <a:t>мотивация на здоровый образ жизни </a:t>
            </a:r>
          </a:p>
        </p:txBody>
      </p:sp>
      <p:pic>
        <p:nvPicPr>
          <p:cNvPr id="7172" name="Рисунок 3" descr="Изображение 26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85173" y="4605338"/>
            <a:ext cx="2542595" cy="2357438"/>
          </a:xfrm>
          <a:prstGeom prst="dodec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8" descr="D:\Традиционная школа\Анимационные картинки\cosm1.files\sun-ol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0"/>
            <a:ext cx="16430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250112" cy="936625"/>
          </a:xfrm>
        </p:spPr>
        <p:txBody>
          <a:bodyPr/>
          <a:lstStyle/>
          <a:p>
            <a:pPr eaLnBrk="1" hangingPunct="1"/>
            <a:r>
              <a:rPr lang="ru-RU" sz="2400" i="1" smtClean="0"/>
              <a:t>Аспекты  урока  с  позиции </a:t>
            </a:r>
            <a:br>
              <a:rPr lang="ru-RU" sz="2400" i="1" smtClean="0"/>
            </a:br>
            <a:r>
              <a:rPr lang="ru-RU" sz="2400" i="1" smtClean="0"/>
              <a:t>технологии    здоровьесбережения.                                                     </a:t>
            </a:r>
            <a:endParaRPr lang="ru-RU" sz="24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1341438"/>
            <a:ext cx="7667625" cy="4968875"/>
          </a:xfrm>
        </p:spPr>
        <p:txBody>
          <a:bodyPr/>
          <a:lstStyle/>
          <a:p>
            <a:pPr eaLnBrk="1" hangingPunct="1"/>
            <a:r>
              <a:rPr lang="ru-RU" sz="2400" b="1" smtClean="0"/>
              <a:t>Гигиенические условия в классе (кабинете);</a:t>
            </a:r>
          </a:p>
          <a:p>
            <a:pPr eaLnBrk="1" hangingPunct="1"/>
            <a:r>
              <a:rPr lang="ru-RU" sz="2400" b="1" smtClean="0"/>
              <a:t>Число видов учебной деятельности, </a:t>
            </a:r>
          </a:p>
          <a:p>
            <a:pPr eaLnBrk="1" hangingPunct="1"/>
            <a:r>
              <a:rPr lang="ru-RU" sz="2400" b="1" smtClean="0"/>
              <a:t>Число использованных учителем видов преподавания</a:t>
            </a:r>
          </a:p>
          <a:p>
            <a:pPr eaLnBrk="1" hangingPunct="1"/>
            <a:r>
              <a:rPr lang="ru-RU" sz="2400" b="1" smtClean="0"/>
              <a:t>Средняя продолжительность и частота чередования различных видов учебной деятельности </a:t>
            </a:r>
          </a:p>
          <a:p>
            <a:pPr eaLnBrk="1" hangingPunct="1"/>
            <a:r>
              <a:rPr lang="ru-RU" sz="2400" b="1" smtClean="0"/>
              <a:t>Использование методов, способствующих активизации инициативы и творческого самовыражения учащихся</a:t>
            </a:r>
          </a:p>
          <a:p>
            <a:pPr eaLnBrk="1" hangingPunct="1"/>
            <a:r>
              <a:rPr lang="ru-RU" sz="2400" b="1" smtClean="0"/>
              <a:t>Умение учителя использовать возможности показа видеоматериалов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0825" y="6453188"/>
            <a:ext cx="720725" cy="144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1" name="Picture 7" descr="D:\Традиционная школа\Анимационные картинки\flowers1.files\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571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D:\Традиционная школа\Анимационные картинки\анимашки1\fish7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1435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i="1" smtClean="0"/>
              <a:t>Аспекты  урока  с  позиции </a:t>
            </a:r>
            <a:br>
              <a:rPr lang="ru-RU" sz="2400" i="1" smtClean="0"/>
            </a:br>
            <a:r>
              <a:rPr lang="ru-RU" sz="2400" i="1" smtClean="0"/>
              <a:t>технологии    здоровьесбережения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1143000"/>
            <a:ext cx="7308850" cy="4953000"/>
          </a:xfrm>
        </p:spPr>
        <p:txBody>
          <a:bodyPr/>
          <a:lstStyle/>
          <a:p>
            <a:pPr eaLnBrk="1" hangingPunct="1"/>
            <a:r>
              <a:rPr lang="ru-RU" sz="2200" b="1" smtClean="0"/>
              <a:t>Позы учащихся и их чередование в зависимости от характера выполняемой работы</a:t>
            </a:r>
          </a:p>
          <a:p>
            <a:pPr eaLnBrk="1" hangingPunct="1"/>
            <a:r>
              <a:rPr lang="ru-RU" sz="2200" b="1" smtClean="0"/>
              <a:t>Физкультминутки и физкультпаузы</a:t>
            </a:r>
          </a:p>
          <a:p>
            <a:pPr eaLnBrk="1" hangingPunct="1"/>
            <a:r>
              <a:rPr lang="ru-RU" sz="2200" b="1" smtClean="0"/>
              <a:t>Включение в содержательную часть урока вопросов, связанных со здоровьем и здоровым образом жизни</a:t>
            </a:r>
          </a:p>
          <a:p>
            <a:pPr eaLnBrk="1" hangingPunct="1"/>
            <a:r>
              <a:rPr lang="ru-RU" sz="2200" b="1" smtClean="0"/>
              <a:t>Наличие у учащихся мотивации к учебной деятельности на уроке</a:t>
            </a:r>
          </a:p>
          <a:p>
            <a:pPr eaLnBrk="1" hangingPunct="1"/>
            <a:r>
              <a:rPr lang="ru-RU" sz="2200" b="1" smtClean="0"/>
              <a:t>Благоприятный психологический климат на уроке</a:t>
            </a:r>
          </a:p>
          <a:p>
            <a:pPr eaLnBrk="1" hangingPunct="1"/>
            <a:r>
              <a:rPr lang="ru-RU" sz="2200" b="1" smtClean="0"/>
              <a:t>Момент наступления утомления учащихся и снижения их учебной активности</a:t>
            </a:r>
          </a:p>
          <a:p>
            <a:pPr eaLnBrk="1" hangingPunct="1"/>
            <a:r>
              <a:rPr lang="ru-RU" sz="2200" b="1" smtClean="0"/>
              <a:t>Темп и особенности окончания урока</a:t>
            </a:r>
          </a:p>
          <a:p>
            <a:pPr eaLnBrk="1" hangingPunct="1"/>
            <a:r>
              <a:rPr lang="ru-RU" sz="2200" b="1" smtClean="0"/>
              <a:t>Состояние и вид учеников, выходящих с урока. </a:t>
            </a:r>
          </a:p>
          <a:p>
            <a:pPr eaLnBrk="1" hangingPunct="1">
              <a:buFont typeface="Webdings" pitchFamily="18" charset="2"/>
              <a:buNone/>
            </a:pPr>
            <a:endParaRPr lang="ru-RU" sz="2200" b="1" smtClean="0"/>
          </a:p>
        </p:txBody>
      </p:sp>
      <p:pic>
        <p:nvPicPr>
          <p:cNvPr id="8197" name="Рисунок 4" descr="http://zdd.1september.ru/2007/03/8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404" y="1973295"/>
            <a:ext cx="1794892" cy="4769091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6" descr="D:\Традиционная школа\Анимационные картинки\cosm1.files\2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64293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Гигиенические условия в классе (кабинете):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484313"/>
            <a:ext cx="7162800" cy="46116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b="1" smtClean="0"/>
              <a:t>чистота,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/>
              <a:t> температура и свежесть воздуха,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/>
              <a:t>рациональность освещения класса и доски,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/>
              <a:t>наличие/отсутствие монотонных, неприятных раздражителей и т. п.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/>
              <a:t> благотворно на здоровье и настроение влияют запахи. Лучший их источник – растения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/>
              <a:t>операция “Цветик - семицветик”.</a:t>
            </a:r>
          </a:p>
          <a:p>
            <a:pPr algn="just" eaLnBrk="1" hangingPunct="1">
              <a:buFont typeface="Webdings" pitchFamily="18" charset="2"/>
              <a:buNone/>
            </a:pPr>
            <a:r>
              <a:rPr lang="ru-RU" sz="2400" smtClean="0"/>
              <a:t>   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4113" y="928688"/>
            <a:ext cx="16398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50825" y="6453188"/>
            <a:ext cx="720725" cy="144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0" name="Picture 9" descr="D:\Традиционная школа\Анимационные картинки\cosm1.files\s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"/>
            <a:ext cx="16287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 descr="D:\Традиционная школа\Анимационные картинки\flowers1.files\b5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000625"/>
            <a:ext cx="14097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28600"/>
            <a:ext cx="7291387" cy="608013"/>
          </a:xfrm>
        </p:spPr>
        <p:txBody>
          <a:bodyPr/>
          <a:lstStyle/>
          <a:p>
            <a:pPr eaLnBrk="1" hangingPunct="1"/>
            <a:r>
              <a:rPr lang="ru-RU" sz="3200" smtClean="0"/>
              <a:t>Виды учебной деятельности: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5219700" y="908050"/>
            <a:ext cx="3924300" cy="561657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опрос учащихся,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письмо,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чтение,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слушание,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рассказ,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рассматривание наглядных пособий,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ответы на вопросы,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решение примеров, задач,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практические занятия… </a:t>
            </a:r>
          </a:p>
          <a:p>
            <a:pPr eaLnBrk="1" hangingPunct="1">
              <a:buFont typeface="Webdings" pitchFamily="18" charset="2"/>
              <a:buNone/>
            </a:pPr>
            <a:endParaRPr lang="ru-RU" sz="2400" b="1" smtClean="0"/>
          </a:p>
          <a:p>
            <a:pPr eaLnBrk="1" hangingPunct="1"/>
            <a:endParaRPr lang="ru-RU" sz="2400" b="1" smtClean="0"/>
          </a:p>
          <a:p>
            <a:pPr eaLnBrk="1" hangingPunct="1"/>
            <a:endParaRPr lang="ru-RU" sz="1600" smtClean="0"/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250825" y="6453188"/>
            <a:ext cx="720725" cy="144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6" name="Рисунок 7" descr="DSC0043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2143116"/>
            <a:ext cx="4267593" cy="2948770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4" name="Picture 9" descr="D:\Традиционная школа\Анимационные картинки\flowers1.files\b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71500"/>
            <a:ext cx="10906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912</Words>
  <Application>Microsoft Office PowerPoint</Application>
  <PresentationFormat>Экран (4:3)</PresentationFormat>
  <Paragraphs>188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Здоровьесберегающие  технологии</vt:lpstr>
      <vt:lpstr>                              Задачи</vt:lpstr>
      <vt:lpstr>Аспекты  урока  с  позиции  технологии    здоровьесбережения.                                                     </vt:lpstr>
      <vt:lpstr>Аспекты  урока  с  позиции  технологии    здоровьесбережения</vt:lpstr>
      <vt:lpstr>Гигиенические условия в классе (кабинете): </vt:lpstr>
      <vt:lpstr>Виды учебной деятельности:</vt:lpstr>
      <vt:lpstr>Нормой считается 4-7 видов учебной деятельности за урок</vt:lpstr>
      <vt:lpstr>Средняя продолжительность и частота чередования различных видов учебной деятельности </vt:lpstr>
      <vt:lpstr>Виды  преподавания: </vt:lpstr>
      <vt:lpstr>Методы,  способствующие  активизации инициативы  и творческому  самовыражению</vt:lpstr>
      <vt:lpstr>Слайд 14</vt:lpstr>
      <vt:lpstr>Слайд 15</vt:lpstr>
      <vt:lpstr>Слайд 16</vt:lpstr>
      <vt:lpstr>Использование возможностей видеотехники </vt:lpstr>
      <vt:lpstr>Чередование  поз учащихся</vt:lpstr>
      <vt:lpstr>Физкультминутки и физкультпаузы </vt:lpstr>
      <vt:lpstr>Благоприятный психологический климат на уроке.</vt:lpstr>
      <vt:lpstr>Преобладающее выражение лица учителя. </vt:lpstr>
      <vt:lpstr>Момент наступления утомления учащихся и снижения их учебной активности. </vt:lpstr>
      <vt:lpstr>Темп и особенности окончания урока. </vt:lpstr>
      <vt:lpstr>Социализация личности ребенка. </vt:lpstr>
      <vt:lpstr>                         ИТОГ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5</cp:revision>
  <dcterms:created xsi:type="dcterms:W3CDTF">2012-12-02T06:35:21Z</dcterms:created>
  <dcterms:modified xsi:type="dcterms:W3CDTF">2012-12-02T06:41:30Z</dcterms:modified>
</cp:coreProperties>
</file>