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6" r:id="rId3"/>
    <p:sldId id="257" r:id="rId4"/>
    <p:sldId id="258" r:id="rId5"/>
    <p:sldId id="261" r:id="rId6"/>
    <p:sldId id="277" r:id="rId7"/>
    <p:sldId id="265" r:id="rId8"/>
    <p:sldId id="278" r:id="rId9"/>
    <p:sldId id="273" r:id="rId10"/>
    <p:sldId id="279" r:id="rId11"/>
    <p:sldId id="281" r:id="rId12"/>
    <p:sldId id="282" r:id="rId13"/>
    <p:sldId id="283" r:id="rId14"/>
    <p:sldId id="280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17FD-41BA-4849-A0F1-CBDC3ED3D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8E46-40D6-4D28-9878-3B457E766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8AB4-B0D1-47EB-A879-FE8E0C971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84413" y="533400"/>
            <a:ext cx="6399212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4413" y="1905000"/>
            <a:ext cx="3122612" cy="2033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59425" y="1905000"/>
            <a:ext cx="3124200" cy="2033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84413" y="4090988"/>
            <a:ext cx="3122612" cy="2035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59425" y="4090988"/>
            <a:ext cx="3124200" cy="2035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86087-4E08-4D77-84AA-2054F53AE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AE81-3A45-4821-9673-E4436974C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B042-ABF1-40FF-ADB7-2E52BBA9D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B146-FCBF-4EA2-9800-8169BB913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9379-517F-414E-8EE1-A7FA541AD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6594-FDCA-48C6-842D-993B28DBB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8A3F-9E2B-4B41-BD57-05F49AF90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51AF-00B5-47A8-A6DB-BFCB4C26A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C7F9-774E-4E67-994E-976AE409D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37D9557-575C-47DD-AEB2-553B6C839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8305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FF33CC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0200" y="685800"/>
            <a:ext cx="6399213" cy="8382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МБОУ «Гимназия №52»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Урок окружающего мира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«Человеческие расы»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4 класс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Учитель начальных классов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высшей квалификационной категории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Прошина Альбина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Юнусовна</a:t>
            </a:r>
            <a:endParaRPr lang="ru-RU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Казань, 2014г.</a:t>
            </a:r>
          </a:p>
          <a:p>
            <a:pPr algn="ctr"/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Увеличенное изображени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59187"/>
          <a:stretch>
            <a:fillRect/>
          </a:stretch>
        </p:blipFill>
        <p:spPr>
          <a:xfrm>
            <a:off x="3352800" y="381000"/>
            <a:ext cx="2819400" cy="1855788"/>
          </a:xfrm>
          <a:noFill/>
          <a:ln>
            <a:solidFill>
              <a:schemeClr val="tx1"/>
            </a:solidFill>
          </a:ln>
        </p:spPr>
      </p:pic>
      <p:pic>
        <p:nvPicPr>
          <p:cNvPr id="22534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800"/>
            <a:ext cx="2667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Admin\Рабочий стол\расы\ра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2512" y="4261957"/>
            <a:ext cx="2874154" cy="222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7" name="Picture 9" descr="asu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495800"/>
            <a:ext cx="1428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Admin\Рабочий стол\расы\евро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5600" y="245307"/>
            <a:ext cx="1655170" cy="198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Picture 5" descr="C:\Documents and Settings\Admin\Рабочий стол\индиан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2888" y="325445"/>
            <a:ext cx="1539578" cy="2039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2514600"/>
            <a:ext cx="1695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438400"/>
            <a:ext cx="13668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ras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70746" y="2439551"/>
            <a:ext cx="2554055" cy="182163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600" y="152400"/>
          <a:ext cx="8686800" cy="6477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/>
                <a:gridCol w="2895600"/>
                <a:gridCol w="2895600"/>
              </a:tblGrid>
              <a:tr h="89492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Название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8606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Негроидная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Узкий разрез глаз и смуглая кожа, которые защищают организм от резких ветров, песка и пыли.</a:t>
                      </a:r>
                      <a:endParaRPr lang="ru-RU" dirty="0"/>
                    </a:p>
                  </a:txBody>
                  <a:tcPr/>
                </a:tc>
              </a:tr>
              <a:tr h="18606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Монголоидная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Густые  волосы, брови, ресницы, борода и усы, которые защищают лицо от дождя и холода.</a:t>
                      </a:r>
                      <a:endParaRPr lang="ru-RU" dirty="0"/>
                    </a:p>
                  </a:txBody>
                  <a:tcPr/>
                </a:tc>
              </a:tr>
              <a:tr h="18606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Европеоидная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Тёмная кожа и курчавые волосы, которые защищают организм от солнечных ожогов и перегрева.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581400" y="1219200"/>
            <a:ext cx="1676400" cy="160020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3581400" y="2971800"/>
            <a:ext cx="1753277" cy="1676401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3657600" y="4800600"/>
            <a:ext cx="1753955" cy="1678161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5" name="Прямая со стрелкой 14"/>
          <p:cNvCxnSpPr>
            <a:stCxn id="7" idx="1"/>
          </p:cNvCxnSpPr>
          <p:nvPr/>
        </p:nvCxnSpPr>
        <p:spPr>
          <a:xfrm rot="10800000" flipV="1">
            <a:off x="2667000" y="2019300"/>
            <a:ext cx="914400" cy="293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3"/>
          </p:cNvCxnSpPr>
          <p:nvPr/>
        </p:nvCxnSpPr>
        <p:spPr>
          <a:xfrm>
            <a:off x="5257800" y="2019300"/>
            <a:ext cx="838200" cy="156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1"/>
          </p:cNvCxnSpPr>
          <p:nvPr/>
        </p:nvCxnSpPr>
        <p:spPr>
          <a:xfrm rot="10800000">
            <a:off x="2286000" y="1447801"/>
            <a:ext cx="1295400" cy="2362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3"/>
          </p:cNvCxnSpPr>
          <p:nvPr/>
        </p:nvCxnSpPr>
        <p:spPr>
          <a:xfrm>
            <a:off x="5334677" y="3810001"/>
            <a:ext cx="761323" cy="167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1"/>
          </p:cNvCxnSpPr>
          <p:nvPr/>
        </p:nvCxnSpPr>
        <p:spPr>
          <a:xfrm rot="10800000">
            <a:off x="2209800" y="3352801"/>
            <a:ext cx="1447800" cy="2286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3"/>
          </p:cNvCxnSpPr>
          <p:nvPr/>
        </p:nvCxnSpPr>
        <p:spPr>
          <a:xfrm flipV="1">
            <a:off x="5411555" y="1981200"/>
            <a:ext cx="608245" cy="3658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28600"/>
            <a:ext cx="2763838" cy="2819400"/>
          </a:xfrm>
          <a:noFill/>
          <a:ln/>
        </p:spPr>
      </p:pic>
      <p:pic>
        <p:nvPicPr>
          <p:cNvPr id="7271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3505200"/>
            <a:ext cx="2027238" cy="2895600"/>
          </a:xfrm>
          <a:noFill/>
          <a:ln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00600"/>
            <a:ext cx="2514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09600"/>
            <a:ext cx="51816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00600"/>
            <a:ext cx="24574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086600" cy="12192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Мы разные, но мы вместе!</a:t>
            </a: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828800"/>
            <a:ext cx="601980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304800"/>
            <a:ext cx="4419600" cy="147478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"Один из самых полезных уроков, которые мне преподала жизнь, заключается в том, человек всегда остается человеком. Будь он норвежец, полинезиец, американец, итальянец или русский, где бы и когда он ни жил - в каменном или атомном веке, под пальмами или у кромки льда. Добро и зло, отвага и страх, ум и глупость не признают географических границ, они есть в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каждом человеке".</a:t>
            </a:r>
            <a:r>
              <a:rPr lang="ru-RU" sz="38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3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2763838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62000" y="3810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Тур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Хейерда́л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— знаменитый норвежский путешественник и учёный-антрополог. Автор нескольких книг.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057400"/>
            <a:ext cx="3200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3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304800"/>
            <a:ext cx="1719263" cy="1752600"/>
          </a:xfrm>
          <a:noFill/>
          <a:ln/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038600" y="914400"/>
            <a:ext cx="434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Коль суждено дышать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Нам воздухом одним, 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Давайте мы все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Навек объединимся.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Давайте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Наши души сохраним,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Тогда мы на Земле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И сами сохранимся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 eaLnBrk="0" hangingPunct="0"/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7249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Мне понравилось, запомнилось……………..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узнал…………………………………………….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Мне очень понравилось  как работал(а) на уроке………………………………………………..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Свою работу на уроке я оцениваю………….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3352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54864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4419600"/>
            <a:ext cx="9144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33600" y="33528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Отлично!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419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Хорошо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486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Так себе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5867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</a:rPr>
              <a:t>за урок! Молодцы!</a:t>
            </a:r>
            <a:endParaRPr lang="ru-RU" sz="6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Мое настроение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9812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276600"/>
            <a:ext cx="914400" cy="9144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7244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38400" y="20574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Отличное!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352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Хорошее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8006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Так себе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6021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Как называется самое большое общество людей, живущих на Земле?</a:t>
            </a:r>
          </a:p>
          <a:p>
            <a:pPr eaLnBrk="1" hangingPunct="1"/>
            <a:endParaRPr lang="ru-RU" sz="3600" dirty="0" smtClean="0"/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Чем похожи и чем различаются все люди, живущие на земле?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685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Подумай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7410" name="Picture 2" descr="http://www.animated-gifs.eu/alphabet-water-3/00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81000"/>
            <a:ext cx="66675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4864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6292850" y="5705475"/>
            <a:ext cx="61913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l="18434" r="7831"/>
          <a:stretch>
            <a:fillRect/>
          </a:stretch>
        </p:blipFill>
        <p:spPr bwMode="auto">
          <a:xfrm>
            <a:off x="5867400" y="990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 l="8891" t="8025" r="11078" b="3714"/>
          <a:stretch>
            <a:fillRect/>
          </a:stretch>
        </p:blipFill>
        <p:spPr bwMode="auto">
          <a:xfrm>
            <a:off x="8001000" y="15240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 l="18898" b="23811"/>
          <a:stretch>
            <a:fillRect/>
          </a:stretch>
        </p:blipFill>
        <p:spPr bwMode="auto">
          <a:xfrm>
            <a:off x="5562600" y="3124200"/>
            <a:ext cx="654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 flipH="1" flipV="1">
            <a:off x="611188" y="2582863"/>
            <a:ext cx="1571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9937" tIns="39968" rIns="79937" bIns="39968">
            <a:spAutoFit/>
          </a:bodyPr>
          <a:lstStyle/>
          <a:p>
            <a:pPr defTabSz="800100"/>
            <a:endParaRPr lang="ru-RU" sz="160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2519363"/>
            <a:ext cx="16648113" cy="6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937" tIns="39968" rIns="79937" bIns="39968">
            <a:spAutoFit/>
          </a:bodyPr>
          <a:lstStyle/>
          <a:p>
            <a:pPr defTabSz="800100">
              <a:defRPr/>
            </a:pPr>
            <a:r>
              <a:rPr lang="ru-RU" sz="3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 </a:t>
            </a:r>
            <a:endParaRPr lang="ru-RU" sz="35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</a:endParaRPr>
          </a:p>
        </p:txBody>
      </p:sp>
      <p:pic>
        <p:nvPicPr>
          <p:cNvPr id="2" name="Picture 2" descr="http://img1.liveinternet.ru/images/attach/c/2/73/765/73765833_i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895600"/>
            <a:ext cx="609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anga_1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64388" y="3684588"/>
            <a:ext cx="1384300" cy="2438400"/>
          </a:xfrm>
        </p:spPr>
      </p:pic>
      <p:pic>
        <p:nvPicPr>
          <p:cNvPr id="16387" name="Picture 3" descr="showtime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836613"/>
            <a:ext cx="3384550" cy="2233612"/>
          </a:xfrm>
        </p:spPr>
      </p:pic>
      <p:pic>
        <p:nvPicPr>
          <p:cNvPr id="16388" name="Picture 4" descr="zagbarrymor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765175"/>
            <a:ext cx="1920875" cy="2305050"/>
          </a:xfrm>
        </p:spPr>
      </p:pic>
      <p:pic>
        <p:nvPicPr>
          <p:cNvPr id="16389" name="Picture 5" descr="zagcruis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716338"/>
            <a:ext cx="21002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how_1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95288" y="3716338"/>
            <a:ext cx="2808287" cy="2551112"/>
          </a:xfrm>
        </p:spPr>
      </p:pic>
      <p:pic>
        <p:nvPicPr>
          <p:cNvPr id="16391" name="Picture 7" descr="chansmall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836613"/>
            <a:ext cx="1860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09600"/>
            <a:ext cx="7772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Раса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– исторически сложившаяся группа человечества, объединенная общностью наследственных физических признаков (цветом кожи, глаз, волос, формой черепа и др.), обусловленных общностью происхождения и первоначального расселения.</a:t>
            </a:r>
          </a:p>
          <a:p>
            <a:pPr algn="ctr"/>
            <a:endParaRPr lang="ru-RU" sz="2800" b="1" dirty="0" smtClean="0"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С.И.Ожегов, Толковый словарь русского языка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609600"/>
            <a:ext cx="6399212" cy="55927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Европеоидная раса</a:t>
            </a:r>
          </a:p>
          <a:p>
            <a:pPr eaLnBrk="1" hangingPunct="1"/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/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/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Негроидная раса</a:t>
            </a:r>
          </a:p>
          <a:p>
            <a:pPr eaLnBrk="1" hangingPunct="1"/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/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/>
            <a:endParaRPr lang="ru-RU" sz="36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Монголоидная раса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81800" y="1219200"/>
            <a:ext cx="1600200" cy="1905000"/>
          </a:xfr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8862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747713"/>
            <a:ext cx="75914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Экваториальный л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5175"/>
            <a:ext cx="38163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Степ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573463"/>
            <a:ext cx="331311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Рисунок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933825"/>
            <a:ext cx="191611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Рисунок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052513"/>
            <a:ext cx="16827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Безымянны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765175"/>
            <a:ext cx="33845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 descr="Рисунок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2708275"/>
            <a:ext cx="23082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1371600" y="304800"/>
          <a:ext cx="6096000" cy="62483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48000"/>
                <a:gridCol w="3048000"/>
              </a:tblGrid>
              <a:tr h="7451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Раса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Признаки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  <a:tr h="18574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Густые  волосы, брови, ресницы, борода и усы, которые защищают лицо от дождя и холода.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  <a:tr h="18574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Тёмная кожа и курчавые волосы, которые защищают организм от солнечных ожогов и перегрева.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  <a:tr h="1788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Узкий разрез глаз и смуглая кожа, которые защищают организм от резких ветров, песка и пыли.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057400" y="1143000"/>
            <a:ext cx="1676400" cy="160020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2057400" y="4800600"/>
            <a:ext cx="1753955" cy="1678161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2057400" y="2971800"/>
            <a:ext cx="1753277" cy="1676401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59442">
  <a:themeElements>
    <a:clrScheme name="0115944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01159442</Template>
  <TotalTime>708</TotalTime>
  <Words>299</Words>
  <Application>Microsoft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01159442</vt:lpstr>
      <vt:lpstr>МБОУ «Гимназия №52»</vt:lpstr>
      <vt:lpstr>Мое настроение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Мы разные, но мы вместе!</vt:lpstr>
      <vt:lpstr>                      "Один из самых полезных уроков, которые мне преподала жизнь, заключается в том, человек всегда остается человеком. Будь он норвежец, полинезиец, американец, итальянец или русский, где бы и когда он ни жил - в каменном или атомном веке, под пальмами или у кромки льда. Добро и зло, отвага и страх, ум и глупость не признают географических границ, они есть в каждом человеке".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alabina</dc:creator>
  <cp:lastModifiedBy>Alabina</cp:lastModifiedBy>
  <cp:revision>43</cp:revision>
  <cp:lastPrinted>1601-01-01T00:00:00Z</cp:lastPrinted>
  <dcterms:created xsi:type="dcterms:W3CDTF">1601-01-01T00:00:00Z</dcterms:created>
  <dcterms:modified xsi:type="dcterms:W3CDTF">2014-02-12T02:48:55Z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