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62" r:id="rId2"/>
    <p:sldId id="263" r:id="rId3"/>
    <p:sldId id="258" r:id="rId4"/>
    <p:sldId id="261" r:id="rId5"/>
    <p:sldId id="266" r:id="rId6"/>
    <p:sldId id="264" r:id="rId7"/>
    <p:sldId id="265" r:id="rId8"/>
    <p:sldId id="275" r:id="rId9"/>
    <p:sldId id="256" r:id="rId10"/>
    <p:sldId id="276" r:id="rId11"/>
    <p:sldId id="277" r:id="rId12"/>
    <p:sldId id="280" r:id="rId13"/>
    <p:sldId id="278" r:id="rId14"/>
    <p:sldId id="257" r:id="rId15"/>
    <p:sldId id="267" r:id="rId16"/>
    <p:sldId id="274" r:id="rId17"/>
    <p:sldId id="260" r:id="rId18"/>
    <p:sldId id="259" r:id="rId19"/>
    <p:sldId id="268" r:id="rId20"/>
    <p:sldId id="269" r:id="rId21"/>
    <p:sldId id="273" r:id="rId22"/>
    <p:sldId id="294" r:id="rId23"/>
    <p:sldId id="270" r:id="rId24"/>
    <p:sldId id="272" r:id="rId25"/>
    <p:sldId id="271" r:id="rId26"/>
    <p:sldId id="281" r:id="rId27"/>
    <p:sldId id="283" r:id="rId28"/>
    <p:sldId id="285" r:id="rId29"/>
    <p:sldId id="291" r:id="rId30"/>
    <p:sldId id="295" r:id="rId31"/>
    <p:sldId id="286" r:id="rId32"/>
    <p:sldId id="288" r:id="rId33"/>
    <p:sldId id="290" r:id="rId34"/>
    <p:sldId id="289" r:id="rId35"/>
    <p:sldId id="293" r:id="rId36"/>
    <p:sldId id="29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1D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CDC32-5FE4-4B30-A192-0AFFAA2B10DA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46AA7-C537-4D37-98DF-4AC4EF23FC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46AA7-C537-4D37-98DF-4AC4EF23FCA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CD56-06C4-4E26-9198-15BD5346A5D9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70123-C059-45A4-A616-746D10DD4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CD56-06C4-4E26-9198-15BD5346A5D9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70123-C059-45A4-A616-746D10DD4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CD56-06C4-4E26-9198-15BD5346A5D9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70123-C059-45A4-A616-746D10DD4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CD56-06C4-4E26-9198-15BD5346A5D9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70123-C059-45A4-A616-746D10DD4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CD56-06C4-4E26-9198-15BD5346A5D9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70123-C059-45A4-A616-746D10DD4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CD56-06C4-4E26-9198-15BD5346A5D9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70123-C059-45A4-A616-746D10DD4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CD56-06C4-4E26-9198-15BD5346A5D9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70123-C059-45A4-A616-746D10DD4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CD56-06C4-4E26-9198-15BD5346A5D9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70123-C059-45A4-A616-746D10DD4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CD56-06C4-4E26-9198-15BD5346A5D9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70123-C059-45A4-A616-746D10DD4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CD56-06C4-4E26-9198-15BD5346A5D9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70123-C059-45A4-A616-746D10DD4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6CD56-06C4-4E26-9198-15BD5346A5D9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70123-C059-45A4-A616-746D10DD4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6CD56-06C4-4E26-9198-15BD5346A5D9}" type="datetimeFigureOut">
              <a:rPr lang="ru-RU" smtClean="0"/>
              <a:pPr/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70123-C059-45A4-A616-746D10DD4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2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ru-RU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Интеллектуальная игра </a:t>
            </a:r>
          </a:p>
          <a:p>
            <a:r>
              <a:rPr lang="ru-RU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« Эрудит»</a:t>
            </a:r>
            <a:endParaRPr lang="ru-RU" sz="5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5301208"/>
            <a:ext cx="5572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Воспитатель 33 учебной </a:t>
            </a:r>
            <a:r>
              <a:rPr lang="ru-RU" sz="2800" dirty="0" smtClean="0">
                <a:solidFill>
                  <a:schemeClr val="bg1"/>
                </a:solidFill>
              </a:rPr>
              <a:t>группы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СВУ СПб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                   </a:t>
            </a:r>
            <a:r>
              <a:rPr lang="ru-RU" sz="2800" dirty="0" err="1" smtClean="0">
                <a:solidFill>
                  <a:schemeClr val="bg1"/>
                </a:solidFill>
              </a:rPr>
              <a:t>Куссая</a:t>
            </a:r>
            <a:r>
              <a:rPr lang="ru-RU" sz="2800" dirty="0" smtClean="0">
                <a:solidFill>
                  <a:schemeClr val="bg1"/>
                </a:solidFill>
              </a:rPr>
              <a:t> В.В.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r="17499" b="-30001"/>
          <a:stretch>
            <a:fillRect/>
          </a:stretch>
        </p:blipFill>
        <p:spPr bwMode="auto">
          <a:xfrm>
            <a:off x="428596" y="2714620"/>
            <a:ext cx="284103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92877\Desktop\714795931.jp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857496"/>
            <a:ext cx="3529034" cy="2734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57760"/>
            <a:ext cx="9144000" cy="200024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(Ответы: салат, мука, масло, рагу, лапша.)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929198"/>
          </a:xfrm>
          <a:solidFill>
            <a:srgbClr val="FFFF00"/>
          </a:solidFill>
        </p:spPr>
        <p:txBody>
          <a:bodyPr/>
          <a:lstStyle/>
          <a:p>
            <a:endParaRPr lang="ru-RU" sz="3600" b="1" i="1" dirty="0" smtClean="0">
              <a:solidFill>
                <a:srgbClr val="FF0000"/>
              </a:solidFill>
            </a:endParaRP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Переставьте буквы в данных словах так, чтобы получились названия продуктов питания или блюд:</a:t>
            </a:r>
          </a:p>
          <a:p>
            <a:endParaRPr lang="ru-RU" sz="3600" b="1" i="1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4400" b="1" i="1" dirty="0" smtClean="0">
                <a:solidFill>
                  <a:schemeClr val="bg1"/>
                </a:solidFill>
              </a:rPr>
              <a:t>атлас, кума, смола, угар, шпала.</a:t>
            </a:r>
            <a:endParaRPr lang="ru-RU" sz="4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14884"/>
            <a:ext cx="9144000" cy="214311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Ответы: карета – ракета, плюшка – шлюпка, крыса – рысак, ельник – никель, сукно – конус.)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740253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Переставив буквы в слове, превратите: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dirty="0" smtClean="0">
                <a:solidFill>
                  <a:srgbClr val="92D050"/>
                </a:solidFill>
              </a:rPr>
              <a:t>1.старинное средство передвижения в самое современное;</a:t>
            </a:r>
          </a:p>
          <a:p>
            <a:pPr>
              <a:buNone/>
            </a:pPr>
            <a:r>
              <a:rPr lang="ru-RU" dirty="0" smtClean="0">
                <a:solidFill>
                  <a:srgbClr val="92D050"/>
                </a:solidFill>
              </a:rPr>
              <a:t>    2.вкусную булочку в лодку;</a:t>
            </a:r>
          </a:p>
          <a:p>
            <a:pPr>
              <a:buNone/>
            </a:pPr>
            <a:r>
              <a:rPr lang="ru-RU" dirty="0" smtClean="0">
                <a:solidFill>
                  <a:srgbClr val="92D050"/>
                </a:solidFill>
              </a:rPr>
              <a:t>    3.грызуна в породистую лошадь;</a:t>
            </a:r>
          </a:p>
          <a:p>
            <a:pPr>
              <a:buNone/>
            </a:pPr>
            <a:r>
              <a:rPr lang="ru-RU" dirty="0" smtClean="0">
                <a:solidFill>
                  <a:srgbClr val="92D050"/>
                </a:solidFill>
              </a:rPr>
              <a:t>    4.еловый лес в металл;</a:t>
            </a:r>
          </a:p>
          <a:p>
            <a:pPr>
              <a:buNone/>
            </a:pPr>
            <a:r>
              <a:rPr lang="ru-RU" dirty="0" smtClean="0">
                <a:solidFill>
                  <a:srgbClr val="92D050"/>
                </a:solidFill>
              </a:rPr>
              <a:t>   5.материю в геометрическое тело.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4000504"/>
            <a:ext cx="5786478" cy="1143000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(золото – болото)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297180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Металл я ценный – это ясно,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Но букву первую смени,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И местом стану я опасным,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Смотри во мне не утони.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40" y="2857496"/>
            <a:ext cx="5000660" cy="57150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(Нева – Вена)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7286644" cy="3214686"/>
          </a:xfrm>
        </p:spPr>
        <p:txBody>
          <a:bodyPr/>
          <a:lstStyle/>
          <a:p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Я река с известными мостами,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Город есть на мне – музеев тьма.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Стоит буквы поменять местами –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В дивный город превращусь сама.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571876"/>
            <a:ext cx="63579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Я монархом был в России.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«Ц» на «л» смени скорей –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Будет ящик, где хранили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Раньше множество вещей.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5929330"/>
            <a:ext cx="3429024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(царь – ларь)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93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93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93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93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93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93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193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93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93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93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193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93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93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93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19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9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Какие слова зашифрованы в ребусах.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86446" y="3071810"/>
            <a:ext cx="3357554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0" y="1714488"/>
            <a:ext cx="1500198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7290" y="2428868"/>
            <a:ext cx="85725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ча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428736"/>
            <a:ext cx="28575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500570"/>
            <a:ext cx="2381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85786" y="5572140"/>
            <a:ext cx="10001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буква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4" y="3143248"/>
            <a:ext cx="121444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фонарь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714752"/>
            <a:ext cx="2952754" cy="118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572000" y="5357826"/>
            <a:ext cx="121444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ярмарка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3214686"/>
            <a:ext cx="150019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передача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929718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bg2"/>
                </a:solidFill>
              </a:rPr>
              <a:t>Реши анаграммы и исключи лишнее слово.</a:t>
            </a:r>
            <a:endParaRPr lang="ru-RU" sz="3600" dirty="0">
              <a:solidFill>
                <a:schemeClr val="bg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3714776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АТСЕН      ТИВОНКР    РАКЫШ</a:t>
            </a:r>
          </a:p>
          <a:p>
            <a:endParaRPr lang="ru-RU" sz="4000" b="1" i="1" dirty="0" smtClean="0">
              <a:solidFill>
                <a:srgbClr val="FF0000"/>
              </a:solidFill>
            </a:endParaRPr>
          </a:p>
          <a:p>
            <a:endParaRPr lang="ru-RU" sz="4000" b="1" i="1" dirty="0" smtClean="0">
              <a:solidFill>
                <a:srgbClr val="FF0000"/>
              </a:solidFill>
            </a:endParaRP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КООН</a:t>
            </a:r>
          </a:p>
          <a:p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000372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стена  </a:t>
            </a:r>
            <a:r>
              <a:rPr lang="ru-RU" sz="4000" b="1" i="1" dirty="0" smtClean="0"/>
              <a:t>    </a:t>
            </a:r>
            <a:r>
              <a:rPr lang="ru-RU" sz="4000" b="1" i="1" dirty="0" smtClean="0">
                <a:solidFill>
                  <a:srgbClr val="002060"/>
                </a:solidFill>
              </a:rPr>
              <a:t>вторник      крыша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4929198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окно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92877\Desktop\914655576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7" y="4339834"/>
            <a:ext cx="3228997" cy="2018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Математическая страничка.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92877\Desktop\684697512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500306"/>
            <a:ext cx="2924190" cy="2551307"/>
          </a:xfrm>
          <a:prstGeom prst="rect">
            <a:avLst/>
          </a:prstGeom>
          <a:noFill/>
        </p:spPr>
      </p:pic>
      <p:pic>
        <p:nvPicPr>
          <p:cNvPr id="4099" name="Picture 3" descr="C:\Users\92877\Desktop\412876003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357430"/>
            <a:ext cx="307183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015318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Математические ребусы.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785926"/>
            <a:ext cx="2381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85852" y="2786058"/>
            <a:ext cx="121444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минус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857628"/>
            <a:ext cx="2381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5072074"/>
            <a:ext cx="157163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число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2143116"/>
            <a:ext cx="2381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929322" y="3214686"/>
            <a:ext cx="150019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пример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4000504"/>
            <a:ext cx="2381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857752" y="5143512"/>
            <a:ext cx="107157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задача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92877\Desktop\684697512.jpg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642918"/>
            <a:ext cx="1643074" cy="1433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14620"/>
            <a:ext cx="9144000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         1             2          3       4     5         6             7           8         9        10</a:t>
            </a: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       ИТТИ    НИ    САН   СИ   ГО    РОКУ    НЕТТИ   ХАТИ    КУ    ДЗЮ   </a:t>
            </a: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71480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3200" b="1" i="1" dirty="0" smtClean="0">
                <a:solidFill>
                  <a:schemeClr val="bg1"/>
                </a:solidFill>
              </a:rPr>
              <a:t>Умеете ли вы считать по-японски? </a:t>
            </a:r>
          </a:p>
          <a:p>
            <a:pPr>
              <a:buFontTx/>
              <a:buChar char="-"/>
            </a:pPr>
            <a:r>
              <a:rPr lang="ru-RU" sz="3200" b="1" i="1" dirty="0" smtClean="0">
                <a:solidFill>
                  <a:schemeClr val="bg1"/>
                </a:solidFill>
              </a:rPr>
              <a:t>Давайте попробуем.</a:t>
            </a:r>
          </a:p>
        </p:txBody>
      </p:sp>
      <p:pic>
        <p:nvPicPr>
          <p:cNvPr id="1027" name="Picture 3" descr="C:\Users\92877\Desktop\684697512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857232"/>
            <a:ext cx="2000264" cy="1745196"/>
          </a:xfrm>
          <a:prstGeom prst="rect">
            <a:avLst/>
          </a:prstGeom>
          <a:noFill/>
        </p:spPr>
      </p:pic>
      <p:pic>
        <p:nvPicPr>
          <p:cNvPr id="1028" name="Picture 4" descr="C:\Users\92877\Desktop\412876003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929198"/>
            <a:ext cx="1928802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- А теперь решите задачу.</a:t>
            </a:r>
            <a:br>
              <a:rPr lang="ru-RU" b="1" i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525963"/>
          </a:xfrm>
        </p:spPr>
        <p:txBody>
          <a:bodyPr/>
          <a:lstStyle/>
          <a:p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b="1" i="1" dirty="0" smtClean="0">
                <a:solidFill>
                  <a:schemeClr val="bg1"/>
                </a:solidFill>
              </a:rPr>
              <a:t>Мама купила КУ яблок. Каждому из СИ детей она дала по НИ яблок. Сколько яблок осталось у мамы? Ответ дайте по </a:t>
            </a:r>
            <a:r>
              <a:rPr lang="ru-RU" b="1" i="1" dirty="0" err="1" smtClean="0">
                <a:solidFill>
                  <a:schemeClr val="bg1"/>
                </a:solidFill>
              </a:rPr>
              <a:t>японски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643306" y="5000636"/>
            <a:ext cx="192882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(ИТТИ)</a:t>
            </a:r>
            <a:endParaRPr lang="ru-RU" sz="3600" dirty="0"/>
          </a:p>
        </p:txBody>
      </p:sp>
      <p:pic>
        <p:nvPicPr>
          <p:cNvPr id="5" name="Picture 2" descr="C:\Users\92877\Desktop\684697512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572008"/>
            <a:ext cx="2000264" cy="1745197"/>
          </a:xfrm>
          <a:prstGeom prst="rect">
            <a:avLst/>
          </a:prstGeom>
          <a:noFill/>
        </p:spPr>
      </p:pic>
      <p:pic>
        <p:nvPicPr>
          <p:cNvPr id="3074" name="Picture 2" descr="C:\Users\92877\Desktop\412876003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72008"/>
            <a:ext cx="2071702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93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93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19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9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000232" y="214290"/>
            <a:ext cx="4857784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3600" dirty="0" smtClean="0">
                <a:solidFill>
                  <a:srgbClr val="FFFF00"/>
                </a:solidFill>
              </a:rPr>
              <a:t>Блиц турнир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928670"/>
            <a:ext cx="614366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Что идет , не двигаясь с места?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60" y="928670"/>
            <a:ext cx="1500198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Время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714488"/>
            <a:ext cx="528641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Чем кончается день и ночь 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1714488"/>
            <a:ext cx="2286016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«</a:t>
            </a:r>
            <a:r>
              <a:rPr lang="ru-RU" sz="3200" dirty="0" err="1" smtClean="0">
                <a:solidFill>
                  <a:srgbClr val="C00000"/>
                </a:solidFill>
              </a:rPr>
              <a:t>ь</a:t>
            </a:r>
            <a:r>
              <a:rPr lang="ru-RU" sz="3200" dirty="0" smtClean="0">
                <a:solidFill>
                  <a:srgbClr val="C00000"/>
                </a:solidFill>
              </a:rPr>
              <a:t>»  знаком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2428868"/>
            <a:ext cx="850112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Какова продолжительность 2 таймов футбольного матча ?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9586" y="2857496"/>
            <a:ext cx="970549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90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3714752"/>
            <a:ext cx="771530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Как называется эмблема государства 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5206" y="3714752"/>
            <a:ext cx="1357322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Герб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4643446"/>
            <a:ext cx="492922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Сколько крыльев у блохи?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4643446"/>
            <a:ext cx="928694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93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93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19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9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93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93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193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93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93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93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19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19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93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93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193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193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93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193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4" dur="193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5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193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57826"/>
            <a:ext cx="9144000" cy="1500174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rgbClr val="FF0000"/>
                </a:solidFill>
              </a:rPr>
              <a:t>а) Иван (купил 13 предметов) и Анна (11),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 б) Пётр (8) и Екатерина (4),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 в) Алексей (7) и Мария (1).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535782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Трое крестьян - Иван, Пётр и Алексей - пришли на рынок с женами - Марией, Екатериной и Анной. Каждый из этих шести человек заплатил за каждый купленный предмет столько копеек, сколько предметов он купил. 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 Каждый мужчина истратил на 48 копеек больше своей жены.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 Кроме того, Иван купил на 9 предметов больше Екатерины, а Пётр - на 7 предметов больше Марии.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 Спрашивается, кто на ком женат.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Географическая страничка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92877\Desktop\467418253.jp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071810"/>
            <a:ext cx="2238387" cy="2930252"/>
          </a:xfrm>
          <a:prstGeom prst="rect">
            <a:avLst/>
          </a:prstGeom>
          <a:noFill/>
        </p:spPr>
      </p:pic>
      <p:pic>
        <p:nvPicPr>
          <p:cNvPr id="6146" name="Picture 2" descr="C:\Users\92877\Desktop\412876003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928934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  <a:solidFill>
            <a:srgbClr val="FFFF00"/>
          </a:solidFill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Блиц турнир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Какой курортный город всероссийского значения есть в Ставропольском крае?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а) </a:t>
            </a:r>
            <a:r>
              <a:rPr lang="ru-RU" sz="2400" dirty="0" err="1" smtClean="0">
                <a:solidFill>
                  <a:schemeClr val="bg1"/>
                </a:solidFill>
              </a:rPr>
              <a:t>Сладководск</a:t>
            </a:r>
            <a:r>
              <a:rPr lang="ru-RU" sz="2400" dirty="0" smtClean="0">
                <a:solidFill>
                  <a:schemeClr val="bg1"/>
                </a:solidFill>
              </a:rPr>
              <a:t>;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б) Кисловодск;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в) </a:t>
            </a:r>
            <a:r>
              <a:rPr lang="ru-RU" sz="2400" dirty="0" err="1" smtClean="0">
                <a:solidFill>
                  <a:schemeClr val="bg1"/>
                </a:solidFill>
              </a:rPr>
              <a:t>Фруктоводск</a:t>
            </a:r>
            <a:r>
              <a:rPr lang="ru-RU" sz="2400" dirty="0" smtClean="0">
                <a:solidFill>
                  <a:schemeClr val="bg1"/>
                </a:solidFill>
              </a:rPr>
              <a:t>;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г) </a:t>
            </a:r>
            <a:r>
              <a:rPr lang="ru-RU" sz="2400" dirty="0" err="1" smtClean="0">
                <a:solidFill>
                  <a:schemeClr val="bg1"/>
                </a:solidFill>
              </a:rPr>
              <a:t>Чистоводск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Как называется котёл для приготовления пищи?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а) </a:t>
            </a:r>
            <a:r>
              <a:rPr lang="ru-RU" sz="2400" dirty="0" err="1" smtClean="0">
                <a:solidFill>
                  <a:schemeClr val="bg1"/>
                </a:solidFill>
              </a:rPr>
              <a:t>Астрахан</a:t>
            </a:r>
            <a:r>
              <a:rPr lang="ru-RU" sz="2400" dirty="0" smtClean="0">
                <a:solidFill>
                  <a:schemeClr val="bg1"/>
                </a:solidFill>
              </a:rPr>
              <a:t>;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б) </a:t>
            </a:r>
            <a:r>
              <a:rPr lang="ru-RU" sz="2400" dirty="0" err="1" smtClean="0">
                <a:solidFill>
                  <a:schemeClr val="bg1"/>
                </a:solidFill>
              </a:rPr>
              <a:t>Тюмен</a:t>
            </a:r>
            <a:r>
              <a:rPr lang="ru-RU" sz="2400" dirty="0" smtClean="0">
                <a:solidFill>
                  <a:schemeClr val="bg1"/>
                </a:solidFill>
              </a:rPr>
              <a:t>;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в) </a:t>
            </a:r>
            <a:r>
              <a:rPr lang="ru-RU" sz="2400" dirty="0" err="1" smtClean="0">
                <a:solidFill>
                  <a:schemeClr val="bg1"/>
                </a:solidFill>
              </a:rPr>
              <a:t>Рязан</a:t>
            </a:r>
            <a:r>
              <a:rPr lang="ru-RU" sz="2400" dirty="0" smtClean="0">
                <a:solidFill>
                  <a:schemeClr val="bg1"/>
                </a:solidFill>
              </a:rPr>
              <a:t>;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г) Казан.  </a:t>
            </a:r>
          </a:p>
          <a:p>
            <a:pPr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92877\Desktop\4520799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714884"/>
            <a:ext cx="1510052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Угадайте  о какой стране, городе   идет речь?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В       ………..     вечно дожди и туманы: 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 Дождь, как из сита, льет, моросит, 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 Ну, а туманы гуще сметаны — </a:t>
            </a:r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 В воздухе шляпу повесишь — висит!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1785926"/>
            <a:ext cx="21431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rgbClr val="002060"/>
                </a:solidFill>
              </a:rPr>
              <a:t>АНГЛИИ</a:t>
            </a:r>
            <a:endParaRPr lang="ru-RU" sz="3600" b="1" i="1" u="sng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92877\Desktop\467418253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357694"/>
            <a:ext cx="1866310" cy="2300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286388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(Пар + "</a:t>
            </a:r>
            <a:r>
              <a:rPr lang="ru-RU" dirty="0" err="1" smtClean="0">
                <a:solidFill>
                  <a:schemeClr val="bg1"/>
                </a:solidFill>
              </a:rPr>
              <a:t>Иж</a:t>
            </a:r>
            <a:r>
              <a:rPr lang="ru-RU" dirty="0" smtClean="0">
                <a:solidFill>
                  <a:schemeClr val="bg1"/>
                </a:solidFill>
              </a:rPr>
              <a:t>" = Париж)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7615262" cy="3400436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Первое - летучая вода,</a:t>
            </a: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В бане русской встретите всегда.</a:t>
            </a: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А второе - есть машины марка</a:t>
            </a: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Из российского, ребята, автопарка.</a:t>
            </a: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Всё же вместе - ….. столица,</a:t>
            </a: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Этот город модницам всем снится.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92877\Desktop\467418253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1428735"/>
            <a:ext cx="1643074" cy="2150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43248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(Астра +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хань</a:t>
            </a:r>
            <a:r>
              <a:rPr lang="ru-RU" sz="2400" b="1" i="1" dirty="0" smtClean="0">
                <a:solidFill>
                  <a:schemeClr val="bg1"/>
                </a:solidFill>
              </a:rPr>
              <a:t> = Астрахань.)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7643834" cy="214314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Два слога первые - цветок,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В "лохань" попал мой третий слог.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А вместе если их прочтёте,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То в волжский город попадёте.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734342"/>
            <a:ext cx="57864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Вот вам лёгкая шарада: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К ноте "Н" прибавить надо.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Нота больше не поёт,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А рекой она течёт.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5786454"/>
            <a:ext cx="2469137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(До + Н = Дон.)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92877\Desktop\467418253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1571612"/>
            <a:ext cx="1571636" cy="1851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4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Занимательная страничка биологии.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92877\Desktop\824359680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786058"/>
            <a:ext cx="3161956" cy="3000396"/>
          </a:xfrm>
          <a:prstGeom prst="rect">
            <a:avLst/>
          </a:prstGeom>
          <a:noFill/>
        </p:spPr>
      </p:pic>
      <p:pic>
        <p:nvPicPr>
          <p:cNvPr id="3074" name="Picture 2" descr="C:\Users\92877\Desktop\2217483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072" y="2214554"/>
            <a:ext cx="4440208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12"/>
            <a:ext cx="9144000" cy="5286388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</a:rPr>
              <a:t>ГИ</a:t>
            </a:r>
            <a:r>
              <a:rPr lang="ru-RU" sz="2800" b="1" i="1" dirty="0" smtClean="0">
                <a:solidFill>
                  <a:srgbClr val="FF0000"/>
                </a:solidFill>
              </a:rPr>
              <a:t> _ _ _ _ _   </a:t>
            </a:r>
            <a:r>
              <a:rPr lang="ru-RU" sz="2800" b="1" i="1" dirty="0" smtClean="0">
                <a:solidFill>
                  <a:srgbClr val="002060"/>
                </a:solidFill>
              </a:rPr>
              <a:t>(правила сохранения здоровья)</a:t>
            </a: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◘ _ _ _ _ _ _ _ </a:t>
            </a:r>
            <a:r>
              <a:rPr lang="ru-RU" sz="2800" b="1" i="1" dirty="0" smtClean="0">
                <a:solidFill>
                  <a:schemeClr val="bg1"/>
                </a:solidFill>
              </a:rPr>
              <a:t>ИУМ </a:t>
            </a:r>
            <a:r>
              <a:rPr lang="ru-RU" sz="2800" b="1" i="1" dirty="0" smtClean="0">
                <a:solidFill>
                  <a:srgbClr val="FF0000"/>
                </a:solidFill>
              </a:rPr>
              <a:t>  </a:t>
            </a:r>
            <a:r>
              <a:rPr lang="ru-RU" sz="2800" b="1" i="1" dirty="0" smtClean="0">
                <a:solidFill>
                  <a:srgbClr val="002060"/>
                </a:solidFill>
              </a:rPr>
              <a:t>(растение семейства  лютиковых)</a:t>
            </a: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◘ _ _ _ _</a:t>
            </a:r>
            <a:r>
              <a:rPr lang="ru-RU" sz="2800" b="1" i="1" dirty="0" smtClean="0">
                <a:solidFill>
                  <a:schemeClr val="bg1"/>
                </a:solidFill>
              </a:rPr>
              <a:t> ОСТЬ  </a:t>
            </a:r>
            <a:r>
              <a:rPr lang="ru-RU" sz="2800" b="1" i="1" dirty="0" smtClean="0">
                <a:solidFill>
                  <a:srgbClr val="002060"/>
                </a:solidFill>
              </a:rPr>
              <a:t>(покорность, смиренность)</a:t>
            </a: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◘</a:t>
            </a:r>
            <a:r>
              <a:rPr lang="ru-RU" sz="2800" b="1" i="1" dirty="0" smtClean="0">
                <a:solidFill>
                  <a:schemeClr val="bg1"/>
                </a:solidFill>
              </a:rPr>
              <a:t> ПА </a:t>
            </a:r>
            <a:r>
              <a:rPr lang="ru-RU" sz="2800" b="1" i="1" dirty="0" smtClean="0">
                <a:solidFill>
                  <a:srgbClr val="FF0000"/>
                </a:solidFill>
              </a:rPr>
              <a:t>_ _ _ _ </a:t>
            </a:r>
            <a:r>
              <a:rPr lang="ru-RU" sz="2800" b="1" i="1" dirty="0" smtClean="0">
                <a:solidFill>
                  <a:schemeClr val="bg1"/>
                </a:solidFill>
              </a:rPr>
              <a:t>ДНИК </a:t>
            </a:r>
            <a:r>
              <a:rPr lang="ru-RU" sz="2800" b="1" i="1" dirty="0" smtClean="0">
                <a:solidFill>
                  <a:srgbClr val="FF0000"/>
                </a:solidFill>
              </a:rPr>
              <a:t>  </a:t>
            </a:r>
            <a:r>
              <a:rPr lang="ru-RU" sz="2800" b="1" i="1" dirty="0" smtClean="0">
                <a:solidFill>
                  <a:srgbClr val="002060"/>
                </a:solidFill>
              </a:rPr>
              <a:t>(огороженный садик перед домом)</a:t>
            </a: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◘</a:t>
            </a:r>
            <a:r>
              <a:rPr lang="ru-RU" sz="2800" b="1" i="1" dirty="0" smtClean="0">
                <a:solidFill>
                  <a:schemeClr val="bg1"/>
                </a:solidFill>
              </a:rPr>
              <a:t> ДВУСТ </a:t>
            </a:r>
            <a:r>
              <a:rPr lang="ru-RU" sz="2800" b="1" i="1" dirty="0" smtClean="0">
                <a:solidFill>
                  <a:srgbClr val="FF0000"/>
                </a:solidFill>
              </a:rPr>
              <a:t>_ _ _ _ </a:t>
            </a:r>
            <a:r>
              <a:rPr lang="ru-RU" sz="2800" b="1" i="1" dirty="0" smtClean="0">
                <a:solidFill>
                  <a:schemeClr val="bg1"/>
                </a:solidFill>
              </a:rPr>
              <a:t>А</a:t>
            </a:r>
            <a:r>
              <a:rPr lang="ru-RU" sz="2800" b="1" i="1" dirty="0" smtClean="0">
                <a:solidFill>
                  <a:srgbClr val="FF0000"/>
                </a:solidFill>
              </a:rPr>
              <a:t>   </a:t>
            </a:r>
            <a:r>
              <a:rPr lang="ru-RU" sz="2800" b="1" i="1" dirty="0" smtClean="0">
                <a:solidFill>
                  <a:srgbClr val="002060"/>
                </a:solidFill>
              </a:rPr>
              <a:t>(охотничье ружьё)</a:t>
            </a: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◘ </a:t>
            </a:r>
            <a:r>
              <a:rPr lang="ru-RU" sz="2800" b="1" i="1" dirty="0" smtClean="0">
                <a:solidFill>
                  <a:schemeClr val="bg1"/>
                </a:solidFill>
              </a:rPr>
              <a:t>П </a:t>
            </a:r>
            <a:r>
              <a:rPr lang="ru-RU" sz="2800" b="1" i="1" dirty="0" smtClean="0">
                <a:solidFill>
                  <a:srgbClr val="FF0000"/>
                </a:solidFill>
              </a:rPr>
              <a:t>_ _ _ </a:t>
            </a:r>
            <a:r>
              <a:rPr lang="ru-RU" sz="2800" b="1" i="1" dirty="0" smtClean="0">
                <a:solidFill>
                  <a:schemeClr val="bg1"/>
                </a:solidFill>
              </a:rPr>
              <a:t>_ ОК    </a:t>
            </a:r>
            <a:r>
              <a:rPr lang="ru-RU" sz="2800" b="1" i="1" dirty="0" smtClean="0">
                <a:solidFill>
                  <a:srgbClr val="002060"/>
                </a:solidFill>
              </a:rPr>
              <a:t>(небольшой населённый пункт)</a:t>
            </a: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◘ _ _ _ _ _ </a:t>
            </a:r>
            <a:r>
              <a:rPr lang="ru-RU" sz="2800" b="1" i="1" dirty="0" smtClean="0">
                <a:solidFill>
                  <a:schemeClr val="bg1"/>
                </a:solidFill>
              </a:rPr>
              <a:t>КА</a:t>
            </a:r>
            <a:r>
              <a:rPr lang="ru-RU" sz="2800" b="1" i="1" dirty="0" smtClean="0">
                <a:solidFill>
                  <a:srgbClr val="FF0000"/>
                </a:solidFill>
              </a:rPr>
              <a:t>   </a:t>
            </a:r>
            <a:r>
              <a:rPr lang="ru-RU" sz="2800" b="1" i="1" dirty="0" smtClean="0">
                <a:solidFill>
                  <a:srgbClr val="002060"/>
                </a:solidFill>
              </a:rPr>
              <a:t>(вкусное прозвище автомобильного руля)</a:t>
            </a: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◘</a:t>
            </a:r>
            <a:r>
              <a:rPr lang="ru-RU" sz="2800" b="1" i="1" dirty="0" smtClean="0">
                <a:solidFill>
                  <a:schemeClr val="bg1"/>
                </a:solidFill>
              </a:rPr>
              <a:t> Г</a:t>
            </a:r>
            <a:r>
              <a:rPr lang="ru-RU" sz="2800" b="1" i="1" dirty="0" smtClean="0">
                <a:solidFill>
                  <a:srgbClr val="FF0000"/>
                </a:solidFill>
              </a:rPr>
              <a:t>_ _ _ _ _  </a:t>
            </a:r>
            <a:r>
              <a:rPr lang="ru-RU" sz="2800" b="1" i="1" dirty="0" smtClean="0">
                <a:solidFill>
                  <a:srgbClr val="002060"/>
                </a:solidFill>
              </a:rPr>
              <a:t>(часть ноги от колена до стопы)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6859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Пользуясь подсказками, отгадайте сами слова и названия тех зверей,  которые из них «убежали»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903893"/>
            <a:ext cx="9144000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Убежавшие звери: гиена, дельфин, крот, лиса, волк, осёл, баран, олень.)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◘ Какое животное ходит только буквой «Г»? </a:t>
            </a:r>
          </a:p>
          <a:p>
            <a:endParaRPr lang="ru-RU" sz="2400" b="1" i="1" dirty="0" smtClean="0">
              <a:solidFill>
                <a:srgbClr val="C00000"/>
              </a:solidFill>
            </a:endParaRPr>
          </a:p>
          <a:p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Какой овощ необходим для проверки принцесс на чистоту королевской крови? </a:t>
            </a:r>
          </a:p>
          <a:p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Какая дикая кошка попала в сообщество автомобилей?</a:t>
            </a:r>
          </a:p>
          <a:p>
            <a:endParaRPr lang="ru-RU" sz="2400" b="1" i="1" dirty="0" smtClean="0">
              <a:solidFill>
                <a:srgbClr val="C00000"/>
              </a:solidFill>
            </a:endParaRPr>
          </a:p>
          <a:p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Её голова плавно переходит в хвост, даже шеи нет.</a:t>
            </a:r>
          </a:p>
          <a:p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 Эта птица на своём хвосте разносит новости по лесу.</a:t>
            </a:r>
          </a:p>
          <a:p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Хвост у неё бывает только в младенчестве, 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а потом пропадает.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714356"/>
            <a:ext cx="446340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(Конь, если это шахматная фигура.) </a:t>
            </a:r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000240"/>
            <a:ext cx="2253566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(Горох, горошина) </a:t>
            </a:r>
            <a:endParaRPr lang="ru-RU" sz="20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58016" y="3143248"/>
            <a:ext cx="1265090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(«Ягуар»)</a:t>
            </a:r>
            <a:endParaRPr lang="ru-RU" sz="20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6143644"/>
            <a:ext cx="1323376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(Лягушка)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446" y="5214950"/>
            <a:ext cx="113903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(Сорока)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572264" y="4286256"/>
            <a:ext cx="1428760" cy="50006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(Змея)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92877\Desktop\221748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5133975"/>
            <a:ext cx="2381250" cy="172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Занимательная страничка по истории.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92877\Desktop\baby0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14554"/>
            <a:ext cx="3141719" cy="2428892"/>
          </a:xfrm>
          <a:prstGeom prst="rect">
            <a:avLst/>
          </a:prstGeom>
          <a:noFill/>
        </p:spPr>
      </p:pic>
      <p:pic>
        <p:nvPicPr>
          <p:cNvPr id="2051" name="Picture 3" descr="C:\Users\92877\Desktop\412876003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429000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Послушай  и выполни  задание.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1142984"/>
            <a:ext cx="5286412" cy="55007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2571744"/>
            <a:ext cx="3357586" cy="28575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92877\Desktop\814635461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68"/>
            <a:ext cx="2202632" cy="2500330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357298"/>
            <a:ext cx="571504" cy="53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214422"/>
            <a:ext cx="571504" cy="53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362061"/>
            <a:ext cx="556191" cy="51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736"/>
            <a:ext cx="571504" cy="53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571744"/>
            <a:ext cx="637834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286124"/>
            <a:ext cx="571499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285860"/>
            <a:ext cx="505163" cy="61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929066"/>
            <a:ext cx="714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643182"/>
            <a:ext cx="566396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286124"/>
            <a:ext cx="571499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929066"/>
            <a:ext cx="637834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5929330"/>
            <a:ext cx="642937" cy="60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5929330"/>
            <a:ext cx="648035" cy="60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5786454"/>
            <a:ext cx="642942" cy="60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929330"/>
            <a:ext cx="642937" cy="66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6000768"/>
            <a:ext cx="642936" cy="60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Блиц турнир.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solidFill>
            <a:srgbClr val="00B050"/>
          </a:solidFill>
        </p:spPr>
        <p:txBody>
          <a:bodyPr>
            <a:normAutofit lnSpcReduction="10000"/>
          </a:bodyPr>
          <a:lstStyle/>
          <a:p>
            <a:r>
              <a:rPr lang="ru-RU" sz="2600" b="1" i="1" dirty="0" smtClean="0">
                <a:solidFill>
                  <a:schemeClr val="bg1"/>
                </a:solidFill>
              </a:rPr>
              <a:t>Назовите разновидность кулачного боя на Руси:</a:t>
            </a:r>
          </a:p>
          <a:p>
            <a:pPr algn="ctr">
              <a:buNone/>
            </a:pPr>
            <a:r>
              <a:rPr lang="ru-RU" sz="2600" b="1" i="1" dirty="0" smtClean="0">
                <a:solidFill>
                  <a:schemeClr val="bg1"/>
                </a:solidFill>
              </a:rPr>
              <a:t>а) Крыша на крышу; </a:t>
            </a:r>
          </a:p>
          <a:p>
            <a:pPr algn="ctr">
              <a:buNone/>
            </a:pPr>
            <a:r>
              <a:rPr lang="ru-RU" sz="2600" b="1" i="1" dirty="0" smtClean="0">
                <a:solidFill>
                  <a:schemeClr val="bg1"/>
                </a:solidFill>
              </a:rPr>
              <a:t>б) Стенка на стенку;</a:t>
            </a:r>
          </a:p>
          <a:p>
            <a:pPr algn="ctr">
              <a:buNone/>
            </a:pPr>
            <a:r>
              <a:rPr lang="ru-RU" sz="2600" b="1" i="1" dirty="0" smtClean="0">
                <a:solidFill>
                  <a:schemeClr val="bg1"/>
                </a:solidFill>
              </a:rPr>
              <a:t> в) Забор на забор; </a:t>
            </a:r>
          </a:p>
          <a:p>
            <a:pPr algn="ctr">
              <a:buNone/>
            </a:pPr>
            <a:r>
              <a:rPr lang="ru-RU" sz="2600" b="1" i="1" dirty="0" smtClean="0">
                <a:solidFill>
                  <a:schemeClr val="bg1"/>
                </a:solidFill>
              </a:rPr>
              <a:t>г) Окно за окно.</a:t>
            </a:r>
          </a:p>
          <a:p>
            <a:endParaRPr lang="ru-RU" dirty="0" smtClean="0"/>
          </a:p>
          <a:p>
            <a:r>
              <a:rPr lang="ru-RU" sz="2600" b="1" i="1" dirty="0" smtClean="0">
                <a:solidFill>
                  <a:schemeClr val="bg1"/>
                </a:solidFill>
              </a:rPr>
              <a:t> Как в дореволюционной России назывался чиновник, возглавлявший низшую структурную часть учреждения?</a:t>
            </a:r>
          </a:p>
          <a:p>
            <a:pPr algn="ctr">
              <a:buNone/>
            </a:pPr>
            <a:r>
              <a:rPr lang="ru-RU" sz="2600" b="1" i="1" dirty="0" smtClean="0">
                <a:solidFill>
                  <a:schemeClr val="bg1"/>
                </a:solidFill>
              </a:rPr>
              <a:t> а) </a:t>
            </a:r>
            <a:r>
              <a:rPr lang="ru-RU" sz="2600" b="1" i="1" dirty="0" err="1" smtClean="0">
                <a:solidFill>
                  <a:schemeClr val="bg1"/>
                </a:solidFill>
              </a:rPr>
              <a:t>Креслоначальник</a:t>
            </a:r>
            <a:r>
              <a:rPr lang="ru-RU" sz="2600" b="1" i="1" dirty="0" smtClean="0">
                <a:solidFill>
                  <a:schemeClr val="bg1"/>
                </a:solidFill>
              </a:rPr>
              <a:t>; </a:t>
            </a:r>
          </a:p>
          <a:p>
            <a:pPr algn="ctr">
              <a:buNone/>
            </a:pPr>
            <a:r>
              <a:rPr lang="ru-RU" sz="2600" b="1" i="1" dirty="0" smtClean="0">
                <a:solidFill>
                  <a:schemeClr val="bg1"/>
                </a:solidFill>
              </a:rPr>
              <a:t>б) Столоначальник;</a:t>
            </a:r>
          </a:p>
          <a:p>
            <a:pPr algn="ctr">
              <a:buNone/>
            </a:pPr>
            <a:r>
              <a:rPr lang="ru-RU" sz="2600" b="1" i="1" dirty="0" smtClean="0">
                <a:solidFill>
                  <a:schemeClr val="bg1"/>
                </a:solidFill>
              </a:rPr>
              <a:t>в) </a:t>
            </a:r>
            <a:r>
              <a:rPr lang="ru-RU" sz="2600" b="1" i="1" dirty="0" err="1" smtClean="0">
                <a:solidFill>
                  <a:schemeClr val="bg1"/>
                </a:solidFill>
              </a:rPr>
              <a:t>Портфеленачальник</a:t>
            </a:r>
            <a:r>
              <a:rPr lang="ru-RU" sz="2600" b="1" i="1" dirty="0" smtClean="0">
                <a:solidFill>
                  <a:schemeClr val="bg1"/>
                </a:solidFill>
              </a:rPr>
              <a:t>; </a:t>
            </a:r>
          </a:p>
          <a:p>
            <a:pPr algn="ctr">
              <a:buNone/>
            </a:pPr>
            <a:r>
              <a:rPr lang="ru-RU" sz="2600" b="1" i="1" dirty="0" smtClean="0">
                <a:solidFill>
                  <a:schemeClr val="bg1"/>
                </a:solidFill>
              </a:rPr>
              <a:t>г) </a:t>
            </a:r>
            <a:r>
              <a:rPr lang="ru-RU" sz="2600" b="1" i="1" dirty="0" err="1" smtClean="0">
                <a:solidFill>
                  <a:schemeClr val="bg1"/>
                </a:solidFill>
              </a:rPr>
              <a:t>Кабинетоначальник</a:t>
            </a:r>
            <a:r>
              <a:rPr lang="ru-RU" sz="2600" b="1" i="1" dirty="0" smtClean="0">
                <a:solidFill>
                  <a:schemeClr val="bg1"/>
                </a:solidFill>
              </a:rPr>
              <a:t>.</a:t>
            </a:r>
            <a:endParaRPr lang="ru-RU" sz="2600" b="1" i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92877\Desktop\4520799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636"/>
            <a:ext cx="13939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solidFill>
                  <a:schemeClr val="bg1"/>
                </a:solidFill>
              </a:rPr>
              <a:t>          </a:t>
            </a:r>
            <a:r>
              <a:rPr lang="ru-RU" sz="3600" b="1" i="1" dirty="0" smtClean="0">
                <a:solidFill>
                  <a:schemeClr val="bg1"/>
                </a:solidFill>
              </a:rPr>
              <a:t>Исправить исторические ошибки.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4786322"/>
            <a:ext cx="71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славянском жилище пол был паркетный, крыша сделана из жердей. В доме светло . В углу печь, которая топится  </a:t>
            </a:r>
            <a:r>
              <a:rPr lang="ru-RU" dirty="0" err="1" smtClean="0">
                <a:solidFill>
                  <a:srgbClr val="FF0000"/>
                </a:solidFill>
              </a:rPr>
              <a:t>по-белому</a:t>
            </a:r>
            <a:r>
              <a:rPr lang="ru-RU" dirty="0" smtClean="0">
                <a:solidFill>
                  <a:srgbClr val="FF0000"/>
                </a:solidFill>
              </a:rPr>
              <a:t> 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Весной 1242 года разыгралась битва, названная Ледовым побоищем. Александр Невский одержал победу над шведами 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В 1700 году Швеция начала войну с Россией. В 1706  году разгорелась Полтавская битва, и Россия эту битву проиграла 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84" y="1214422"/>
            <a:ext cx="2071702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деревянный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2143116"/>
            <a:ext cx="2071702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по-черному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3372" y="4143380"/>
            <a:ext cx="1571636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немцами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5572140"/>
            <a:ext cx="107157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1709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7554" y="6000768"/>
            <a:ext cx="178595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выиграла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93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93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193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93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93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93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193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193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93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93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193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193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93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93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19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193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93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93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193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193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143404" cy="4286256"/>
          </a:xfrm>
          <a:solidFill>
            <a:srgbClr val="00B05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0"/>
            <a:ext cx="5143504" cy="6858000"/>
          </a:xfrm>
          <a:solidFill>
            <a:schemeClr val="tx1">
              <a:lumMod val="50000"/>
            </a:schemeClr>
          </a:solidFill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5100" b="1" i="1" dirty="0" smtClean="0">
                <a:solidFill>
                  <a:schemeClr val="bg1"/>
                </a:solidFill>
              </a:rPr>
              <a:t>1. Древнерусский город, в котором князя выбирали на народном собрании.</a:t>
            </a:r>
          </a:p>
          <a:p>
            <a:pPr>
              <a:buNone/>
            </a:pPr>
            <a:r>
              <a:rPr lang="ru-RU" sz="5100" b="1" i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5100" b="1" i="1" dirty="0" smtClean="0">
                <a:solidFill>
                  <a:schemeClr val="bg1"/>
                </a:solidFill>
              </a:rPr>
              <a:t> 2. Народное собрание. </a:t>
            </a:r>
          </a:p>
          <a:p>
            <a:pPr>
              <a:buNone/>
            </a:pPr>
            <a:endParaRPr lang="ru-RU" sz="5100" b="1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5100" b="1" i="1" dirty="0" smtClean="0">
                <a:solidFill>
                  <a:schemeClr val="bg1"/>
                </a:solidFill>
              </a:rPr>
              <a:t> 3. Промежуток времени в 100 лет</a:t>
            </a:r>
          </a:p>
          <a:p>
            <a:pPr>
              <a:buNone/>
            </a:pPr>
            <a:r>
              <a:rPr lang="ru-RU" sz="5100" b="1" i="1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r>
              <a:rPr lang="ru-RU" sz="5100" b="1" i="1" dirty="0" smtClean="0">
                <a:solidFill>
                  <a:schemeClr val="bg1"/>
                </a:solidFill>
              </a:rPr>
              <a:t> 4. Картина, написанная красками по сырой штукатурке. </a:t>
            </a:r>
          </a:p>
          <a:p>
            <a:pPr>
              <a:buNone/>
            </a:pPr>
            <a:r>
              <a:rPr lang="ru-RU" sz="5100" b="1" i="1" dirty="0" smtClean="0">
                <a:solidFill>
                  <a:schemeClr val="bg1"/>
                </a:solidFill>
              </a:rPr>
              <a:t> 5. Обряд принятия христианства.</a:t>
            </a:r>
          </a:p>
          <a:p>
            <a:pPr>
              <a:buNone/>
            </a:pPr>
            <a:r>
              <a:rPr lang="ru-RU" sz="5100" b="1" i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ru-RU" sz="5100" b="1" i="1" dirty="0" smtClean="0">
                <a:solidFill>
                  <a:schemeClr val="bg1"/>
                </a:solidFill>
              </a:rPr>
              <a:t> 6. Палочка, которой выдавливали буквы на бересте. </a:t>
            </a:r>
          </a:p>
          <a:p>
            <a:pPr>
              <a:buNone/>
            </a:pPr>
            <a:endParaRPr lang="ru-RU" sz="5100" b="1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5100" b="1" i="1" dirty="0" smtClean="0">
                <a:solidFill>
                  <a:schemeClr val="bg1"/>
                </a:solidFill>
              </a:rPr>
              <a:t> 7. Монгольский хан, который привел свои войска к русским землям. </a:t>
            </a:r>
            <a:endParaRPr lang="ru-RU" sz="5100" b="1" i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92877\Desktop\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571900" cy="3500462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" name="Прямоугольник 5"/>
          <p:cNvSpPr/>
          <p:nvPr/>
        </p:nvSpPr>
        <p:spPr>
          <a:xfrm>
            <a:off x="7286644" y="1428736"/>
            <a:ext cx="867545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(Вече)</a:t>
            </a:r>
            <a:endParaRPr lang="ru-RU" sz="20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2643182"/>
            <a:ext cx="800219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 (Век)</a:t>
            </a:r>
            <a:endParaRPr lang="ru-RU" sz="20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86710" y="3357562"/>
            <a:ext cx="1156022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(Фреска)</a:t>
            </a:r>
            <a:endParaRPr lang="ru-RU" sz="20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4000504"/>
            <a:ext cx="1484958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(Крещение)</a:t>
            </a:r>
            <a:endParaRPr lang="ru-RU" sz="20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358082" y="4857760"/>
            <a:ext cx="1156086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(Писало)</a:t>
            </a:r>
            <a:endParaRPr lang="ru-RU" sz="20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429520" y="6143644"/>
            <a:ext cx="1204176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 (Батый)</a:t>
            </a:r>
            <a:endParaRPr lang="ru-RU" sz="20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857232"/>
            <a:ext cx="1475084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 (Новгород)</a:t>
            </a:r>
            <a:endParaRPr lang="ru-RU" sz="2000" b="1" i="1" dirty="0"/>
          </a:p>
        </p:txBody>
      </p:sp>
      <p:pic>
        <p:nvPicPr>
          <p:cNvPr id="13" name="Picture 2" descr="C:\Users\92877\Desktop\4520799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86256"/>
            <a:ext cx="2000264" cy="2460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Отгадай слово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◘ Киевский, Московский, Владимирский, удельный, великий, светлейший ... </a:t>
            </a:r>
          </a:p>
          <a:p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◘ Нижняя, Верхняя, Счётная, Книжная, Лицензионная, Торгово-промышленная, Судебная, Оружейная, </a:t>
            </a:r>
            <a:r>
              <a:rPr lang="ru-RU" sz="2800" dirty="0" err="1" smtClean="0">
                <a:solidFill>
                  <a:srgbClr val="C00000"/>
                </a:solidFill>
              </a:rPr>
              <a:t>Грановитая</a:t>
            </a:r>
            <a:r>
              <a:rPr lang="ru-RU" sz="2800" dirty="0" smtClean="0">
                <a:solidFill>
                  <a:srgbClr val="C00000"/>
                </a:solidFill>
              </a:rPr>
              <a:t> ...</a:t>
            </a:r>
          </a:p>
          <a:p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◘ Берестяная, Жалованная, Верительная, Охранная, Патентная, Почётная, Похвальная, китайская, филькина 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43702" y="2143116"/>
            <a:ext cx="97334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(Князь.)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00826" y="4214818"/>
            <a:ext cx="1321196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(Палата.)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5572140"/>
            <a:ext cx="1440587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(Грамота.)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86808" cy="550072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◘ Норманнами называли морских разбойников в странах Европы, в самой Скандинавии - викингами. А как их называли на Руси?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◘ Древнерусское, крепостное,  трудовое, гражданское, конституционное, избирательное, международное, уголовное 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2500306"/>
            <a:ext cx="1714512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(Варяги.)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5357826"/>
            <a:ext cx="1471878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(Право.)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92877\Desktop\814635461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786322"/>
            <a:ext cx="1214446" cy="2013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93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93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93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93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"РУССКИЕ ИВАНЫ, ИВАНОВЫ И ИВАНОВИЧИ"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1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Назовите фамилию русского Ивана, басни которого знают все дети, а Гоголь называл их «...книгой мудрости самого народа». 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 Назовите фамилию русского Ивана, написавшего «Записки охотника», «</a:t>
            </a:r>
            <a:r>
              <a:rPr lang="ru-RU" sz="2400" dirty="0" err="1" smtClean="0">
                <a:solidFill>
                  <a:schemeClr val="bg1"/>
                </a:solidFill>
              </a:rPr>
              <a:t>Муму</a:t>
            </a:r>
            <a:r>
              <a:rPr lang="ru-RU" sz="2400" dirty="0" smtClean="0">
                <a:solidFill>
                  <a:schemeClr val="bg1"/>
                </a:solidFill>
              </a:rPr>
              <a:t>», «Отцы и дети», «Ася», «Вешние воды». 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 Назовите фамилию российского мореплавателя Ивана, адмирала, начальника первой русской кругосветной экспедиции на кораблях «Надежда» и «Нева», автора «Атласа Южного моря», в честь которого  назван пролив, соединяющий Охотское море с Тихим океаном.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2285992"/>
            <a:ext cx="421269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(Крылов Иван Андреевич, 1769-1844 гг.)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3429000"/>
            <a:ext cx="635798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(Тургенев Иван Сергеевич - русский писатель, 1818-1883гг.)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6000768"/>
            <a:ext cx="642942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(Крузенштерн Иван Фёдорович, 1770-1846 гг.)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92877\Desktop\анимашки к игре\221748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762796" cy="2000264"/>
          </a:xfrm>
          <a:prstGeom prst="rect">
            <a:avLst/>
          </a:prstGeom>
          <a:noFill/>
        </p:spPr>
      </p:pic>
      <p:pic>
        <p:nvPicPr>
          <p:cNvPr id="1029" name="Picture 5" descr="C:\Users\92877\Desktop\анимашки к игре\412876003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286256"/>
            <a:ext cx="2357454" cy="2357454"/>
          </a:xfrm>
          <a:prstGeom prst="rect">
            <a:avLst/>
          </a:prstGeom>
          <a:noFill/>
        </p:spPr>
      </p:pic>
      <p:pic>
        <p:nvPicPr>
          <p:cNvPr id="1030" name="Picture 6" descr="C:\Users\92877\Desktop\анимашки к игре\4520799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285728"/>
            <a:ext cx="1451992" cy="1785950"/>
          </a:xfrm>
          <a:prstGeom prst="rect">
            <a:avLst/>
          </a:prstGeom>
          <a:noFill/>
        </p:spPr>
      </p:pic>
      <p:pic>
        <p:nvPicPr>
          <p:cNvPr id="1031" name="Picture 7" descr="C:\Users\92877\Desktop\анимашки к игре\567751025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572138"/>
            <a:ext cx="1071572" cy="107157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500166" y="2643182"/>
            <a:ext cx="5608843" cy="1323439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Молодцы!!!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chemeClr val="bg1"/>
                </a:solidFill>
              </a:rPr>
              <a:t>Разместил часовых  полковник.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428736"/>
            <a:ext cx="6143668" cy="51435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2643182"/>
            <a:ext cx="3357586" cy="28575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71612"/>
            <a:ext cx="637834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643050"/>
            <a:ext cx="637834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571604" y="3643314"/>
            <a:ext cx="648756" cy="67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643050"/>
            <a:ext cx="637834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500174"/>
            <a:ext cx="637834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71612"/>
            <a:ext cx="637834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571612"/>
            <a:ext cx="637834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071810"/>
            <a:ext cx="637834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143248"/>
            <a:ext cx="637834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714752"/>
            <a:ext cx="637834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5715016"/>
            <a:ext cx="637834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5715016"/>
            <a:ext cx="637834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5857892"/>
            <a:ext cx="637834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5786454"/>
            <a:ext cx="637834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5857892"/>
            <a:ext cx="637834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5857892"/>
            <a:ext cx="637834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 descr="C:\Users\92877\Desktop\814635461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68"/>
            <a:ext cx="188797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 smtClean="0">
                <a:solidFill>
                  <a:schemeClr val="bg1"/>
                </a:solidFill>
              </a:rPr>
              <a:t>Разместил часовых генерал.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428736"/>
            <a:ext cx="6500858" cy="4857784"/>
          </a:xfrm>
          <a:prstGeom prst="rect">
            <a:avLst/>
          </a:prstGeom>
          <a:solidFill>
            <a:srgbClr val="EF1D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2571744"/>
            <a:ext cx="3714776" cy="28575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637834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571612"/>
            <a:ext cx="637834" cy="60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00240"/>
            <a:ext cx="637834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643050"/>
            <a:ext cx="637834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857364"/>
            <a:ext cx="637834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1785926"/>
            <a:ext cx="637834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571612"/>
            <a:ext cx="637834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643314"/>
            <a:ext cx="637834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714752"/>
            <a:ext cx="637834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715016"/>
            <a:ext cx="637834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572140"/>
            <a:ext cx="637834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5715016"/>
            <a:ext cx="637834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5715016"/>
            <a:ext cx="637834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5643578"/>
            <a:ext cx="637834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715016"/>
            <a:ext cx="637834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 descr="C:\Users\92877\Desktop\814635461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68"/>
            <a:ext cx="213970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285728"/>
            <a:ext cx="850112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Выбери  правильный  ответ  каждого фразеологизма.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928670"/>
            <a:ext cx="5857916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1.  У него денег куры не клюют.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1571612"/>
            <a:ext cx="542928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А) Ловкий           б) Богатый            в) Трудолюбивый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214554"/>
            <a:ext cx="5929322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2.  Он сухим выйдет из воды.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000372"/>
            <a:ext cx="45720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А) Ловкий б) Робкий в) Веселый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92877\Desktop\ucos32452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3643314"/>
            <a:ext cx="2213059" cy="2428892"/>
          </a:xfrm>
          <a:prstGeom prst="rect">
            <a:avLst/>
          </a:prstGeom>
          <a:noFill/>
        </p:spPr>
      </p:pic>
      <p:pic>
        <p:nvPicPr>
          <p:cNvPr id="1030" name="Picture 6" descr="C:\Users\92877\Desktop\96786428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928670"/>
            <a:ext cx="428625" cy="428625"/>
          </a:xfrm>
          <a:prstGeom prst="rect">
            <a:avLst/>
          </a:prstGeom>
          <a:noFill/>
        </p:spPr>
      </p:pic>
      <p:pic>
        <p:nvPicPr>
          <p:cNvPr id="1031" name="Picture 7" descr="C:\Users\92877\Desktop\52462508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5992"/>
            <a:ext cx="428625" cy="42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71802" y="214290"/>
            <a:ext cx="535785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3. Он звезд с неба не хватает</a:t>
            </a:r>
            <a:r>
              <a:rPr lang="ru-RU" sz="2800" i="1" dirty="0" smtClean="0">
                <a:solidFill>
                  <a:schemeClr val="bg1"/>
                </a:solidFill>
              </a:rPr>
              <a:t>.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00108"/>
            <a:ext cx="592932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А) Умный    б) глупый      в) высокий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1643050"/>
            <a:ext cx="564357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4.  У него семь пятниц на неделе.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500306"/>
            <a:ext cx="5786446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А) Ненадежный б) Надежный  в) Богатый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" name="Picture 4" descr="C:\Users\92877\Desktop\ucos32452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2687286" cy="2428892"/>
          </a:xfrm>
          <a:prstGeom prst="rect">
            <a:avLst/>
          </a:prstGeom>
          <a:noFill/>
        </p:spPr>
      </p:pic>
      <p:pic>
        <p:nvPicPr>
          <p:cNvPr id="4" name="Picture 2" descr="C:\Users\92877\Desktop\930226387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85728"/>
            <a:ext cx="428625" cy="428625"/>
          </a:xfrm>
          <a:prstGeom prst="rect">
            <a:avLst/>
          </a:prstGeom>
          <a:noFill/>
        </p:spPr>
      </p:pic>
      <p:pic>
        <p:nvPicPr>
          <p:cNvPr id="2051" name="Picture 3" descr="C:\Users\92877\Desktop\281668423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1714488"/>
            <a:ext cx="428625" cy="42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Страничка знатоков русского языка.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92877\Desktop\5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53882"/>
            <a:ext cx="3143272" cy="2946818"/>
          </a:xfrm>
          <a:prstGeom prst="rect">
            <a:avLst/>
          </a:prstGeom>
          <a:noFill/>
        </p:spPr>
      </p:pic>
      <p:pic>
        <p:nvPicPr>
          <p:cNvPr id="5123" name="Picture 3" descr="C:\Users\92877\Desktop\814635461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214554"/>
            <a:ext cx="2543189" cy="3979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12877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solidFill>
                  <a:schemeClr val="bg1"/>
                </a:solidFill>
              </a:rPr>
              <a:t>Запиши правильно фразеологизм и объясни его значение.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92877\Desktop\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642918"/>
            <a:ext cx="2362217" cy="22145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071678"/>
            <a:ext cx="542928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( заяц, кот, козел )наплакал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786058"/>
            <a:ext cx="564360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(медвежья, собачья, волчья ) услуга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3500438"/>
            <a:ext cx="621510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Выносить ( сор, стол, хлеб) из избы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4572008"/>
            <a:ext cx="707236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Вставлять  ( камни, палки, колья ) в колеса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5286388"/>
            <a:ext cx="635798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Делать из (комара, мухи, жука ) слона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картинки к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картинки к презентации</Template>
  <TotalTime>1780</TotalTime>
  <Words>1422</Words>
  <Application>Microsoft Office PowerPoint</Application>
  <PresentationFormat>Экран (4:3)</PresentationFormat>
  <Paragraphs>235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картинки к презентации</vt:lpstr>
      <vt:lpstr>Слайд 1</vt:lpstr>
      <vt:lpstr>Слайд 2</vt:lpstr>
      <vt:lpstr>Послушай  и выполни  задание.</vt:lpstr>
      <vt:lpstr>Разместил часовых  полковник.</vt:lpstr>
      <vt:lpstr>Разместил часовых генерал.</vt:lpstr>
      <vt:lpstr>Слайд 6</vt:lpstr>
      <vt:lpstr>Слайд 7</vt:lpstr>
      <vt:lpstr>Страничка знатоков русского языка.</vt:lpstr>
      <vt:lpstr>Запиши правильно фразеологизм и объясни его значение.</vt:lpstr>
      <vt:lpstr>(Ответы: салат, мука, масло, рагу, лапша.)</vt:lpstr>
      <vt:lpstr>Ответы: карета – ракета, плюшка – шлюпка, крыса – рысак, ельник – никель, сукно – конус.)</vt:lpstr>
      <vt:lpstr>(золото – болото)</vt:lpstr>
      <vt:lpstr>(Нева – Вена)</vt:lpstr>
      <vt:lpstr>Какие слова зашифрованы в ребусах.</vt:lpstr>
      <vt:lpstr>Реши анаграммы и исключи лишнее слово.</vt:lpstr>
      <vt:lpstr>Математическая страничка.</vt:lpstr>
      <vt:lpstr>Математические ребусы.</vt:lpstr>
      <vt:lpstr>Слайд 18</vt:lpstr>
      <vt:lpstr>- А теперь решите задачу. </vt:lpstr>
      <vt:lpstr>а) Иван (купил 13 предметов) и Анна (11),  б) Пётр (8) и Екатерина (4),  в) Алексей (7) и Мария (1).</vt:lpstr>
      <vt:lpstr>Географическая страничка </vt:lpstr>
      <vt:lpstr>Блиц турнир.</vt:lpstr>
      <vt:lpstr>Угадайте  о какой стране, городе   идет речь?</vt:lpstr>
      <vt:lpstr>(Пар + "Иж" = Париж)</vt:lpstr>
      <vt:lpstr>(Астра + хань = Астрахань.)</vt:lpstr>
      <vt:lpstr>Занимательная страничка биологии.</vt:lpstr>
      <vt:lpstr> ГИ _ _ _ _ _   (правила сохранения здоровья) ◘ _ _ _ _ _ _ _ ИУМ   (растение семейства  лютиковых) ◘ _ _ _ _ ОСТЬ  (покорность, смиренность) ◘ ПА _ _ _ _ ДНИК   (огороженный садик перед домом) ◘ ДВУСТ _ _ _ _ А   (охотничье ружьё) ◘ П _ _ _ _ ОК    (небольшой населённый пункт) ◘ _ _ _ _ _ КА   (вкусное прозвище автомобильного руля) ◘ Г_ _ _ _ _  (часть ноги от колена до стопы)  </vt:lpstr>
      <vt:lpstr>(Змея)</vt:lpstr>
      <vt:lpstr>Занимательная страничка по истории.</vt:lpstr>
      <vt:lpstr>Блиц турнир.</vt:lpstr>
      <vt:lpstr>          Исправить исторические ошибки.</vt:lpstr>
      <vt:lpstr>Слайд 32</vt:lpstr>
      <vt:lpstr>Отгадай слово</vt:lpstr>
      <vt:lpstr>Слайд 34</vt:lpstr>
      <vt:lpstr>"РУССКИЕ ИВАНЫ, ИВАНОВЫ И ИВАНОВИЧИ"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92877</dc:creator>
  <cp:lastModifiedBy>User</cp:lastModifiedBy>
  <cp:revision>186</cp:revision>
  <dcterms:created xsi:type="dcterms:W3CDTF">2011-04-11T08:33:18Z</dcterms:created>
  <dcterms:modified xsi:type="dcterms:W3CDTF">2012-09-28T09:16:47Z</dcterms:modified>
</cp:coreProperties>
</file>