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660"/>
  </p:normalViewPr>
  <p:slideViewPr>
    <p:cSldViewPr>
      <p:cViewPr varScale="1">
        <p:scale>
          <a:sx n="104" d="100"/>
          <a:sy n="104" d="100"/>
        </p:scale>
        <p:origin x="-1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75C8F83-F28D-4CB6-A46B-D7DA7F7CB76E}" type="datetimeFigureOut">
              <a:rPr lang="ru-RU" smtClean="0"/>
              <a:t>20.02.2011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4129894-6612-46E8-9872-C476B2D10395}"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5C8F83-F28D-4CB6-A46B-D7DA7F7CB76E}" type="datetimeFigureOut">
              <a:rPr lang="ru-RU" smtClean="0"/>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5C8F83-F28D-4CB6-A46B-D7DA7F7CB76E}" type="datetimeFigureOut">
              <a:rPr lang="ru-RU" smtClean="0"/>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5C8F83-F28D-4CB6-A46B-D7DA7F7CB76E}" type="datetimeFigureOut">
              <a:rPr lang="ru-RU" smtClean="0"/>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75C8F83-F28D-4CB6-A46B-D7DA7F7CB76E}" type="datetimeFigureOut">
              <a:rPr lang="ru-RU" smtClean="0"/>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34129894-6612-46E8-9872-C476B2D1039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5C8F83-F28D-4CB6-A46B-D7DA7F7CB76E}" type="datetimeFigureOut">
              <a:rPr lang="ru-RU" smtClean="0"/>
              <a:t>20.02.2011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75C8F83-F28D-4CB6-A46B-D7DA7F7CB76E}" type="datetimeFigureOut">
              <a:rPr lang="ru-RU" smtClean="0"/>
              <a:t>20.02.2011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75C8F83-F28D-4CB6-A46B-D7DA7F7CB76E}" type="datetimeFigureOut">
              <a:rPr lang="ru-RU" smtClean="0"/>
              <a:t>20.02.2011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5C8F83-F28D-4CB6-A46B-D7DA7F7CB76E}" type="datetimeFigureOut">
              <a:rPr lang="ru-RU" smtClean="0"/>
              <a:t>20.02.2011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5C8F83-F28D-4CB6-A46B-D7DA7F7CB76E}" type="datetimeFigureOut">
              <a:rPr lang="ru-RU" smtClean="0"/>
              <a:t>20.02.2011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75C8F83-F28D-4CB6-A46B-D7DA7F7CB76E}" type="datetimeFigureOut">
              <a:rPr lang="ru-RU" smtClean="0"/>
              <a:t>20.02.2011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129894-6612-46E8-9872-C476B2D1039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75C8F83-F28D-4CB6-A46B-D7DA7F7CB76E}" type="datetimeFigureOut">
              <a:rPr lang="ru-RU" smtClean="0"/>
              <a:t>20.02.2011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29894-6612-46E8-9872-C476B2D10395}"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ru/imgres?imgurl=http://swetlanka.ru/wp-content/uploads/2010/12/kot911.jpg&amp;imgrefurl=http://swetlanka.ru/?p=11709&amp;usg=__Nb8GyxVLD53pI1-9l-skrMWujMM=&amp;h=100&amp;w=100&amp;sz=8&amp;hl=ru&amp;start=10&amp;zoom=1&amp;tbnid=5rpNtBIjZP_c0M:&amp;tbnh=82&amp;tbnw=82&amp;ei=aotOTeHsM47tOfbo5OYP&amp;prev=/images?q=%D0%B0%D0%BD%D0%B8%D0%BC%D0%B0%D1%88%D0%BA%D0%B8+%D1%83%D0%BC%D0%BD%D1%8B%D0%B9+%D0%BA%D0%BE%D1%82&amp;hl=ru&amp;newwindow=1&amp;sa=N&amp;gbv=2&amp;tbs=isch:1&amp;itbs=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42852"/>
            <a:ext cx="8229600" cy="214314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dirty="0" smtClean="0"/>
              <a:t>ДЕЯТЕЛЬНОСТНЫЙ и КОМПЕТЕНТНОСТНЫЙ ПОДХОД.</a:t>
            </a:r>
            <a:endParaRPr lang="ru-RU" dirty="0"/>
          </a:p>
        </p:txBody>
      </p:sp>
      <p:sp>
        <p:nvSpPr>
          <p:cNvPr id="3" name="Подзаголовок 2"/>
          <p:cNvSpPr>
            <a:spLocks noGrp="1"/>
          </p:cNvSpPr>
          <p:nvPr>
            <p:ph type="subTitle" idx="1"/>
          </p:nvPr>
        </p:nvSpPr>
        <p:spPr>
          <a:xfrm>
            <a:off x="2928926" y="2500306"/>
            <a:ext cx="5929354" cy="3169136"/>
          </a:xfrm>
        </p:spPr>
        <p:txBody>
          <a:bodyPr>
            <a:normAutofit/>
          </a:bodyPr>
          <a:lstStyle/>
          <a:p>
            <a:r>
              <a:rPr lang="ru-RU" dirty="0" smtClean="0"/>
              <a:t>« Только в процессе активной деятельности формируется и развивается личность. Более того, свойства личности зависят от характера той деятельности, в процессе которой она формируется!».</a:t>
            </a:r>
          </a:p>
          <a:p>
            <a:r>
              <a:rPr lang="ru-RU" dirty="0" smtClean="0"/>
              <a:t>В.П.Беспалько</a:t>
            </a:r>
            <a:endParaRPr lang="ru-RU" dirty="0"/>
          </a:p>
        </p:txBody>
      </p:sp>
      <p:pic>
        <p:nvPicPr>
          <p:cNvPr id="4" name="Рисунок 3" descr="http://t2.gstatic.com/images?q=tbn:5rpNtBIjZP_c0M:http://swetlanka.ru/wp-content/uploads/2010/12/kot911.jpg">
            <a:hlinkClick r:id="rId2" tgtFrame="_blank"/>
          </p:cNvPr>
          <p:cNvPicPr/>
          <p:nvPr/>
        </p:nvPicPr>
        <p:blipFill>
          <a:blip r:embed="rId3"/>
          <a:srcRect/>
          <a:stretch>
            <a:fillRect/>
          </a:stretch>
        </p:blipFill>
        <p:spPr bwMode="auto">
          <a:xfrm>
            <a:off x="142844" y="2857496"/>
            <a:ext cx="2857520" cy="36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42852"/>
            <a:ext cx="8229600" cy="1571636"/>
          </a:xfrm>
        </p:spPr>
        <p:txBody>
          <a:bodyPr>
            <a:normAutofit/>
          </a:bodyPr>
          <a:lstStyle/>
          <a:p>
            <a:r>
              <a:rPr lang="ru-RU" sz="2800" dirty="0" smtClean="0">
                <a:solidFill>
                  <a:srgbClr val="00B0F0"/>
                </a:solidFill>
              </a:rPr>
              <a:t>ФОРМИРОВАНИЕ КЛЮЧЕВЫХ МАТЕМАТИЧЕСКИХ КОМПЕТЕНЦИЙ младших школьников.</a:t>
            </a:r>
            <a:endParaRPr lang="ru-RU" sz="2800" dirty="0">
              <a:solidFill>
                <a:srgbClr val="00B0F0"/>
              </a:solidFill>
            </a:endParaRPr>
          </a:p>
        </p:txBody>
      </p:sp>
      <p:sp>
        <p:nvSpPr>
          <p:cNvPr id="3" name="Подзаголовок 2"/>
          <p:cNvSpPr>
            <a:spLocks noGrp="1"/>
          </p:cNvSpPr>
          <p:nvPr>
            <p:ph type="subTitle" idx="1"/>
          </p:nvPr>
        </p:nvSpPr>
        <p:spPr>
          <a:xfrm>
            <a:off x="285720" y="1714488"/>
            <a:ext cx="8572560" cy="4929222"/>
          </a:xfrm>
        </p:spPr>
        <p:style>
          <a:lnRef idx="1">
            <a:schemeClr val="accent1"/>
          </a:lnRef>
          <a:fillRef idx="2">
            <a:schemeClr val="accent1"/>
          </a:fillRef>
          <a:effectRef idx="1">
            <a:schemeClr val="accent1"/>
          </a:effectRef>
          <a:fontRef idx="minor">
            <a:schemeClr val="dk1"/>
          </a:fontRef>
        </p:style>
        <p:txBody>
          <a:bodyPr>
            <a:normAutofit/>
          </a:bodyPr>
          <a:lstStyle/>
          <a:p>
            <a:r>
              <a:rPr lang="ru-RU" sz="3200" dirty="0" smtClean="0">
                <a:solidFill>
                  <a:schemeClr val="accent3">
                    <a:lumMod val="60000"/>
                    <a:lumOff val="40000"/>
                  </a:schemeClr>
                </a:solidFill>
              </a:rPr>
              <a:t>На современном этапе развития образования большое внимание уделяется проблеме овладения компетенциями и формирования ключевых компетенций, в частности.</a:t>
            </a:r>
          </a:p>
          <a:p>
            <a:r>
              <a:rPr lang="ru-RU" sz="3200" dirty="0" smtClean="0">
                <a:solidFill>
                  <a:schemeClr val="accent3">
                    <a:lumMod val="60000"/>
                    <a:lumOff val="40000"/>
                  </a:schemeClr>
                </a:solidFill>
              </a:rPr>
              <a:t>Ключевыми словами в характеристике компетенций являются слова </a:t>
            </a:r>
            <a:r>
              <a:rPr lang="ru-RU" sz="3200" dirty="0" smtClean="0">
                <a:solidFill>
                  <a:srgbClr val="FF0000"/>
                </a:solidFill>
              </a:rPr>
              <a:t>искать, думать, сотрудничать, приниматься за дело, адаптироваться.</a:t>
            </a:r>
            <a:endParaRPr lang="ru-RU" sz="3200"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3998" cy="6297634"/>
          </a:xfrm>
        </p:spPr>
        <p:style>
          <a:lnRef idx="1">
            <a:schemeClr val="accent1"/>
          </a:lnRef>
          <a:fillRef idx="3">
            <a:schemeClr val="accent1"/>
          </a:fillRef>
          <a:effectRef idx="2">
            <a:schemeClr val="accent1"/>
          </a:effectRef>
          <a:fontRef idx="minor">
            <a:schemeClr val="lt1"/>
          </a:fontRef>
        </p:style>
        <p:txBody>
          <a:bodyPr>
            <a:normAutofit/>
          </a:bodyPr>
          <a:lstStyle/>
          <a:p>
            <a:r>
              <a:rPr lang="ru-RU" sz="3600" dirty="0" smtClean="0">
                <a:solidFill>
                  <a:schemeClr val="accent3"/>
                </a:solidFill>
              </a:rPr>
              <a:t>Так, в результате формирования понятия </a:t>
            </a:r>
            <a:r>
              <a:rPr lang="ru-RU" sz="3600" dirty="0" smtClean="0">
                <a:solidFill>
                  <a:srgbClr val="C00000"/>
                </a:solidFill>
              </a:rPr>
              <a:t>длина </a:t>
            </a:r>
            <a:r>
              <a:rPr lang="ru-RU" sz="3600" dirty="0" smtClean="0">
                <a:solidFill>
                  <a:schemeClr val="accent3"/>
                </a:solidFill>
              </a:rPr>
              <a:t>учащиеся должны овладеть такими компетенциями, как измерение и вычерчивание отрезка заданной длины; измерение длины ломаной линии, состоящий из трёх – четырёх звеньев; нахождение периметра многоугольника ( треугольника, четырёхугольника).</a:t>
            </a:r>
            <a:br>
              <a:rPr lang="ru-RU" sz="3600" dirty="0" smtClean="0">
                <a:solidFill>
                  <a:schemeClr val="accent3"/>
                </a:solidFill>
              </a:rPr>
            </a:br>
            <a:endParaRPr lang="ru-RU" sz="3600" dirty="0">
              <a:solidFill>
                <a:schemeClr val="accent3"/>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style>
          <a:lnRef idx="0">
            <a:schemeClr val="accent1"/>
          </a:lnRef>
          <a:fillRef idx="3">
            <a:schemeClr val="accent1"/>
          </a:fillRef>
          <a:effectRef idx="3">
            <a:schemeClr val="accent1"/>
          </a:effectRef>
          <a:fontRef idx="minor">
            <a:schemeClr val="lt1"/>
          </a:fontRef>
        </p:style>
        <p:txBody>
          <a:bodyPr>
            <a:noAutofit/>
          </a:bodyPr>
          <a:lstStyle/>
          <a:p>
            <a:r>
              <a:rPr lang="ru-RU" sz="4000" dirty="0" smtClean="0">
                <a:solidFill>
                  <a:schemeClr val="accent2"/>
                </a:solidFill>
              </a:rPr>
              <a:t>Известно, что компетенции приобретаются в процессе деятельности.</a:t>
            </a:r>
            <a:br>
              <a:rPr lang="ru-RU" sz="4000" dirty="0" smtClean="0">
                <a:solidFill>
                  <a:schemeClr val="accent2"/>
                </a:solidFill>
              </a:rPr>
            </a:br>
            <a:r>
              <a:rPr lang="ru-RU" sz="4000" dirty="0" smtClean="0">
                <a:solidFill>
                  <a:srgbClr val="00B050"/>
                </a:solidFill>
              </a:rPr>
              <a:t>Поэтому я предложила, что школьники, извлекая пользу из опыта и организовывая взаимосвязь своих знаний, смогут самостоятельно выполнить следующие задания:</a:t>
            </a:r>
            <a:br>
              <a:rPr lang="ru-RU" sz="4000" dirty="0" smtClean="0">
                <a:solidFill>
                  <a:srgbClr val="00B050"/>
                </a:solidFill>
              </a:rPr>
            </a:br>
            <a:endParaRPr lang="ru-RU" sz="4000"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643998" cy="6226196"/>
          </a:xfrm>
        </p:spPr>
        <p:txBody>
          <a:bodyPr>
            <a:normAutofit/>
          </a:bodyPr>
          <a:lstStyle/>
          <a:p>
            <a:r>
              <a:rPr lang="ru-RU" sz="2800" dirty="0" smtClean="0">
                <a:solidFill>
                  <a:srgbClr val="FF0000"/>
                </a:solidFill>
              </a:rPr>
              <a:t>1. </a:t>
            </a:r>
            <a:r>
              <a:rPr lang="ru-RU" sz="2800" dirty="0" smtClean="0">
                <a:solidFill>
                  <a:schemeClr val="accent5">
                    <a:lumMod val="60000"/>
                    <a:lumOff val="40000"/>
                  </a:schemeClr>
                </a:solidFill>
              </a:rPr>
              <a:t>Измерь длину своей ступни, длину ступни брата, матери и т.д.</a:t>
            </a:r>
            <a:br>
              <a:rPr lang="ru-RU" sz="2800" dirty="0" smtClean="0">
                <a:solidFill>
                  <a:schemeClr val="accent5">
                    <a:lumMod val="60000"/>
                    <a:lumOff val="40000"/>
                  </a:schemeClr>
                </a:solidFill>
              </a:rPr>
            </a:br>
            <a:r>
              <a:rPr lang="ru-RU" sz="2800" dirty="0" smtClean="0">
                <a:solidFill>
                  <a:srgbClr val="FF0000"/>
                </a:solidFill>
              </a:rPr>
              <a:t>2. </a:t>
            </a:r>
            <a:r>
              <a:rPr lang="ru-RU" sz="2800" dirty="0" smtClean="0">
                <a:solidFill>
                  <a:schemeClr val="accent5">
                    <a:lumMod val="60000"/>
                    <a:lumOff val="40000"/>
                  </a:schemeClr>
                </a:solidFill>
              </a:rPr>
              <a:t>Расскажи, какие действия необходимо предпринять, чтобы определить длину своего шага. Удобно это сделать одному?</a:t>
            </a:r>
            <a:br>
              <a:rPr lang="ru-RU" sz="2800" dirty="0" smtClean="0">
                <a:solidFill>
                  <a:schemeClr val="accent5">
                    <a:lumMod val="60000"/>
                    <a:lumOff val="40000"/>
                  </a:schemeClr>
                </a:solidFill>
              </a:rPr>
            </a:br>
            <a:r>
              <a:rPr lang="ru-RU" sz="2800" dirty="0" smtClean="0">
                <a:solidFill>
                  <a:srgbClr val="FF0000"/>
                </a:solidFill>
              </a:rPr>
              <a:t>3. </a:t>
            </a:r>
            <a:r>
              <a:rPr lang="ru-RU" sz="2800" dirty="0" smtClean="0">
                <a:solidFill>
                  <a:schemeClr val="accent5">
                    <a:lumMod val="60000"/>
                    <a:lumOff val="40000"/>
                  </a:schemeClr>
                </a:solidFill>
              </a:rPr>
              <a:t>Определи длину руки от локтя до конца среднего пальца. Как называлась эта мера длины в древности?</a:t>
            </a:r>
            <a:br>
              <a:rPr lang="ru-RU" sz="2800" dirty="0" smtClean="0">
                <a:solidFill>
                  <a:schemeClr val="accent5">
                    <a:lumMod val="60000"/>
                    <a:lumOff val="40000"/>
                  </a:schemeClr>
                </a:solidFill>
              </a:rPr>
            </a:br>
            <a:r>
              <a:rPr lang="ru-RU" sz="2800" dirty="0" smtClean="0">
                <a:solidFill>
                  <a:srgbClr val="FF0000"/>
                </a:solidFill>
              </a:rPr>
              <a:t>4. </a:t>
            </a:r>
            <a:r>
              <a:rPr lang="ru-RU" sz="2800" dirty="0" smtClean="0">
                <a:solidFill>
                  <a:schemeClr val="accent5">
                    <a:lumMod val="60000"/>
                    <a:lumOff val="40000"/>
                  </a:schemeClr>
                </a:solidFill>
              </a:rPr>
              <a:t>Попытайтесь отыскать информацию о таких единицах измерения длины, как </a:t>
            </a:r>
            <a:r>
              <a:rPr lang="ru-RU" sz="2800" dirty="0" smtClean="0">
                <a:solidFill>
                  <a:srgbClr val="FFFF00"/>
                </a:solidFill>
              </a:rPr>
              <a:t>фут, локоть.</a:t>
            </a:r>
            <a:br>
              <a:rPr lang="ru-RU" sz="2800" dirty="0" smtClean="0">
                <a:solidFill>
                  <a:srgbClr val="FFFF00"/>
                </a:solidFill>
              </a:rPr>
            </a:br>
            <a:r>
              <a:rPr lang="ru-RU" sz="2800" dirty="0" smtClean="0">
                <a:solidFill>
                  <a:srgbClr val="FF0000"/>
                </a:solidFill>
              </a:rPr>
              <a:t>5. </a:t>
            </a:r>
            <a:r>
              <a:rPr lang="ru-RU" sz="2800" dirty="0" smtClean="0">
                <a:solidFill>
                  <a:schemeClr val="accent5">
                    <a:lumMod val="60000"/>
                    <a:lumOff val="40000"/>
                  </a:schemeClr>
                </a:solidFill>
              </a:rPr>
              <a:t>Определи размер своей шапки, шапки соседа по парте. Выбери подходящий инструмент для измерения.</a:t>
            </a:r>
            <a:endParaRPr lang="ru-RU" sz="28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643998" cy="6369072"/>
          </a:xfrm>
        </p:spPr>
        <p:txBody>
          <a:bodyPr>
            <a:normAutofit/>
          </a:bodyPr>
          <a:lstStyle/>
          <a:p>
            <a:r>
              <a:rPr lang="ru-RU" sz="2800" dirty="0" smtClean="0">
                <a:solidFill>
                  <a:srgbClr val="0070C0"/>
                </a:solidFill>
              </a:rPr>
              <a:t>Для ответа на любой вопрос из предложенного мной списка учащимся придётся воспользоваться помощью одноклассников или родителей. Таким образом, у младших школьников формируется умение организовывать свою работу, сотрудничать и работать в группах, а также пользоваться адекватными измерительными инструментами.</a:t>
            </a:r>
            <a:br>
              <a:rPr lang="ru-RU" sz="2800" dirty="0" smtClean="0">
                <a:solidFill>
                  <a:srgbClr val="0070C0"/>
                </a:solidFill>
              </a:rPr>
            </a:br>
            <a:r>
              <a:rPr lang="ru-RU" sz="2800" dirty="0" smtClean="0">
                <a:solidFill>
                  <a:srgbClr val="0070C0"/>
                </a:solidFill>
              </a:rPr>
              <a:t>Нахождение ответа хотя бы на один из предложенных вопросов показывает, что приобретение компетенций базируется как на опыте, так и на деятельности самих учащихся.</a:t>
            </a:r>
            <a:endParaRPr lang="ru-RU" sz="2800"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14290"/>
            <a:ext cx="8229600" cy="1571636"/>
          </a:xfrm>
        </p:spPr>
        <p:txBody>
          <a:bodyPr>
            <a:normAutofit/>
          </a:bodyPr>
          <a:lstStyle/>
          <a:p>
            <a:r>
              <a:rPr lang="ru-RU" sz="3200" dirty="0" smtClean="0">
                <a:solidFill>
                  <a:srgbClr val="FFFF00"/>
                </a:solidFill>
              </a:rPr>
              <a:t>РАЗВИТИЕ МЫСЛИТЕЛЬНОЙ ДЕЯТЕЛЬНОСТИ НА УРОКАХ РУССКОГО ЯЗЫКА.</a:t>
            </a:r>
            <a:endParaRPr lang="ru-RU" sz="3200" dirty="0">
              <a:solidFill>
                <a:srgbClr val="FFFF00"/>
              </a:solidFill>
            </a:endParaRPr>
          </a:p>
        </p:txBody>
      </p:sp>
      <p:sp>
        <p:nvSpPr>
          <p:cNvPr id="3" name="Подзаголовок 2"/>
          <p:cNvSpPr>
            <a:spLocks noGrp="1"/>
          </p:cNvSpPr>
          <p:nvPr>
            <p:ph type="subTitle" idx="1"/>
          </p:nvPr>
        </p:nvSpPr>
        <p:spPr>
          <a:xfrm>
            <a:off x="357158" y="1928802"/>
            <a:ext cx="8429684" cy="4643470"/>
          </a:xfrm>
        </p:spPr>
        <p:style>
          <a:lnRef idx="0">
            <a:schemeClr val="accent2"/>
          </a:lnRef>
          <a:fillRef idx="3">
            <a:schemeClr val="accent2"/>
          </a:fillRef>
          <a:effectRef idx="3">
            <a:schemeClr val="accent2"/>
          </a:effectRef>
          <a:fontRef idx="minor">
            <a:schemeClr val="lt1"/>
          </a:fontRef>
        </p:style>
        <p:txBody>
          <a:bodyPr>
            <a:normAutofit/>
          </a:bodyPr>
          <a:lstStyle/>
          <a:p>
            <a:r>
              <a:rPr lang="ru-RU" sz="3200" dirty="0" smtClean="0">
                <a:solidFill>
                  <a:schemeClr val="accent5">
                    <a:lumMod val="75000"/>
                  </a:schemeClr>
                </a:solidFill>
              </a:rPr>
              <a:t>Обучение русскому языку предоставляет учителю большие возможности в работе над развитием мышления школьников. Приучая ребёнка к осмыслению нового материала, к разностороннему рассмотрению различных языковых явлений, развивая пытливость его ума, учитель закладывает основы успешной мыслительной деятельности учащихся.</a:t>
            </a:r>
            <a:endParaRPr lang="ru-RU" sz="3200" dirty="0">
              <a:solidFill>
                <a:schemeClr val="accent5">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6297634"/>
          </a:xfrm>
        </p:spPr>
        <p:style>
          <a:lnRef idx="3">
            <a:schemeClr val="lt1"/>
          </a:lnRef>
          <a:fillRef idx="1">
            <a:schemeClr val="accent2"/>
          </a:fillRef>
          <a:effectRef idx="1">
            <a:schemeClr val="accent2"/>
          </a:effectRef>
          <a:fontRef idx="minor">
            <a:schemeClr val="lt1"/>
          </a:fontRef>
        </p:style>
        <p:txBody>
          <a:bodyPr>
            <a:normAutofit/>
          </a:bodyPr>
          <a:lstStyle/>
          <a:p>
            <a:r>
              <a:rPr lang="ru-RU" sz="3200" dirty="0" smtClean="0"/>
              <a:t>Репродуктивная деятельность является важным компонентом мышления, многие задания не могут быть решены только на репродуктивном уровне, а требуют самостоятельного творческого мышления. Это должны быть задания, требующие осуществления мыслительных операций в новых условиях непривычной формулировки задания, применения нового языкового материала, необходимости сделать самостоятельный вывод, обобщение. </a:t>
            </a:r>
            <a:endParaRPr lang="ru-RU"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285728"/>
            <a:ext cx="8229600" cy="785818"/>
          </a:xfrm>
        </p:spPr>
        <p:txBody>
          <a:bodyPr>
            <a:normAutofit/>
          </a:bodyPr>
          <a:lstStyle/>
          <a:p>
            <a:r>
              <a:rPr lang="ru-RU" sz="2400" dirty="0" smtClean="0">
                <a:solidFill>
                  <a:srgbClr val="7030A0"/>
                </a:solidFill>
              </a:rPr>
              <a:t>ПРИВЕДУ ФРАГМЕНТЫ УРОКА РУССКОГО ЯЗЫКА</a:t>
            </a:r>
            <a:br>
              <a:rPr lang="ru-RU" sz="2400" dirty="0" smtClean="0">
                <a:solidFill>
                  <a:srgbClr val="7030A0"/>
                </a:solidFill>
              </a:rPr>
            </a:br>
            <a:r>
              <a:rPr lang="ru-RU" sz="2400" dirty="0" smtClean="0">
                <a:solidFill>
                  <a:srgbClr val="7030A0"/>
                </a:solidFill>
              </a:rPr>
              <a:t>« ТРЕТЬЕ СКЛОНЕНИЕ ИМЁН СУЩЕСТВИТЕЛЬНЫХ</a:t>
            </a:r>
            <a:r>
              <a:rPr lang="ru-RU" sz="2400" dirty="0" smtClean="0"/>
              <a:t>.</a:t>
            </a:r>
            <a:endParaRPr lang="ru-RU" sz="2400" dirty="0"/>
          </a:p>
        </p:txBody>
      </p:sp>
      <p:sp>
        <p:nvSpPr>
          <p:cNvPr id="3" name="Подзаголовок 2"/>
          <p:cNvSpPr>
            <a:spLocks noGrp="1"/>
          </p:cNvSpPr>
          <p:nvPr>
            <p:ph type="subTitle" idx="1"/>
          </p:nvPr>
        </p:nvSpPr>
        <p:spPr>
          <a:xfrm>
            <a:off x="285720" y="1214422"/>
            <a:ext cx="8643998" cy="542928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ru-RU" sz="3200" dirty="0" smtClean="0">
                <a:solidFill>
                  <a:srgbClr val="00B050"/>
                </a:solidFill>
              </a:rPr>
              <a:t>На доске дан ряд слов: </a:t>
            </a:r>
            <a:r>
              <a:rPr lang="ru-RU" sz="3200" dirty="0" smtClean="0">
                <a:solidFill>
                  <a:schemeClr val="accent2">
                    <a:lumMod val="60000"/>
                    <a:lumOff val="40000"/>
                  </a:schemeClr>
                </a:solidFill>
              </a:rPr>
              <a:t>повя</a:t>
            </a:r>
            <a:r>
              <a:rPr lang="ru-RU" sz="3200" dirty="0" smtClean="0">
                <a:solidFill>
                  <a:srgbClr val="FF0000"/>
                </a:solidFill>
              </a:rPr>
              <a:t>з</a:t>
            </a:r>
            <a:r>
              <a:rPr lang="ru-RU" sz="3200" dirty="0" smtClean="0">
                <a:solidFill>
                  <a:schemeClr val="accent2">
                    <a:lumMod val="60000"/>
                    <a:lumOff val="40000"/>
                  </a:schemeClr>
                </a:solidFill>
              </a:rPr>
              <a:t>ка, уло</a:t>
            </a:r>
            <a:r>
              <a:rPr lang="ru-RU" sz="3200" dirty="0" smtClean="0">
                <a:solidFill>
                  <a:srgbClr val="FF0000"/>
                </a:solidFill>
              </a:rPr>
              <a:t>в</a:t>
            </a:r>
            <a:r>
              <a:rPr lang="ru-RU" sz="3200" dirty="0" smtClean="0">
                <a:solidFill>
                  <a:schemeClr val="accent2">
                    <a:lumMod val="60000"/>
                    <a:lumOff val="40000"/>
                  </a:schemeClr>
                </a:solidFill>
              </a:rPr>
              <a:t>, разбе</a:t>
            </a:r>
            <a:r>
              <a:rPr lang="ru-RU" sz="3200" dirty="0" smtClean="0">
                <a:solidFill>
                  <a:srgbClr val="FF0000"/>
                </a:solidFill>
              </a:rPr>
              <a:t>г</a:t>
            </a:r>
            <a:r>
              <a:rPr lang="ru-RU" sz="3200" dirty="0" smtClean="0">
                <a:solidFill>
                  <a:schemeClr val="accent2">
                    <a:lumMod val="60000"/>
                    <a:lumOff val="40000"/>
                  </a:schemeClr>
                </a:solidFill>
              </a:rPr>
              <a:t>, ст</a:t>
            </a:r>
            <a:r>
              <a:rPr lang="ru-RU" sz="3200" dirty="0" smtClean="0">
                <a:solidFill>
                  <a:srgbClr val="FF0000"/>
                </a:solidFill>
              </a:rPr>
              <a:t>е</a:t>
            </a:r>
            <a:r>
              <a:rPr lang="ru-RU" sz="3200" dirty="0" smtClean="0">
                <a:solidFill>
                  <a:schemeClr val="accent2">
                    <a:lumMod val="60000"/>
                    <a:lumOff val="40000"/>
                  </a:schemeClr>
                </a:solidFill>
              </a:rPr>
              <a:t>кло, похо</a:t>
            </a:r>
            <a:r>
              <a:rPr lang="ru-RU" sz="3200" dirty="0" smtClean="0">
                <a:solidFill>
                  <a:srgbClr val="FF0000"/>
                </a:solidFill>
              </a:rPr>
              <a:t>д</a:t>
            </a:r>
            <a:r>
              <a:rPr lang="ru-RU" sz="3200" dirty="0" smtClean="0">
                <a:solidFill>
                  <a:schemeClr val="accent2">
                    <a:lumMod val="60000"/>
                    <a:lumOff val="40000"/>
                  </a:schemeClr>
                </a:solidFill>
              </a:rPr>
              <a:t>ка, прору</a:t>
            </a:r>
            <a:r>
              <a:rPr lang="ru-RU" sz="3200" dirty="0" smtClean="0">
                <a:solidFill>
                  <a:srgbClr val="FF0000"/>
                </a:solidFill>
              </a:rPr>
              <a:t>б</a:t>
            </a:r>
            <a:r>
              <a:rPr lang="ru-RU" sz="3200" dirty="0" smtClean="0">
                <a:solidFill>
                  <a:schemeClr val="accent2">
                    <a:lumMod val="60000"/>
                    <a:lumOff val="40000"/>
                  </a:schemeClr>
                </a:solidFill>
              </a:rPr>
              <a:t>ь, скла</a:t>
            </a:r>
            <a:r>
              <a:rPr lang="ru-RU" sz="3200" dirty="0" smtClean="0">
                <a:solidFill>
                  <a:srgbClr val="FF0000"/>
                </a:solidFill>
              </a:rPr>
              <a:t>д</a:t>
            </a:r>
            <a:r>
              <a:rPr lang="ru-RU" sz="3200" dirty="0" smtClean="0">
                <a:solidFill>
                  <a:schemeClr val="accent2">
                    <a:lumMod val="60000"/>
                    <a:lumOff val="40000"/>
                  </a:schemeClr>
                </a:solidFill>
              </a:rPr>
              <a:t>ка, оз</a:t>
            </a:r>
            <a:r>
              <a:rPr lang="ru-RU" sz="3200" dirty="0" smtClean="0">
                <a:solidFill>
                  <a:srgbClr val="FF0000"/>
                </a:solidFill>
              </a:rPr>
              <a:t>е</a:t>
            </a:r>
            <a:r>
              <a:rPr lang="ru-RU" sz="3200" dirty="0" smtClean="0">
                <a:solidFill>
                  <a:schemeClr val="accent2">
                    <a:lumMod val="60000"/>
                    <a:lumOff val="40000"/>
                  </a:schemeClr>
                </a:solidFill>
              </a:rPr>
              <a:t>ро, гн</a:t>
            </a:r>
            <a:r>
              <a:rPr lang="ru-RU" sz="3200" dirty="0" smtClean="0">
                <a:solidFill>
                  <a:srgbClr val="FF0000"/>
                </a:solidFill>
              </a:rPr>
              <a:t>е</a:t>
            </a:r>
            <a:r>
              <a:rPr lang="ru-RU" sz="3200" dirty="0" smtClean="0">
                <a:solidFill>
                  <a:schemeClr val="accent2">
                    <a:lumMod val="60000"/>
                    <a:lumOff val="40000"/>
                  </a:schemeClr>
                </a:solidFill>
              </a:rPr>
              <a:t>здо.</a:t>
            </a:r>
          </a:p>
          <a:p>
            <a:pPr>
              <a:buFontTx/>
              <a:buChar char="-"/>
            </a:pPr>
            <a:r>
              <a:rPr lang="ru-RU" sz="3200" dirty="0" smtClean="0">
                <a:solidFill>
                  <a:schemeClr val="bg2">
                    <a:lumMod val="20000"/>
                    <a:lumOff val="80000"/>
                  </a:schemeClr>
                </a:solidFill>
              </a:rPr>
              <a:t>Чем похожи данные слова?</a:t>
            </a:r>
          </a:p>
          <a:p>
            <a:r>
              <a:rPr lang="ru-RU" sz="3200" dirty="0" smtClean="0">
                <a:solidFill>
                  <a:srgbClr val="FFC000"/>
                </a:solidFill>
              </a:rPr>
              <a:t>( имена </a:t>
            </a:r>
            <a:r>
              <a:rPr lang="ru-RU" sz="3200" dirty="0" err="1" smtClean="0">
                <a:solidFill>
                  <a:srgbClr val="FFC000"/>
                </a:solidFill>
              </a:rPr>
              <a:t>сущ</a:t>
            </a:r>
            <a:r>
              <a:rPr lang="ru-RU" sz="3200" dirty="0" smtClean="0">
                <a:solidFill>
                  <a:srgbClr val="FFC000"/>
                </a:solidFill>
              </a:rPr>
              <a:t> – </a:t>
            </a:r>
            <a:r>
              <a:rPr lang="ru-RU" sz="3200" dirty="0" err="1" smtClean="0">
                <a:solidFill>
                  <a:srgbClr val="FFC000"/>
                </a:solidFill>
              </a:rPr>
              <a:t>ые</a:t>
            </a:r>
            <a:r>
              <a:rPr lang="ru-RU" sz="3200" dirty="0" smtClean="0">
                <a:solidFill>
                  <a:srgbClr val="FFC000"/>
                </a:solidFill>
              </a:rPr>
              <a:t>; обозначают предмет; в ед. числе; </a:t>
            </a:r>
            <a:r>
              <a:rPr lang="ru-RU" sz="3200" dirty="0" err="1" smtClean="0">
                <a:solidFill>
                  <a:srgbClr val="FFC000"/>
                </a:solidFill>
              </a:rPr>
              <a:t>неодуш</a:t>
            </a:r>
            <a:r>
              <a:rPr lang="ru-RU" sz="3200" dirty="0" smtClean="0">
                <a:solidFill>
                  <a:srgbClr val="FFC000"/>
                </a:solidFill>
              </a:rPr>
              <a:t>., </a:t>
            </a:r>
            <a:r>
              <a:rPr lang="ru-RU" sz="3200" dirty="0" err="1" smtClean="0">
                <a:solidFill>
                  <a:srgbClr val="FFC000"/>
                </a:solidFill>
              </a:rPr>
              <a:t>нариц</a:t>
            </a:r>
            <a:r>
              <a:rPr lang="ru-RU" sz="3200" dirty="0" smtClean="0">
                <a:solidFill>
                  <a:srgbClr val="FFC000"/>
                </a:solidFill>
              </a:rPr>
              <a:t>.).</a:t>
            </a:r>
          </a:p>
          <a:p>
            <a:pPr>
              <a:buFontTx/>
              <a:buChar char="-"/>
            </a:pPr>
            <a:r>
              <a:rPr lang="ru-RU" sz="3200" dirty="0" smtClean="0">
                <a:solidFill>
                  <a:schemeClr val="bg2">
                    <a:lumMod val="20000"/>
                    <a:lumOff val="80000"/>
                  </a:schemeClr>
                </a:solidFill>
              </a:rPr>
              <a:t>Какое задание можете предложить?</a:t>
            </a:r>
          </a:p>
          <a:p>
            <a:r>
              <a:rPr lang="ru-RU" sz="3200" dirty="0" smtClean="0">
                <a:solidFill>
                  <a:srgbClr val="FFC000"/>
                </a:solidFill>
              </a:rPr>
              <a:t>( Урок идёт от детей. Ученики сами предложили виды группировок: разделить слова по составу, по роду, по орфограмме).</a:t>
            </a:r>
            <a:endParaRPr lang="ru-RU" sz="3200" dirty="0">
              <a:solidFill>
                <a:srgbClr val="FFC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6297634"/>
          </a:xfrm>
        </p:spPr>
        <p:txBody>
          <a:bodyPr>
            <a:normAutofit/>
          </a:bodyPr>
          <a:lstStyle/>
          <a:p>
            <a:r>
              <a:rPr lang="ru-RU" sz="2800" dirty="0" smtClean="0">
                <a:solidFill>
                  <a:schemeClr val="bg2">
                    <a:lumMod val="20000"/>
                    <a:lumOff val="80000"/>
                  </a:schemeClr>
                </a:solidFill>
              </a:rPr>
              <a:t>- Поддерживаю идею… Разделите слова на 3 группы по составу.</a:t>
            </a:r>
            <a:br>
              <a:rPr lang="ru-RU" sz="2800" dirty="0" smtClean="0">
                <a:solidFill>
                  <a:schemeClr val="bg2">
                    <a:lumMod val="20000"/>
                    <a:lumOff val="80000"/>
                  </a:schemeClr>
                </a:solidFill>
              </a:rPr>
            </a:br>
            <a:r>
              <a:rPr lang="ru-RU" sz="2800" dirty="0" smtClean="0">
                <a:solidFill>
                  <a:srgbClr val="FFC000"/>
                </a:solidFill>
              </a:rPr>
              <a:t>( ученики сам – но делят и записывают слова в три группы).</a:t>
            </a:r>
            <a:br>
              <a:rPr lang="ru-RU" sz="2800" dirty="0" smtClean="0">
                <a:solidFill>
                  <a:srgbClr val="FFC000"/>
                </a:solidFill>
              </a:rPr>
            </a:br>
            <a:r>
              <a:rPr lang="ru-RU" sz="2800" dirty="0" smtClean="0">
                <a:solidFill>
                  <a:srgbClr val="00B0F0"/>
                </a:solidFill>
              </a:rPr>
              <a:t>повя</a:t>
            </a:r>
            <a:r>
              <a:rPr lang="ru-RU" sz="2800" dirty="0" smtClean="0">
                <a:solidFill>
                  <a:srgbClr val="C00000"/>
                </a:solidFill>
              </a:rPr>
              <a:t>з</a:t>
            </a:r>
            <a:r>
              <a:rPr lang="ru-RU" sz="2800" dirty="0" smtClean="0">
                <a:solidFill>
                  <a:srgbClr val="00B0F0"/>
                </a:solidFill>
              </a:rPr>
              <a:t>ка         уло</a:t>
            </a:r>
            <a:r>
              <a:rPr lang="ru-RU" sz="2800" dirty="0" smtClean="0">
                <a:solidFill>
                  <a:srgbClr val="C00000"/>
                </a:solidFill>
              </a:rPr>
              <a:t>в</a:t>
            </a:r>
            <a:r>
              <a:rPr lang="ru-RU" sz="2800" dirty="0" smtClean="0">
                <a:solidFill>
                  <a:srgbClr val="00B0F0"/>
                </a:solidFill>
              </a:rPr>
              <a:t>          гн</a:t>
            </a:r>
            <a:r>
              <a:rPr lang="ru-RU" sz="2800" dirty="0" smtClean="0">
                <a:solidFill>
                  <a:srgbClr val="C00000"/>
                </a:solidFill>
              </a:rPr>
              <a:t>е</a:t>
            </a:r>
            <a:r>
              <a:rPr lang="ru-RU" sz="2800" dirty="0" smtClean="0">
                <a:solidFill>
                  <a:srgbClr val="00B0F0"/>
                </a:solidFill>
              </a:rPr>
              <a:t>здо </a:t>
            </a:r>
            <a:br>
              <a:rPr lang="ru-RU" sz="2800" dirty="0" smtClean="0">
                <a:solidFill>
                  <a:srgbClr val="00B0F0"/>
                </a:solidFill>
              </a:rPr>
            </a:br>
            <a:r>
              <a:rPr lang="ru-RU" sz="2800" dirty="0" smtClean="0">
                <a:solidFill>
                  <a:srgbClr val="00B0F0"/>
                </a:solidFill>
              </a:rPr>
              <a:t>скла</a:t>
            </a:r>
            <a:r>
              <a:rPr lang="ru-RU" sz="2800" dirty="0" smtClean="0">
                <a:solidFill>
                  <a:srgbClr val="C00000"/>
                </a:solidFill>
              </a:rPr>
              <a:t>д</a:t>
            </a:r>
            <a:r>
              <a:rPr lang="ru-RU" sz="2800" dirty="0" smtClean="0">
                <a:solidFill>
                  <a:srgbClr val="00B0F0"/>
                </a:solidFill>
              </a:rPr>
              <a:t>ка       разбе</a:t>
            </a:r>
            <a:r>
              <a:rPr lang="ru-RU" sz="2800" dirty="0" smtClean="0">
                <a:solidFill>
                  <a:srgbClr val="C00000"/>
                </a:solidFill>
              </a:rPr>
              <a:t>г</a:t>
            </a:r>
            <a:r>
              <a:rPr lang="ru-RU" sz="2800" dirty="0" smtClean="0">
                <a:solidFill>
                  <a:srgbClr val="00B0F0"/>
                </a:solidFill>
              </a:rPr>
              <a:t>         ст</a:t>
            </a:r>
            <a:r>
              <a:rPr lang="ru-RU" sz="2800" dirty="0" smtClean="0">
                <a:solidFill>
                  <a:srgbClr val="C00000"/>
                </a:solidFill>
              </a:rPr>
              <a:t>е</a:t>
            </a:r>
            <a:r>
              <a:rPr lang="ru-RU" sz="2800" dirty="0" smtClean="0">
                <a:solidFill>
                  <a:srgbClr val="00B0F0"/>
                </a:solidFill>
              </a:rPr>
              <a:t>кло</a:t>
            </a:r>
            <a:br>
              <a:rPr lang="ru-RU" sz="2800" dirty="0" smtClean="0">
                <a:solidFill>
                  <a:srgbClr val="00B0F0"/>
                </a:solidFill>
              </a:rPr>
            </a:br>
            <a:r>
              <a:rPr lang="ru-RU" sz="2800" dirty="0" smtClean="0">
                <a:solidFill>
                  <a:srgbClr val="00B0F0"/>
                </a:solidFill>
              </a:rPr>
              <a:t>похо</a:t>
            </a:r>
            <a:r>
              <a:rPr lang="ru-RU" sz="2800" dirty="0" smtClean="0">
                <a:solidFill>
                  <a:srgbClr val="C00000"/>
                </a:solidFill>
              </a:rPr>
              <a:t>д</a:t>
            </a:r>
            <a:r>
              <a:rPr lang="ru-RU" sz="2800" dirty="0" smtClean="0">
                <a:solidFill>
                  <a:srgbClr val="00B0F0"/>
                </a:solidFill>
              </a:rPr>
              <a:t>ка      прору</a:t>
            </a:r>
            <a:r>
              <a:rPr lang="ru-RU" sz="2800" dirty="0" smtClean="0">
                <a:solidFill>
                  <a:srgbClr val="C00000"/>
                </a:solidFill>
              </a:rPr>
              <a:t>б</a:t>
            </a:r>
            <a:r>
              <a:rPr lang="ru-RU" sz="2800" dirty="0" smtClean="0">
                <a:solidFill>
                  <a:srgbClr val="00B0F0"/>
                </a:solidFill>
              </a:rPr>
              <a:t>ь        оз</a:t>
            </a:r>
            <a:r>
              <a:rPr lang="ru-RU" sz="2800" dirty="0" smtClean="0">
                <a:solidFill>
                  <a:srgbClr val="C00000"/>
                </a:solidFill>
              </a:rPr>
              <a:t>е</a:t>
            </a:r>
            <a:r>
              <a:rPr lang="ru-RU" sz="2800" dirty="0" smtClean="0">
                <a:solidFill>
                  <a:srgbClr val="00B0F0"/>
                </a:solidFill>
              </a:rPr>
              <a:t>ро</a:t>
            </a:r>
            <a:br>
              <a:rPr lang="ru-RU" sz="2800" dirty="0" smtClean="0">
                <a:solidFill>
                  <a:srgbClr val="00B0F0"/>
                </a:solidFill>
              </a:rPr>
            </a:br>
            <a:r>
              <a:rPr lang="ru-RU" sz="2800" dirty="0" smtClean="0">
                <a:solidFill>
                  <a:schemeClr val="bg2">
                    <a:lumMod val="20000"/>
                    <a:lumOff val="80000"/>
                  </a:schemeClr>
                </a:solidFill>
              </a:rPr>
              <a:t>- Докажите!</a:t>
            </a:r>
            <a:br>
              <a:rPr lang="ru-RU" sz="2800" dirty="0" smtClean="0">
                <a:solidFill>
                  <a:schemeClr val="bg2">
                    <a:lumMod val="20000"/>
                    <a:lumOff val="80000"/>
                  </a:schemeClr>
                </a:solidFill>
              </a:rPr>
            </a:br>
            <a:r>
              <a:rPr lang="ru-RU" sz="2800" smtClean="0">
                <a:solidFill>
                  <a:srgbClr val="FFC000"/>
                </a:solidFill>
              </a:rPr>
              <a:t>( Учащиеся </a:t>
            </a:r>
            <a:r>
              <a:rPr lang="ru-RU" sz="2800" dirty="0" smtClean="0">
                <a:solidFill>
                  <a:srgbClr val="FFC000"/>
                </a:solidFill>
              </a:rPr>
              <a:t>разбирают слова по составу, замечают ещё один вид группировки по орфограммам: парный согласный в середине и на конце слова; безударные гласные, </a:t>
            </a:r>
            <a:r>
              <a:rPr lang="ru-RU" sz="2800" smtClean="0">
                <a:solidFill>
                  <a:srgbClr val="FFC000"/>
                </a:solidFill>
              </a:rPr>
              <a:t>проверяемые ударением).</a:t>
            </a:r>
            <a:endParaRPr lang="ru-RU" sz="2800" dirty="0">
              <a:solidFill>
                <a:schemeClr val="bg2">
                  <a:lumMod val="20000"/>
                  <a:lumOff val="8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6083320"/>
          </a:xfrm>
        </p:spPr>
        <p:style>
          <a:lnRef idx="3">
            <a:schemeClr val="lt1"/>
          </a:lnRef>
          <a:fillRef idx="1">
            <a:schemeClr val="accent2"/>
          </a:fillRef>
          <a:effectRef idx="1">
            <a:schemeClr val="accent2"/>
          </a:effectRef>
          <a:fontRef idx="minor">
            <a:schemeClr val="lt1"/>
          </a:fontRef>
        </p:style>
        <p:txBody>
          <a:bodyPr>
            <a:noAutofit/>
          </a:bodyPr>
          <a:lstStyle/>
          <a:p>
            <a:r>
              <a:rPr lang="ru-RU" sz="4800" dirty="0" smtClean="0"/>
              <a:t>Как известно, в основе нынешней модернизации </a:t>
            </a:r>
            <a:r>
              <a:rPr lang="ru-RU" sz="4800" dirty="0" smtClean="0"/>
              <a:t>российского образования лежат </a:t>
            </a:r>
            <a:r>
              <a:rPr lang="ru-RU" sz="4800" dirty="0" smtClean="0"/>
              <a:t>идеи личностно-ориентированного развивающего обучения. </a:t>
            </a:r>
            <a:r>
              <a:rPr lang="ru-RU" sz="4800" dirty="0" smtClean="0"/>
              <a:t/>
            </a:r>
            <a:br>
              <a:rPr lang="ru-RU" sz="4800" dirty="0" smtClean="0"/>
            </a:br>
            <a:r>
              <a:rPr lang="ru-RU" sz="2800" dirty="0" smtClean="0"/>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572560" cy="5940444"/>
          </a:xfrm>
        </p:spPr>
        <p:style>
          <a:lnRef idx="1">
            <a:schemeClr val="accent3"/>
          </a:lnRef>
          <a:fillRef idx="3">
            <a:schemeClr val="accent3"/>
          </a:fillRef>
          <a:effectRef idx="2">
            <a:schemeClr val="accent3"/>
          </a:effectRef>
          <a:fontRef idx="minor">
            <a:schemeClr val="lt1"/>
          </a:fontRef>
        </p:style>
        <p:txBody>
          <a:bodyPr>
            <a:noAutofit/>
          </a:bodyPr>
          <a:lstStyle/>
          <a:p>
            <a:r>
              <a:rPr lang="ru-RU" sz="2800" dirty="0" smtClean="0"/>
              <a:t>Сегодня одна из важнейших задач общеобразовательной школы состоит уже не в том, чтобы «снабдить» учащихся багажом знаний, а в том, чтобы привить умения, позволяющие им самостоятельно добывать информацию и активно включаться в творческую, исследовательскую деятельность. В связи с этим актуальным становится внедрение в процесс обучения таких технологий, которые способствовали бы формированию и развитию у учащихся умения учиться, учиться творчески и самостоятельно.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000792"/>
          </a:xfrm>
        </p:spPr>
        <p:style>
          <a:lnRef idx="3">
            <a:schemeClr val="lt1"/>
          </a:lnRef>
          <a:fillRef idx="1">
            <a:schemeClr val="accent2"/>
          </a:fillRef>
          <a:effectRef idx="1">
            <a:schemeClr val="accent2"/>
          </a:effectRef>
          <a:fontRef idx="minor">
            <a:schemeClr val="lt1"/>
          </a:fontRef>
        </p:style>
        <p:txBody>
          <a:bodyPr>
            <a:normAutofit/>
          </a:bodyPr>
          <a:lstStyle/>
          <a:p>
            <a:r>
              <a:rPr lang="ru-RU" sz="2800" dirty="0" smtClean="0"/>
              <a:t>Решение проблемы развития творческого потенциала младших школьников означает организацию их деятельности, всецело направленную на самостоятельное открытие нового, будь то знания или алгоритм их приобретения. Таким образом, одним из главных факторов развития современной личности младшего школьника становится именно познавательная творческая деятельность самого ребёнка.</a:t>
            </a: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214290"/>
            <a:ext cx="8229600" cy="1643074"/>
          </a:xfrm>
        </p:spPr>
        <p:style>
          <a:lnRef idx="1">
            <a:schemeClr val="accent2"/>
          </a:lnRef>
          <a:fillRef idx="2">
            <a:schemeClr val="accent2"/>
          </a:fillRef>
          <a:effectRef idx="1">
            <a:schemeClr val="accent2"/>
          </a:effectRef>
          <a:fontRef idx="minor">
            <a:schemeClr val="dk1"/>
          </a:fontRef>
        </p:style>
        <p:txBody>
          <a:bodyPr>
            <a:noAutofit/>
          </a:bodyPr>
          <a:lstStyle/>
          <a:p>
            <a:r>
              <a:rPr lang="ru-RU" sz="6600" dirty="0" smtClean="0"/>
              <a:t>МАТЕМАТИКА</a:t>
            </a:r>
            <a:br>
              <a:rPr lang="ru-RU" sz="6600" dirty="0" smtClean="0"/>
            </a:br>
            <a:r>
              <a:rPr lang="ru-RU" sz="3200" dirty="0" smtClean="0"/>
              <a:t>ИССЛЕДОВАНИЕ РЯДА ЧИСЕЛ</a:t>
            </a:r>
            <a:endParaRPr lang="ru-RU" sz="3200" dirty="0"/>
          </a:p>
        </p:txBody>
      </p:sp>
      <p:sp>
        <p:nvSpPr>
          <p:cNvPr id="3" name="Подзаголовок 2"/>
          <p:cNvSpPr>
            <a:spLocks noGrp="1"/>
          </p:cNvSpPr>
          <p:nvPr>
            <p:ph type="subTitle" idx="1"/>
          </p:nvPr>
        </p:nvSpPr>
        <p:spPr>
          <a:xfrm>
            <a:off x="857224" y="2214554"/>
            <a:ext cx="7358114" cy="4500594"/>
          </a:xfrm>
        </p:spPr>
        <p:style>
          <a:lnRef idx="1">
            <a:schemeClr val="accent4"/>
          </a:lnRef>
          <a:fillRef idx="3">
            <a:schemeClr val="accent4"/>
          </a:fillRef>
          <a:effectRef idx="2">
            <a:schemeClr val="accent4"/>
          </a:effectRef>
          <a:fontRef idx="minor">
            <a:schemeClr val="lt1"/>
          </a:fontRef>
        </p:style>
        <p:txBody>
          <a:bodyPr/>
          <a:lstStyle/>
          <a:p>
            <a:r>
              <a:rPr lang="ru-RU" dirty="0" smtClean="0"/>
              <a:t>Дан ряд чисел: 13,17,21.</a:t>
            </a:r>
          </a:p>
          <a:p>
            <a:pPr>
              <a:buFontTx/>
              <a:buChar char="-"/>
            </a:pPr>
            <a:r>
              <a:rPr lang="ru-RU" dirty="0" smtClean="0"/>
              <a:t>Что можно сказать об этих числах?</a:t>
            </a:r>
          </a:p>
          <a:p>
            <a:r>
              <a:rPr lang="ru-RU" dirty="0" smtClean="0">
                <a:solidFill>
                  <a:srgbClr val="FF0000"/>
                </a:solidFill>
              </a:rPr>
              <a:t>(двузначные, нечётные, увеличиваются на 4)</a:t>
            </a:r>
          </a:p>
          <a:p>
            <a:pPr>
              <a:buFontTx/>
              <a:buChar char="-"/>
            </a:pPr>
            <a:r>
              <a:rPr lang="ru-RU" dirty="0" smtClean="0"/>
              <a:t>Продолжите ряд влево, уменьшая числа на 4, и вправо, увеличивая числа на 4.</a:t>
            </a:r>
          </a:p>
          <a:p>
            <a:r>
              <a:rPr lang="ru-RU" dirty="0" smtClean="0">
                <a:solidFill>
                  <a:srgbClr val="FF0000"/>
                </a:solidFill>
              </a:rPr>
              <a:t>(1,5,9,13,17,21,25,29,33,37)</a:t>
            </a:r>
          </a:p>
          <a:p>
            <a:pPr>
              <a:buFontTx/>
              <a:buChar char="-"/>
            </a:pPr>
            <a:r>
              <a:rPr lang="ru-RU" dirty="0" smtClean="0"/>
              <a:t>Какие числа в получившемся ряду?</a:t>
            </a:r>
          </a:p>
          <a:p>
            <a:r>
              <a:rPr lang="ru-RU" dirty="0" smtClean="0">
                <a:solidFill>
                  <a:srgbClr val="FF0000"/>
                </a:solidFill>
              </a:rPr>
              <a:t>(однозначные и двузначные, нечётные)</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style>
          <a:lnRef idx="3">
            <a:schemeClr val="lt1"/>
          </a:lnRef>
          <a:fillRef idx="1">
            <a:schemeClr val="accent4"/>
          </a:fillRef>
          <a:effectRef idx="1">
            <a:schemeClr val="accent4"/>
          </a:effectRef>
          <a:fontRef idx="minor">
            <a:schemeClr val="lt1"/>
          </a:fontRef>
        </p:style>
        <p:txBody>
          <a:bodyPr>
            <a:normAutofit/>
          </a:bodyPr>
          <a:lstStyle/>
          <a:p>
            <a:r>
              <a:rPr lang="ru-RU" sz="2400" dirty="0" smtClean="0">
                <a:solidFill>
                  <a:schemeClr val="tx1"/>
                </a:solidFill>
              </a:rPr>
              <a:t>- Разделите их на две равные части и запишите в две строки.</a:t>
            </a:r>
            <a:br>
              <a:rPr lang="ru-RU" sz="2400" dirty="0" smtClean="0">
                <a:solidFill>
                  <a:schemeClr val="tx1"/>
                </a:solidFill>
              </a:rPr>
            </a:br>
            <a:r>
              <a:rPr lang="ru-RU" sz="2400" dirty="0" smtClean="0">
                <a:solidFill>
                  <a:schemeClr val="tx1"/>
                </a:solidFill>
              </a:rPr>
              <a:t>Ученики выполняют запись:</a:t>
            </a:r>
            <a:br>
              <a:rPr lang="ru-RU" sz="2400" dirty="0" smtClean="0">
                <a:solidFill>
                  <a:schemeClr val="tx1"/>
                </a:solidFill>
              </a:rPr>
            </a:br>
            <a:r>
              <a:rPr lang="ru-RU" sz="2400" dirty="0" smtClean="0">
                <a:solidFill>
                  <a:schemeClr val="tx1"/>
                </a:solidFill>
              </a:rPr>
              <a:t>  </a:t>
            </a:r>
            <a:r>
              <a:rPr lang="ru-RU" sz="2400" dirty="0" smtClean="0">
                <a:solidFill>
                  <a:srgbClr val="FF0000"/>
                </a:solidFill>
              </a:rPr>
              <a:t>1              5            9         13     17                                              21            25          29         33     37</a:t>
            </a:r>
            <a:br>
              <a:rPr lang="ru-RU" sz="2400" dirty="0" smtClean="0">
                <a:solidFill>
                  <a:srgbClr val="FF0000"/>
                </a:solidFill>
              </a:rPr>
            </a:br>
            <a:r>
              <a:rPr lang="ru-RU" sz="2400" dirty="0" smtClean="0">
                <a:solidFill>
                  <a:schemeClr val="tx1"/>
                </a:solidFill>
              </a:rPr>
              <a:t>- Что интересного вы заметили?</a:t>
            </a:r>
            <a:br>
              <a:rPr lang="ru-RU" sz="2400" dirty="0" smtClean="0">
                <a:solidFill>
                  <a:schemeClr val="tx1"/>
                </a:solidFill>
              </a:rPr>
            </a:br>
            <a:r>
              <a:rPr lang="ru-RU" sz="2400" dirty="0" smtClean="0">
                <a:solidFill>
                  <a:srgbClr val="FF0000"/>
                </a:solidFill>
              </a:rPr>
              <a:t>(в числах, записанных в каждом столбике, одинаковое количество единиц, а количество десятков в числах второго ряда на 2 больше, чем в числах первого ряда)</a:t>
            </a:r>
            <a:br>
              <a:rPr lang="ru-RU" sz="2400" dirty="0" smtClean="0">
                <a:solidFill>
                  <a:srgbClr val="FF0000"/>
                </a:solidFill>
              </a:rPr>
            </a:b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style>
          <a:lnRef idx="3">
            <a:schemeClr val="lt1"/>
          </a:lnRef>
          <a:fillRef idx="1">
            <a:schemeClr val="accent3"/>
          </a:fillRef>
          <a:effectRef idx="1">
            <a:schemeClr val="accent3"/>
          </a:effectRef>
          <a:fontRef idx="minor">
            <a:schemeClr val="lt1"/>
          </a:fontRef>
        </p:style>
        <p:txBody>
          <a:bodyPr>
            <a:normAutofit/>
          </a:bodyPr>
          <a:lstStyle/>
          <a:p>
            <a:r>
              <a:rPr lang="ru-RU" sz="4400" dirty="0" smtClean="0">
                <a:solidFill>
                  <a:schemeClr val="tx1"/>
                </a:solidFill>
              </a:rPr>
              <a:t>- Сложите числа каждого столбика</a:t>
            </a:r>
            <a:r>
              <a:rPr lang="ru-RU" sz="3600" dirty="0" smtClean="0">
                <a:solidFill>
                  <a:schemeClr val="tx1"/>
                </a:solidFill>
              </a:rPr>
              <a:t/>
            </a:r>
            <a:br>
              <a:rPr lang="ru-RU" sz="3600" dirty="0" smtClean="0">
                <a:solidFill>
                  <a:schemeClr val="tx1"/>
                </a:solidFill>
              </a:rPr>
            </a:br>
            <a:r>
              <a:rPr lang="ru-RU" sz="3600" dirty="0" smtClean="0">
                <a:solidFill>
                  <a:srgbClr val="FF0000"/>
                </a:solidFill>
              </a:rPr>
              <a:t>(22, 30, 38, 46, 54)</a:t>
            </a:r>
            <a:br>
              <a:rPr lang="ru-RU" sz="3600" dirty="0" smtClean="0">
                <a:solidFill>
                  <a:srgbClr val="FF0000"/>
                </a:solidFill>
              </a:rPr>
            </a:br>
            <a:r>
              <a:rPr lang="ru-RU" sz="4800" dirty="0" smtClean="0">
                <a:solidFill>
                  <a:schemeClr val="tx1"/>
                </a:solidFill>
              </a:rPr>
              <a:t>- Что можно сказать о них?</a:t>
            </a:r>
            <a:r>
              <a:rPr lang="ru-RU" sz="3600" dirty="0" smtClean="0">
                <a:solidFill>
                  <a:schemeClr val="tx1"/>
                </a:solidFill>
              </a:rPr>
              <a:t/>
            </a:r>
            <a:br>
              <a:rPr lang="ru-RU" sz="3600" dirty="0" smtClean="0">
                <a:solidFill>
                  <a:schemeClr val="tx1"/>
                </a:solidFill>
              </a:rPr>
            </a:br>
            <a:r>
              <a:rPr lang="ru-RU" sz="3600" dirty="0" smtClean="0">
                <a:solidFill>
                  <a:srgbClr val="FF0000"/>
                </a:solidFill>
              </a:rPr>
              <a:t>( они чётные, увеличиваются на 8)</a:t>
            </a:r>
            <a:endParaRPr lang="ru-RU" sz="3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42852"/>
            <a:ext cx="8229600" cy="785818"/>
          </a:xfrm>
        </p:spPr>
        <p:style>
          <a:lnRef idx="1">
            <a:schemeClr val="accent1"/>
          </a:lnRef>
          <a:fillRef idx="2">
            <a:schemeClr val="accent1"/>
          </a:fillRef>
          <a:effectRef idx="1">
            <a:schemeClr val="accent1"/>
          </a:effectRef>
          <a:fontRef idx="minor">
            <a:schemeClr val="dk1"/>
          </a:fontRef>
        </p:style>
        <p:txBody>
          <a:bodyPr>
            <a:normAutofit/>
          </a:bodyPr>
          <a:lstStyle/>
          <a:p>
            <a:r>
              <a:rPr lang="ru-RU" sz="3600" dirty="0" smtClean="0"/>
              <a:t>ИССЛЕДОВАНИЕ ПРОИЗВЕДЕНИЯ</a:t>
            </a:r>
            <a:endParaRPr lang="ru-RU" sz="3600" dirty="0"/>
          </a:p>
        </p:txBody>
      </p:sp>
      <p:sp>
        <p:nvSpPr>
          <p:cNvPr id="3" name="Подзаголовок 2"/>
          <p:cNvSpPr>
            <a:spLocks noGrp="1"/>
          </p:cNvSpPr>
          <p:nvPr>
            <p:ph type="subTitle" idx="1"/>
          </p:nvPr>
        </p:nvSpPr>
        <p:spPr>
          <a:xfrm>
            <a:off x="785786" y="1142984"/>
            <a:ext cx="7500990" cy="5429288"/>
          </a:xfrm>
        </p:spPr>
        <p:style>
          <a:lnRef idx="1">
            <a:schemeClr val="accent3"/>
          </a:lnRef>
          <a:fillRef idx="3">
            <a:schemeClr val="accent3"/>
          </a:fillRef>
          <a:effectRef idx="2">
            <a:schemeClr val="accent3"/>
          </a:effectRef>
          <a:fontRef idx="minor">
            <a:schemeClr val="lt1"/>
          </a:fontRef>
        </p:style>
        <p:txBody>
          <a:bodyPr>
            <a:normAutofit lnSpcReduction="10000"/>
          </a:bodyPr>
          <a:lstStyle/>
          <a:p>
            <a:pPr>
              <a:buFontTx/>
              <a:buChar char="-"/>
            </a:pPr>
            <a:r>
              <a:rPr lang="ru-RU" dirty="0" smtClean="0"/>
              <a:t>Найдите значения произведений 13 </a:t>
            </a:r>
            <a:r>
              <a:rPr lang="ru-RU" dirty="0" err="1" smtClean="0"/>
              <a:t>х</a:t>
            </a:r>
            <a:r>
              <a:rPr lang="ru-RU" dirty="0" smtClean="0"/>
              <a:t> 3,</a:t>
            </a:r>
          </a:p>
          <a:p>
            <a:r>
              <a:rPr lang="ru-RU" dirty="0" smtClean="0"/>
              <a:t>19 </a:t>
            </a:r>
            <a:r>
              <a:rPr lang="ru-RU" dirty="0" err="1" smtClean="0"/>
              <a:t>х</a:t>
            </a:r>
            <a:r>
              <a:rPr lang="ru-RU" dirty="0" smtClean="0"/>
              <a:t> 3, 15 </a:t>
            </a:r>
            <a:r>
              <a:rPr lang="ru-RU" dirty="0" err="1" smtClean="0"/>
              <a:t>х</a:t>
            </a:r>
            <a:r>
              <a:rPr lang="ru-RU" dirty="0" smtClean="0"/>
              <a:t> 3, 12 </a:t>
            </a:r>
            <a:r>
              <a:rPr lang="ru-RU" dirty="0" err="1" smtClean="0"/>
              <a:t>х</a:t>
            </a:r>
            <a:r>
              <a:rPr lang="ru-RU" dirty="0" smtClean="0"/>
              <a:t> 3 и запишите их.</a:t>
            </a:r>
          </a:p>
          <a:p>
            <a:r>
              <a:rPr lang="ru-RU" dirty="0" smtClean="0">
                <a:solidFill>
                  <a:srgbClr val="FF0000"/>
                </a:solidFill>
              </a:rPr>
              <a:t>( 39, 57, 45, 35)</a:t>
            </a:r>
          </a:p>
          <a:p>
            <a:r>
              <a:rPr lang="ru-RU" dirty="0" smtClean="0"/>
              <a:t>- Что вы можете сказать об этих числах?</a:t>
            </a:r>
          </a:p>
          <a:p>
            <a:r>
              <a:rPr lang="ru-RU" dirty="0" smtClean="0">
                <a:solidFill>
                  <a:srgbClr val="C00000"/>
                </a:solidFill>
              </a:rPr>
              <a:t>( двузначные, одно чётное, остальные нечётные)</a:t>
            </a:r>
          </a:p>
          <a:p>
            <a:r>
              <a:rPr lang="ru-RU" dirty="0" smtClean="0"/>
              <a:t> </a:t>
            </a:r>
            <a:r>
              <a:rPr lang="ru-RU" dirty="0" smtClean="0"/>
              <a:t>- Расположите эти числа в порядке возрастания</a:t>
            </a:r>
          </a:p>
          <a:p>
            <a:r>
              <a:rPr lang="ru-RU" dirty="0" smtClean="0">
                <a:solidFill>
                  <a:srgbClr val="FF0000"/>
                </a:solidFill>
              </a:rPr>
              <a:t>( 36, 39, 45, 57)</a:t>
            </a:r>
          </a:p>
          <a:p>
            <a:pPr>
              <a:buFontTx/>
              <a:buChar char="-"/>
            </a:pPr>
            <a:r>
              <a:rPr lang="ru-RU" dirty="0" smtClean="0"/>
              <a:t>Есть ли в полученном числовом ряду закономерность?</a:t>
            </a:r>
          </a:p>
          <a:p>
            <a:r>
              <a:rPr lang="ru-RU" dirty="0" smtClean="0">
                <a:solidFill>
                  <a:srgbClr val="C00000"/>
                </a:solidFill>
              </a:rPr>
              <a:t>( числа увеличиваются на 3, 6, 12)</a:t>
            </a:r>
          </a:p>
          <a:p>
            <a:pPr>
              <a:buFontTx/>
              <a:buChar char="-"/>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style>
          <a:lnRef idx="3">
            <a:schemeClr val="lt1"/>
          </a:lnRef>
          <a:fillRef idx="1">
            <a:schemeClr val="accent3"/>
          </a:fillRef>
          <a:effectRef idx="1">
            <a:schemeClr val="accent3"/>
          </a:effectRef>
          <a:fontRef idx="minor">
            <a:schemeClr val="lt1"/>
          </a:fontRef>
        </p:style>
        <p:txBody>
          <a:bodyPr>
            <a:normAutofit/>
          </a:bodyPr>
          <a:lstStyle/>
          <a:p>
            <a:r>
              <a:rPr lang="ru-RU" sz="2800" dirty="0" smtClean="0">
                <a:solidFill>
                  <a:schemeClr val="tx1"/>
                </a:solidFill>
              </a:rPr>
              <a:t>- Продолжите ряд по заданной закономерности до числа, в записи которого есть одинаковые цифры.</a:t>
            </a:r>
            <a:br>
              <a:rPr lang="ru-RU" sz="2800" dirty="0" smtClean="0">
                <a:solidFill>
                  <a:schemeClr val="tx1"/>
                </a:solidFill>
              </a:rPr>
            </a:br>
            <a:r>
              <a:rPr lang="ru-RU" sz="2800" dirty="0" smtClean="0">
                <a:solidFill>
                  <a:srgbClr val="FF0000"/>
                </a:solidFill>
              </a:rPr>
              <a:t>( 36, 39, 45, 57, 81, 129, 225)</a:t>
            </a:r>
            <a:br>
              <a:rPr lang="ru-RU" sz="2800" dirty="0" smtClean="0">
                <a:solidFill>
                  <a:srgbClr val="FF0000"/>
                </a:solidFill>
              </a:rPr>
            </a:br>
            <a:r>
              <a:rPr lang="ru-RU" sz="2800" dirty="0" smtClean="0">
                <a:solidFill>
                  <a:schemeClr val="tx1"/>
                </a:solidFill>
              </a:rPr>
              <a:t>- Объедините эти числа в группы.</a:t>
            </a:r>
            <a:br>
              <a:rPr lang="ru-RU" sz="2800" dirty="0" smtClean="0">
                <a:solidFill>
                  <a:schemeClr val="tx1"/>
                </a:solidFill>
              </a:rPr>
            </a:br>
            <a:r>
              <a:rPr lang="ru-RU" sz="2800" dirty="0" smtClean="0">
                <a:solidFill>
                  <a:srgbClr val="C00000"/>
                </a:solidFill>
              </a:rPr>
              <a:t>( двузначные числа: 36, 39, 45, 57, 81;</a:t>
            </a:r>
            <a:br>
              <a:rPr lang="ru-RU" sz="2800" dirty="0" smtClean="0">
                <a:solidFill>
                  <a:srgbClr val="C00000"/>
                </a:solidFill>
              </a:rPr>
            </a:br>
            <a:r>
              <a:rPr lang="ru-RU" sz="2800" dirty="0" smtClean="0">
                <a:solidFill>
                  <a:srgbClr val="FFC000"/>
                </a:solidFill>
              </a:rPr>
              <a:t>трёхзначные числа: 129, 225;</a:t>
            </a:r>
            <a:br>
              <a:rPr lang="ru-RU" sz="2800" dirty="0" smtClean="0">
                <a:solidFill>
                  <a:srgbClr val="FFC000"/>
                </a:solidFill>
              </a:rPr>
            </a:br>
            <a:r>
              <a:rPr lang="ru-RU" sz="2800" dirty="0" smtClean="0">
                <a:solidFill>
                  <a:srgbClr val="C00000"/>
                </a:solidFill>
              </a:rPr>
              <a:t>нечётные числа: 39, 45, 57, 81, 129, 225;</a:t>
            </a:r>
            <a:br>
              <a:rPr lang="ru-RU" sz="2800" dirty="0" smtClean="0">
                <a:solidFill>
                  <a:srgbClr val="C00000"/>
                </a:solidFill>
              </a:rPr>
            </a:br>
            <a:r>
              <a:rPr lang="ru-RU" sz="2800" dirty="0" smtClean="0">
                <a:solidFill>
                  <a:srgbClr val="FFC000"/>
                </a:solidFill>
              </a:rPr>
              <a:t>чётное число 36)</a:t>
            </a:r>
            <a:endParaRPr lang="ru-RU" sz="28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287</TotalTime>
  <Words>689</Words>
  <Application>Microsoft Office PowerPoint</Application>
  <PresentationFormat>Экран (4:3)</PresentationFormat>
  <Paragraphs>44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Апекс</vt:lpstr>
      <vt:lpstr>ДЕЯТЕЛЬНОСТНЫЙ и КОМПЕТЕНТНОСТНЫЙ ПОДХОД.</vt:lpstr>
      <vt:lpstr>Как известно, в основе нынешней модернизации российского образования лежат идеи личностно-ориентированного развивающего обучения.   </vt:lpstr>
      <vt:lpstr>Сегодня одна из важнейших задач общеобразовательной школы состоит уже не в том, чтобы «снабдить» учащихся багажом знаний, а в том, чтобы привить умения, позволяющие им самостоятельно добывать информацию и активно включаться в творческую, исследовательскую деятельность. В связи с этим актуальным становится внедрение в процесс обучения таких технологий, которые способствовали бы формированию и развитию у учащихся умения учиться, учиться творчески и самостоятельно.  </vt:lpstr>
      <vt:lpstr>Решение проблемы развития творческого потенциала младших школьников означает организацию их деятельности, всецело направленную на самостоятельное открытие нового, будь то знания или алгоритм их приобретения. Таким образом, одним из главных факторов развития современной личности младшего школьника становится именно познавательная творческая деятельность самого ребёнка.</vt:lpstr>
      <vt:lpstr>МАТЕМАТИКА ИССЛЕДОВАНИЕ РЯДА ЧИСЕЛ</vt:lpstr>
      <vt:lpstr>- Разделите их на две равные части и запишите в две строки. Ученики выполняют запись:   1              5            9         13     17                                              21            25          29         33     37 - Что интересного вы заметили? (в числах, записанных в каждом столбике, одинаковое количество единиц, а количество десятков в числах второго ряда на 2 больше, чем в числах первого ряда) </vt:lpstr>
      <vt:lpstr>- Сложите числа каждого столбика (22, 30, 38, 46, 54) - Что можно сказать о них? ( они чётные, увеличиваются на 8)</vt:lpstr>
      <vt:lpstr>ИССЛЕДОВАНИЕ ПРОИЗВЕДЕНИЯ</vt:lpstr>
      <vt:lpstr>- Продолжите ряд по заданной закономерности до числа, в записи которого есть одинаковые цифры. ( 36, 39, 45, 57, 81, 129, 225) - Объедините эти числа в группы. ( двузначные числа: 36, 39, 45, 57, 81; трёхзначные числа: 129, 225; нечётные числа: 39, 45, 57, 81, 129, 225; чётное число 36)</vt:lpstr>
      <vt:lpstr>ФОРМИРОВАНИЕ КЛЮЧЕВЫХ МАТЕМАТИЧЕСКИХ КОМПЕТЕНЦИЙ младших школьников.</vt:lpstr>
      <vt:lpstr>Так, в результате формирования понятия длина учащиеся должны овладеть такими компетенциями, как измерение и вычерчивание отрезка заданной длины; измерение длины ломаной линии, состоящий из трёх – четырёх звеньев; нахождение периметра многоугольника ( треугольника, четырёхугольника). </vt:lpstr>
      <vt:lpstr>Известно, что компетенции приобретаются в процессе деятельности. Поэтому я предложила, что школьники, извлекая пользу из опыта и организовывая взаимосвязь своих знаний, смогут самостоятельно выполнить следующие задания: </vt:lpstr>
      <vt:lpstr>1. Измерь длину своей ступни, длину ступни брата, матери и т.д. 2. Расскажи, какие действия необходимо предпринять, чтобы определить длину своего шага. Удобно это сделать одному? 3. Определи длину руки от локтя до конца среднего пальца. Как называлась эта мера длины в древности? 4. Попытайтесь отыскать информацию о таких единицах измерения длины, как фут, локоть. 5. Определи размер своей шапки, шапки соседа по парте. Выбери подходящий инструмент для измерения.</vt:lpstr>
      <vt:lpstr>Для ответа на любой вопрос из предложенного мной списка учащимся придётся воспользоваться помощью одноклассников или родителей. Таким образом, у младших школьников формируется умение организовывать свою работу, сотрудничать и работать в группах, а также пользоваться адекватными измерительными инструментами. Нахождение ответа хотя бы на один из предложенных вопросов показывает, что приобретение компетенций базируется как на опыте, так и на деятельности самих учащихся.</vt:lpstr>
      <vt:lpstr>РАЗВИТИЕ МЫСЛИТЕЛЬНОЙ ДЕЯТЕЛЬНОСТИ НА УРОКАХ РУССКОГО ЯЗЫКА.</vt:lpstr>
      <vt:lpstr>Репродуктивная деятельность является важным компонентом мышления, многие задания не могут быть решены только на репродуктивном уровне, а требуют самостоятельного творческого мышления. Это должны быть задания, требующие осуществления мыслительных операций в новых условиях непривычной формулировки задания, применения нового языкового материала, необходимости сделать самостоятельный вывод, обобщение. </vt:lpstr>
      <vt:lpstr>ПРИВЕДУ ФРАГМЕНТЫ УРОКА РУССКОГО ЯЗЫКА « ТРЕТЬЕ СКЛОНЕНИЕ ИМЁН СУЩЕСТВИТЕЛЬНЫХ.</vt:lpstr>
      <vt:lpstr>- Поддерживаю идею… Разделите слова на 3 группы по составу. ( ученики сам – но делят и записывают слова в три группы). повязка         улов          гнездо  складка       разбег         стекло походка      прорубь        озеро - Докажите! ( Учащиеся разбирают слова по составу, замечают ещё один вид группировки по орфограммам: парный согласный в середине и на конце слова; безударные гласные, проверяемые ударением).</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ДЕЯТЕЛЬНОСТНЫЙ и КОМПЕТЕНТНОСТНЫЙ ПОДХОД.</dc:title>
  <dc:creator>user</dc:creator>
  <cp:lastModifiedBy>user</cp:lastModifiedBy>
  <cp:revision>50</cp:revision>
  <dcterms:created xsi:type="dcterms:W3CDTF">2011-02-20T08:51:58Z</dcterms:created>
  <dcterms:modified xsi:type="dcterms:W3CDTF">2011-02-20T13:39:15Z</dcterms:modified>
</cp:coreProperties>
</file>