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310" r:id="rId5"/>
    <p:sldId id="285" r:id="rId6"/>
    <p:sldId id="31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0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954CFA-B0CA-4C59-9A63-C33F988F2E99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80D44B-D81B-43D2-A38D-88294A4759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my-svadba.ru/photos/company_photo/ea/b2/81/98/153086_large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seigneurjesus.free.fr/index_fichiers/image002.jpg" TargetMode="External"/><Relationship Id="rId7" Type="http://schemas.openxmlformats.org/officeDocument/2006/relationships/hyperlink" Target="http://www.chas-daily.com/win/forum/download.php/5,5037/polo08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muzlo.at.ua/_ph/10/745737135.jpg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foto.ru/photos/big/0013000/013813_274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ljplus.ru/img4/c/h/cheetah_05/_BuddCh.JPG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0/catkeen.98/0_1d0f0_e4ad6d51_X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uainfo.com/photos/big/113151_1.jpg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ilatelia.ru/pict/cat3/dir1/1105ru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olzzzja.ucoz.ru/_pu/0/40497.jpg" TargetMode="External"/><Relationship Id="rId18" Type="http://schemas.openxmlformats.org/officeDocument/2006/relationships/image" Target="../media/image13.jpeg"/><Relationship Id="rId3" Type="http://schemas.openxmlformats.org/officeDocument/2006/relationships/hyperlink" Target="http://img-fotki.yandex.ru/get/3105/sakura707.8/0_1e94c_566454af_L" TargetMode="External"/><Relationship Id="rId7" Type="http://schemas.openxmlformats.org/officeDocument/2006/relationships/hyperlink" Target="http://megasklad.ru/data/photoes/493344.jpg" TargetMode="External"/><Relationship Id="rId12" Type="http://schemas.openxmlformats.org/officeDocument/2006/relationships/image" Target="../media/image10.jpeg"/><Relationship Id="rId17" Type="http://schemas.openxmlformats.org/officeDocument/2006/relationships/hyperlink" Target="http://i011.radikal.ru/0810/0a/7ba745221540.jpg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://samsay.ru/uploads/posts/2009-08/1250005448_orange-trees_12924.jpg" TargetMode="External"/><Relationship Id="rId5" Type="http://schemas.openxmlformats.org/officeDocument/2006/relationships/hyperlink" Target="http://www.aif.ru/application/public/dontknow/544/40214511e9e5be013ca42c7f2633bb6e_big.jpg" TargetMode="External"/><Relationship Id="rId15" Type="http://schemas.openxmlformats.org/officeDocument/2006/relationships/hyperlink" Target="http://www.photohost.ru/pictures/346671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img.fromuz.com/forum/uploads/post-3369-1141660033.jpg" TargetMode="External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belygorod.ru/img2/Solncev/Used/mPischalAlekseMih.jpg" TargetMode="External"/><Relationship Id="rId7" Type="http://schemas.openxmlformats.org/officeDocument/2006/relationships/hyperlink" Target="http://photofile.ru/photo/llevellynn/2444962/large/44601824.jpg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hyperlink" Target="http://vsya-optika.ru/hyan/izobretenieochkov/foto/3.jpg" TargetMode="External"/><Relationship Id="rId5" Type="http://schemas.openxmlformats.org/officeDocument/2006/relationships/hyperlink" Target="http://img-fotki.yandex.ru/get/3004/slikasov.20/0_16bb6_993a1f8f_XL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www.rusactive.ru/images/history/history_izobretenie/top-top-left-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42938" y="1571625"/>
            <a:ext cx="78581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onstantia" pitchFamily="18" charset="0"/>
              </a:rPr>
              <a:t>Открытый урок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onstantia" pitchFamily="18" charset="0"/>
              </a:rPr>
              <a:t>Окружающего мира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onstantia" pitchFamily="18" charset="0"/>
              </a:rPr>
              <a:t>4 класс</a:t>
            </a:r>
          </a:p>
          <a:p>
            <a:pPr algn="ctr"/>
            <a:endParaRPr lang="ru-RU" sz="4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ru-RU" sz="4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Constantia" pitchFamily="18" charset="0"/>
              </a:rPr>
              <a:t>Учитель начальных классов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Constantia" pitchFamily="18" charset="0"/>
              </a:rPr>
              <a:t>ГБОУ СОШ № 18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Constantia" pitchFamily="18" charset="0"/>
              </a:rPr>
              <a:t>Ксенофонтова И.А.</a:t>
            </a:r>
            <a:endParaRPr lang="ru-RU" sz="16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nstantia" pitchFamily="18" charset="0"/>
              </a:rPr>
              <a:t>СРЕДНЕВЕКОВЬЕ</a:t>
            </a:r>
          </a:p>
        </p:txBody>
      </p:sp>
      <p:pic>
        <p:nvPicPr>
          <p:cNvPr id="7" name="Picture 2" descr="http://img-fotki.yandex.ru/get/2712/lady-may2006.21/0_1ea56_744afcc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my-svadba.ru/photos/company_photo/ea/b2/81/98/153086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8"/>
            <a:ext cx="42862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36unise.ru/files/news/2012/09/20/news_20092012_6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0"/>
            <a:ext cx="4786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ttp://thekonst.net/data/pictures/297/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3286125"/>
            <a:ext cx="4857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85875" y="2643188"/>
            <a:ext cx="6429375" cy="1016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В Средние века образовались многие государства, существующие и поныне: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Англия, Франция, Италия, Россия.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Схе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1195388"/>
            <a:ext cx="9156700" cy="4102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76672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         Христианство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8478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Возникло в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веке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Палестине.Христианство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одна из трех мировых религий. В основе христианства лежит вера в Иисуса Христа как Богочеловека, Сына Божьего. Две тысячи лет назад, в римской провинции Иудее (сейчас это государство Израиль) люди стремились услышать проповедь Иисуса из города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Назарета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Он говорил, что люди должны любить друг друга, что ближнему своему нельзя делать того, что не хочешь, чтобы сделали тебе</a:t>
            </a:r>
            <a:endParaRPr lang="ru-RU" dirty="0"/>
          </a:p>
        </p:txBody>
      </p:sp>
      <p:pic>
        <p:nvPicPr>
          <p:cNvPr id="9" name="i-main-pic" descr="Картинка 4 из 1103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024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4 из 107649">
            <a:hlinkClick r:id="rId5" tgtFrame="_blank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12976"/>
            <a:ext cx="27363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97 из 213">
            <a:hlinkClick r:id="rId7" tgtFrame="_blank"/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212976"/>
            <a:ext cx="29878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04664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Буддизм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527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Буддизм — одна из трех мировых религий. Основателем буддизма считается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Сиддхартха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Гаутама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царевич из рода племени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шакья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Буддизм — очень своеобразная религия, она более близка к философии, чем к другим религиям.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-main-pic" descr="Картинка 44 из 348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3242640" cy="350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40 из 348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636912"/>
            <a:ext cx="3528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04664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Ислам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80729"/>
            <a:ext cx="8712968" cy="262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Ислам — одна из трех мировых религий. Это самая молодая из мировых религий. Ее название в переводе с арабского языка означает «покорность, предание себя Богу». Последователей ислама называют мусульманами. Возникла эта религия в начале 7 века на территории современной Саудовской Аравии. Основатель ислама - пророк Мухаммед. Согласно преданию, он получил от Бога (по-арабски: Аллах) откровение, которое слово в слово записал в священной книге мусульман — Коране.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-main-pic" descr="Картинка 33 из 633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12976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4 из 20193">
            <a:hlinkClick r:id="rId5" tgtFrame="_blank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212976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28625" y="1285874"/>
            <a:ext cx="81758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002060"/>
                </a:solidFill>
                <a:latin typeface="Constantia" pitchFamily="18" charset="0"/>
              </a:rPr>
              <a:t>Физминутка</a:t>
            </a:r>
            <a:r>
              <a:rPr lang="ru-RU" sz="6000" b="1" dirty="0" smtClean="0">
                <a:solidFill>
                  <a:srgbClr val="002060"/>
                </a:solidFill>
                <a:latin typeface="Constantia" pitchFamily="18" charset="0"/>
              </a:rPr>
              <a:t> для глаз</a:t>
            </a:r>
            <a:endParaRPr lang="ru-RU" sz="6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85750" y="7143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Constantia" pitchFamily="18" charset="0"/>
              </a:rPr>
              <a:t>Вставьте пропущенные слова, чтобы получились верные высказывания: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00063" y="1571625"/>
            <a:ext cx="8286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Существо с телом льва и головой человека, «охраняющее» гробницы египетских фараонов,  …..</a:t>
            </a:r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……….</a:t>
            </a:r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Бог мудрости в Древнем Египте, научивший людей читать и писать, – ………..</a:t>
            </a:r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. </a:t>
            </a: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Египетский фараон, которому была построена самая большая пирамида, –……………</a:t>
            </a:r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.        </a:t>
            </a:r>
          </a:p>
          <a:p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Первым царем Рима, согласно легенде, был ……………..    </a:t>
            </a:r>
          </a:p>
          <a:p>
            <a:endParaRPr lang="ru-RU" sz="24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В римском амфитеатре проводились ………………………</a:t>
            </a:r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endParaRPr lang="ru-RU" sz="24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Холм в Афинах, где находились главные храмы города, называется ………………...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850" y="1916113"/>
            <a:ext cx="1285875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сфинкс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38" y="2636838"/>
            <a:ext cx="85725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Тот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438" y="3429000"/>
            <a:ext cx="1428750" cy="461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Хеопс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488" y="3789363"/>
            <a:ext cx="142875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Ромул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963" y="4437063"/>
            <a:ext cx="3071812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гладиаторские бои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63" y="5643563"/>
            <a:ext cx="1643062" cy="461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Акрополь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85750" y="71437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Constantia" pitchFamily="18" charset="0"/>
              </a:rPr>
              <a:t>Вставьте пропущенные слова, чтобы получились верные высказывания: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14375" y="1785938"/>
            <a:ext cx="77152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Главная площадь Рима – …………...... </a:t>
            </a:r>
          </a:p>
          <a:p>
            <a:endParaRPr lang="ru-RU" sz="24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«Жилище» для богов в Древнем Египте – ……………..</a:t>
            </a:r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endParaRPr lang="ru-RU" sz="24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Гробница фараона в Древнем Египте – ………………</a:t>
            </a:r>
            <a:r>
              <a:rPr lang="ru-RU" sz="2400" i="1">
                <a:solidFill>
                  <a:schemeClr val="bg1"/>
                </a:solidFill>
                <a:latin typeface="Constantia" pitchFamily="18" charset="0"/>
              </a:rPr>
              <a:t>. </a:t>
            </a:r>
          </a:p>
          <a:p>
            <a:endParaRPr lang="ru-RU" sz="2400" i="1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Гроб, куда клали умерших фараонов в Древнем Египте, называется …………………...</a:t>
            </a:r>
          </a:p>
          <a:p>
            <a:endParaRPr lang="ru-RU" sz="240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 Египетское государство возникло на берегу           реки 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3" y="1714500"/>
            <a:ext cx="1285875" cy="461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форум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2250" y="2500313"/>
            <a:ext cx="1285875" cy="461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храм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3625" y="3286125"/>
            <a:ext cx="1857375" cy="461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пирамида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75" y="4357688"/>
            <a:ext cx="1857375" cy="461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саркофаг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5500688"/>
            <a:ext cx="1000125" cy="461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Нил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 - копи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204864"/>
            <a:ext cx="8784976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619508"/>
            <a:ext cx="16561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Древний мир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619508"/>
            <a:ext cx="1553823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Средние века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978" y="694437"/>
            <a:ext cx="1271502" cy="646331"/>
          </a:xfrm>
          <a:prstGeom prst="wedgeRectCallout">
            <a:avLst>
              <a:gd name="adj1" fmla="val 33960"/>
              <a:gd name="adj2" fmla="val 138291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Новейшее </a:t>
            </a:r>
          </a:p>
          <a:p>
            <a:pPr algn="ctr"/>
            <a:r>
              <a:rPr lang="ru-RU" b="1" dirty="0" smtClean="0">
                <a:solidFill>
                  <a:srgbClr val="FF0066"/>
                </a:solidFill>
              </a:rPr>
              <a:t>время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622" y="3573016"/>
            <a:ext cx="1439818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Наша эра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59632" y="1988840"/>
            <a:ext cx="0" cy="15841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08304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44408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15816" y="1340768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790" y="3645024"/>
            <a:ext cx="1136850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нашей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эры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6" name="AutoShape 265"/>
          <p:cNvSpPr>
            <a:spLocks noChangeAspect="1" noChangeArrowheads="1"/>
          </p:cNvSpPr>
          <p:nvPr/>
        </p:nvSpPr>
        <p:spPr bwMode="auto">
          <a:xfrm>
            <a:off x="899592" y="3429000"/>
            <a:ext cx="719137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Вспомните,</a:t>
            </a:r>
            <a:r>
              <a:rPr kumimoji="0" lang="ru-RU" sz="3200" b="1" i="0" u="none" strike="noStrike" kern="1200" normalizeH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на какие эпохи учёные делят историю человечества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3429000"/>
            <a:ext cx="3913251" cy="523220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первобытная история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4077072"/>
            <a:ext cx="4330032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история Древнего мира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4725144"/>
            <a:ext cx="4204997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история Средних веков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5373216"/>
            <a:ext cx="451918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история Нового времени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6021288"/>
            <a:ext cx="5208477" cy="52322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latin typeface="Comic Sans MS" pitchFamily="66" charset="0"/>
              </a:rPr>
              <a:t>история Новейшего времени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412776"/>
            <a:ext cx="900000" cy="646331"/>
          </a:xfrm>
          <a:prstGeom prst="rect">
            <a:avLst/>
          </a:prstGeom>
          <a:ln>
            <a:solidFill>
              <a:srgbClr val="0082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823B"/>
                </a:solidFill>
              </a:rPr>
              <a:t>Новое </a:t>
            </a:r>
          </a:p>
          <a:p>
            <a:r>
              <a:rPr lang="ru-RU" b="1" dirty="0" smtClean="0">
                <a:solidFill>
                  <a:srgbClr val="00823B"/>
                </a:solidFill>
              </a:rPr>
              <a:t>время</a:t>
            </a:r>
            <a:endParaRPr lang="ru-RU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7" grpId="0" animBg="1"/>
      <p:bldP spid="26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войная стрелка влево/вправо 2"/>
          <p:cNvSpPr/>
          <p:nvPr/>
        </p:nvSpPr>
        <p:spPr>
          <a:xfrm>
            <a:off x="642938" y="2286000"/>
            <a:ext cx="7786687" cy="2428875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28625" y="1285875"/>
            <a:ext cx="313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onstantia" pitchFamily="18" charset="0"/>
              </a:rPr>
              <a:t>V </a:t>
            </a: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век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715000" y="1285875"/>
            <a:ext cx="2928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onstantia" pitchFamily="18" charset="0"/>
              </a:rPr>
              <a:t>XV </a:t>
            </a:r>
            <a:r>
              <a:rPr lang="ru-RU" sz="6000" b="1">
                <a:solidFill>
                  <a:schemeClr val="bg1"/>
                </a:solidFill>
                <a:latin typeface="Constantia" pitchFamily="18" charset="0"/>
              </a:rPr>
              <a:t>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42938" y="1571625"/>
            <a:ext cx="7858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Constantia" pitchFamily="18" charset="0"/>
              </a:rPr>
              <a:t>СРЕДНЕВЕКОВЬЕ:</a:t>
            </a:r>
          </a:p>
          <a:p>
            <a:pPr algn="ctr"/>
            <a:r>
              <a:rPr lang="ru-RU" sz="4800" b="1" i="1" dirty="0">
                <a:solidFill>
                  <a:srgbClr val="002060"/>
                </a:solidFill>
                <a:latin typeface="Constantia" pitchFamily="18" charset="0"/>
              </a:rPr>
              <a:t>время рыцарей и замков</a:t>
            </a:r>
          </a:p>
        </p:txBody>
      </p:sp>
      <p:pic>
        <p:nvPicPr>
          <p:cNvPr id="4" name="i-main-pic" descr="Картинка 273 из 88356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548680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Люди стали обрабатывать больше земли и собирать большие урожаи, в Европе – выращивать растения, которых раньше не знали: рис  и хлопчатник, чай и кофе, картофель и кукурузу,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апельсины, помидоры, какао.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8" name="i-main-pic" descr="Картинка 8 из 3609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2 из 3609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276872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39 из 59474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76872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5 из 1217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204864"/>
            <a:ext cx="24847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17 из 182802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789040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9 из 46497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4221088"/>
            <a:ext cx="2351281" cy="2304256"/>
          </a:xfrm>
          <a:prstGeom prst="rect">
            <a:avLst/>
          </a:prstGeom>
          <a:noFill/>
        </p:spPr>
      </p:pic>
      <p:pic>
        <p:nvPicPr>
          <p:cNvPr id="14" name="i-main-pic" descr="Картинка 2 из 690116">
            <a:hlinkClick r:id="rId15" tgtFrame="_blank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07696" y="4221088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1 из 690116">
            <a:hlinkClick r:id="rId17" tgtFrame="_blank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422108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57313" y="3000375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466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В Средние века у людей появились фарфоровая посуда, вилки, мыло, очки, пуговицы, механические часы. Были изобретены порох и огнестрельное оружие.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8" name="i-main-pic" descr="Картинка 54 из 84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71700" y="-207404"/>
            <a:ext cx="18722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 из 100">
            <a:hlinkClick r:id="rId5" tgtFrame="_blank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84984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5 из 46">
            <a:hlinkClick r:id="rId7" tgtFrame="_blank"/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356992"/>
            <a:ext cx="3096344" cy="26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9 из 1073">
            <a:hlinkClick r:id="rId9" tgtFrame="_blank"/>
          </p:cNvPr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268760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15 из 1073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3212976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e1076c30d2a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31640" y="2924944"/>
            <a:ext cx="657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Constantia" pitchFamily="18" charset="0"/>
              </a:rPr>
              <a:t>СРЕДНЕВЕКОВЬЕ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9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Средневековые мореплаватели открыли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Америку и Австралию.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8" name="Picture 2" descr="http://img15.nnm.ru/d/5/1/f/8/a71983c59ec88946198588035ef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73711" cy="310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what-this.ru/assets/images/otkritiya/avstral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788024" cy="275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378</TotalTime>
  <Words>504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Средние         века</dc:title>
  <dc:creator>www.PHILka.RU</dc:creator>
  <cp:lastModifiedBy>Windows User</cp:lastModifiedBy>
  <cp:revision>59</cp:revision>
  <dcterms:created xsi:type="dcterms:W3CDTF">2010-09-22T13:22:48Z</dcterms:created>
  <dcterms:modified xsi:type="dcterms:W3CDTF">2014-03-12T18:03:58Z</dcterms:modified>
</cp:coreProperties>
</file>