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9" r:id="rId5"/>
    <p:sldId id="260" r:id="rId6"/>
    <p:sldId id="265" r:id="rId7"/>
    <p:sldId id="266" r:id="rId8"/>
    <p:sldId id="258" r:id="rId9"/>
    <p:sldId id="261" r:id="rId10"/>
    <p:sldId id="262" r:id="rId11"/>
    <p:sldId id="264" r:id="rId12"/>
    <p:sldId id="263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64;&#1082;&#1086;&#1083;&#1072;\&#1059;&#1088;&#1086;&#1082;&#1080;\4%20&#1082;&#1083;&#1072;&#1089;&#1089;\&#1052;&#1086;&#1080;%20&#1088;&#1072;&#1079;&#1088;&#1072;&#1073;&#1086;&#1090;&#1082;&#1080;%20&#1076;&#1083;&#1103;%204%20&#1082;&#1083;&#1072;&#1089;&#1089;&#1072;\3-1&#1058;&#1088;&#1091;&#1076;&#1086;&#1074;&#1099;&#1077;%20&#1080;%20&#1093;&#1086;&#1088;&#1086;&#1074;&#1086;&#1076;&#1085;&#1099;&#1077;%20&#1087;&#1077;&#1089;&#1085;&#1080;\&#1040;&#1085;&#1089;&#1072;&#1084;&#1073;&#1083;&#1100;%20_&#1041;&#1077;&#1088;&#1105;&#1079;&#1082;&#1072;_%20-%20&#1044;&#1077;&#1074;&#1080;&#1095;&#1080;&#1081;%20&#1093;&#1086;&#1088;&#1086;&#1074;&#1086;&#1076;%20_&#1041;&#1077;&#1088;&#1105;&#1079;&#1082;&#1072;_.avi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sfolklor.ru/archives/category/hor" TargetMode="External"/><Relationship Id="rId3" Type="http://schemas.openxmlformats.org/officeDocument/2006/relationships/hyperlink" Target="http://yandex.ru/" TargetMode="External"/><Relationship Id="rId7" Type="http://schemas.openxmlformats.org/officeDocument/2006/relationships/hyperlink" Target="http://rusprogram.ru/f5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olklor.igraemsdetmy.ru/?p=20" TargetMode="External"/><Relationship Id="rId5" Type="http://schemas.openxmlformats.org/officeDocument/2006/relationships/hyperlink" Target="http://fcior.edu.ru/card/11708/trudovye-liricheskie-i-igrovye-pesni.html" TargetMode="External"/><Relationship Id="rId10" Type="http://schemas.openxmlformats.org/officeDocument/2006/relationships/hyperlink" Target="http://festival.1september.ru/articles/580513/" TargetMode="External"/><Relationship Id="rId4" Type="http://schemas.openxmlformats.org/officeDocument/2006/relationships/hyperlink" Target="http://www.musicandi.ru/lesson/4klass/9_trydovie" TargetMode="External"/><Relationship Id="rId9" Type="http://schemas.openxmlformats.org/officeDocument/2006/relationships/hyperlink" Target="http://www.clubochek.ru/articles.php?id=11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64;&#1082;&#1086;&#1083;&#1072;\&#1059;&#1088;&#1086;&#1082;&#1080;\4%20&#1082;&#1083;&#1072;&#1089;&#1089;\&#1052;&#1086;&#1080;%20&#1088;&#1072;&#1079;&#1088;&#1072;&#1073;&#1086;&#1090;&#1082;&#1080;%20&#1076;&#1083;&#1103;%204%20&#1082;&#1083;&#1072;&#1089;&#1089;&#1072;\3-1&#1058;&#1088;&#1091;&#1076;&#1086;&#1074;&#1099;&#1077;%20&#1080;%20&#1093;&#1086;&#1088;&#1086;&#1074;&#1086;&#1076;&#1085;&#1099;&#1077;%20&#1087;&#1077;&#1089;&#1085;&#1080;\092%20&#1056;&#1086;&#1084;&#1072;&#1096;&#1082;&#1086;&#1074;&#1072;&#1103;%20&#1056;&#1091;&#1089;&#1100;%20-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64;&#1082;&#1086;&#1083;&#1072;\&#1059;&#1088;&#1086;&#1082;&#1080;\4%20&#1082;&#1083;&#1072;&#1089;&#1089;\&#1052;&#1086;&#1080;%20&#1088;&#1072;&#1079;&#1088;&#1072;&#1073;&#1086;&#1090;&#1082;&#1080;%20&#1076;&#1083;&#1103;%204%20&#1082;&#1083;&#1072;&#1089;&#1089;&#1072;\3-1&#1058;&#1088;&#1091;&#1076;&#1086;&#1074;&#1099;&#1077;%20&#1080;%20&#1093;&#1086;&#1088;&#1086;&#1074;&#1086;&#1076;&#1085;&#1099;&#1077;%20&#1087;&#1077;&#1089;&#1085;&#1080;\Leonid_Kharitonov_the_Red_Army_Choir_-_Yo_Heave_Ho_-_YouTube.avi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64;&#1082;&#1086;&#1083;&#1072;\&#1059;&#1088;&#1086;&#1082;&#1080;\4%20&#1082;&#1083;&#1072;&#1089;&#1089;\&#1052;&#1086;&#1080;%20&#1088;&#1072;&#1079;&#1088;&#1072;&#1073;&#1086;&#1090;&#1082;&#1080;%20&#1076;&#1083;&#1103;%204%20&#1082;&#1083;&#1072;&#1089;&#1089;&#1072;\3-1&#1058;&#1088;&#1091;&#1076;&#1086;&#1074;&#1099;&#1077;%20&#1080;%20&#1093;&#1086;&#1088;&#1086;&#1074;&#1086;&#1076;&#1085;&#1099;&#1077;%20&#1087;&#1077;&#1089;&#1085;&#1080;\VERNISAJ-Am-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ны к презентациям\4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Трудовые и </a:t>
            </a:r>
            <a:b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хороводные песни</a:t>
            </a: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827584" y="5301208"/>
            <a:ext cx="8064500" cy="10080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Автор-составитель: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Анагуричи Ирина Владимировна, учитель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музыки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ны к презентациям\45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Ансамбль _Берёзка_ - Девичий хоровод _Берёзка_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188639"/>
            <a:ext cx="8496944" cy="64807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ны к презентациям\4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Comp\Desktop\жатв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337248" cy="276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Картины, репродукции, открытки\хоровод 2.jpg"/>
          <p:cNvPicPr>
            <a:picLocks noChangeAspect="1" noChangeArrowheads="1"/>
          </p:cNvPicPr>
          <p:nvPr/>
        </p:nvPicPr>
        <p:blipFill>
          <a:blip r:embed="rId4" cstate="print"/>
          <a:srcRect t="5040" r="1721" b="2561"/>
          <a:stretch>
            <a:fillRect/>
          </a:stretch>
        </p:blipFill>
        <p:spPr bwMode="auto">
          <a:xfrm>
            <a:off x="395536" y="3573016"/>
            <a:ext cx="4658705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20588009">
            <a:off x="290165" y="1315652"/>
            <a:ext cx="4431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Трудовые</a:t>
            </a:r>
            <a:r>
              <a:rPr lang="ru-RU" sz="4400" dirty="0" smtClean="0">
                <a:latin typeface="Monotype Corsiva" pitchFamily="66" charset="0"/>
              </a:rPr>
              <a:t> </a:t>
            </a:r>
            <a:r>
              <a:rPr lang="ru-RU" sz="5400" dirty="0" smtClean="0">
                <a:latin typeface="Monotype Corsiva" pitchFamily="66" charset="0"/>
              </a:rPr>
              <a:t>песни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04286">
            <a:off x="4955689" y="4211005"/>
            <a:ext cx="4256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Хороводные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4800" dirty="0" smtClean="0">
                <a:latin typeface="Monotype Corsiva" pitchFamily="66" charset="0"/>
              </a:rPr>
              <a:t>песни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ны к презентациям\4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Comp\Desktop\сердце 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1666875" cy="1638300"/>
          </a:xfrm>
          <a:prstGeom prst="rect">
            <a:avLst/>
          </a:prstGeom>
          <a:noFill/>
        </p:spPr>
      </p:pic>
      <p:pic>
        <p:nvPicPr>
          <p:cNvPr id="4099" name="Picture 3" descr="C:\Users\Comp\Desktop\сердце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348880"/>
            <a:ext cx="1259916" cy="1282824"/>
          </a:xfrm>
          <a:prstGeom prst="rect">
            <a:avLst/>
          </a:prstGeom>
          <a:noFill/>
        </p:spPr>
      </p:pic>
      <p:pic>
        <p:nvPicPr>
          <p:cNvPr id="4100" name="Picture 4" descr="C:\Users\Comp\Desktop\сердце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196752"/>
            <a:ext cx="1390650" cy="1638300"/>
          </a:xfrm>
          <a:prstGeom prst="rect">
            <a:avLst/>
          </a:prstGeom>
          <a:noFill/>
        </p:spPr>
      </p:pic>
      <p:pic>
        <p:nvPicPr>
          <p:cNvPr id="4101" name="Picture 5" descr="C:\Users\Comp\Desktop\сердце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88640"/>
            <a:ext cx="1905000" cy="1428750"/>
          </a:xfrm>
          <a:prstGeom prst="rect">
            <a:avLst/>
          </a:prstGeom>
          <a:noFill/>
        </p:spPr>
      </p:pic>
      <p:pic>
        <p:nvPicPr>
          <p:cNvPr id="4102" name="Picture 6" descr="C:\Users\Comp\Desktop\сердце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060848"/>
            <a:ext cx="4125951" cy="2376264"/>
          </a:xfrm>
          <a:prstGeom prst="rect">
            <a:avLst/>
          </a:prstGeom>
          <a:noFill/>
        </p:spPr>
      </p:pic>
      <p:pic>
        <p:nvPicPr>
          <p:cNvPr id="4103" name="Picture 7" descr="C:\Users\Comp\Desktop\сердце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5013176"/>
            <a:ext cx="864096" cy="682915"/>
          </a:xfrm>
          <a:prstGeom prst="rect">
            <a:avLst/>
          </a:prstGeom>
          <a:noFill/>
        </p:spPr>
      </p:pic>
      <p:pic>
        <p:nvPicPr>
          <p:cNvPr id="4104" name="Picture 8" descr="C:\Users\Comp\Desktop\сердце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5229200"/>
            <a:ext cx="1008112" cy="10081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76256" y="1628800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Доброта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5805264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Дружелюбие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1084" y="3573016"/>
            <a:ext cx="2452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Взаимоуважение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2924944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Трудолюбие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5805264"/>
            <a:ext cx="264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Взаимовыручка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6237312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Сплоченность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4437112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Коллективизм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ны к презентациям\4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930226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Спасибо за урок, </a:t>
            </a:r>
            <a:br>
              <a:rPr lang="ru-RU" sz="8000" dirty="0" smtClean="0">
                <a:latin typeface="Monotype Corsiva" pitchFamily="66" charset="0"/>
              </a:rPr>
            </a:br>
            <a:r>
              <a:rPr lang="ru-RU" sz="8000" dirty="0" smtClean="0">
                <a:latin typeface="Monotype Corsiva" pitchFamily="66" charset="0"/>
              </a:rPr>
              <a:t>до новых встреч!</a:t>
            </a:r>
            <a:endParaRPr lang="ru-RU" sz="8000" dirty="0">
              <a:latin typeface="Monotype Corsiva" pitchFamily="66" charset="0"/>
            </a:endParaRPr>
          </a:p>
        </p:txBody>
      </p:sp>
      <p:pic>
        <p:nvPicPr>
          <p:cNvPr id="4098" name="Picture 2" descr="G:\Картины, репродукции, открытки\Эмоции\3360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-387424"/>
            <a:ext cx="2857500" cy="2867025"/>
          </a:xfrm>
          <a:prstGeom prst="rect">
            <a:avLst/>
          </a:prstGeom>
          <a:noFill/>
        </p:spPr>
      </p:pic>
      <p:pic>
        <p:nvPicPr>
          <p:cNvPr id="4099" name="Picture 3" descr="G:\Картины, репродукции, открытки\птицы\AN1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21088"/>
            <a:ext cx="2088232" cy="20667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ны к презентациям\4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6984776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Список литературы и интернет – ресурсы, используемые в подготовке к уроку: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63688" y="1916832"/>
            <a:ext cx="6400800" cy="4104456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Иллюстрации к </a:t>
            </a:r>
            <a:r>
              <a:rPr lang="ru-RU" sz="3600" dirty="0" err="1" smtClean="0">
                <a:solidFill>
                  <a:schemeClr val="tx1"/>
                </a:solidFill>
                <a:latin typeface="Monotype Corsiva" pitchFamily="66" charset="0"/>
              </a:rPr>
              <a:t>мультимедийной</a:t>
            </a:r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 презентации - </a:t>
            </a:r>
            <a:r>
              <a:rPr lang="en-US" sz="3600" dirty="0" smtClean="0">
                <a:solidFill>
                  <a:schemeClr val="tx1"/>
                </a:solidFill>
                <a:latin typeface="Monotype Corsiva" pitchFamily="66" charset="0"/>
                <a:hlinkClick r:id="rId3"/>
              </a:rPr>
              <a:t>http://yandex.ru/</a:t>
            </a:r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Monotype Corsiva" pitchFamily="66" charset="0"/>
                <a:hlinkClick r:id="rId4"/>
              </a:rPr>
              <a:t>http://www.musicandi.ru/lesson/4klass/9_trydovie</a:t>
            </a:r>
            <a:endParaRPr lang="ru-RU" sz="3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Monotype Corsiva" pitchFamily="66" charset="0"/>
                <a:hlinkClick r:id="rId5"/>
              </a:rPr>
              <a:t>http://fcior.edu.ru/card/11708/trudovye-liricheskie-i-igrovye-pesni.html</a:t>
            </a:r>
            <a:endParaRPr lang="ru-RU" sz="3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Monotype Corsiva" pitchFamily="66" charset="0"/>
                <a:hlinkClick r:id="rId6"/>
              </a:rPr>
              <a:t>http://folklor.igraemsdetmy.ru/?p=20</a:t>
            </a:r>
            <a:endParaRPr lang="ru-RU" sz="3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Monotype Corsiva" pitchFamily="66" charset="0"/>
                <a:hlinkClick r:id="rId7"/>
              </a:rPr>
              <a:t>http://rusprogram.ru/f55</a:t>
            </a:r>
            <a:endParaRPr lang="ru-RU" sz="3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Monotype Corsiva" pitchFamily="66" charset="0"/>
                <a:hlinkClick r:id="rId8"/>
              </a:rPr>
              <a:t>http://rusfolklor.ru/archives/category/hor</a:t>
            </a:r>
            <a:endParaRPr lang="ru-RU" sz="3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Monotype Corsiva" pitchFamily="66" charset="0"/>
                <a:hlinkClick r:id="rId9"/>
              </a:rPr>
              <a:t>http://www.clubochek.ru/articles.php?id=113</a:t>
            </a:r>
            <a:endParaRPr lang="ru-RU" sz="3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Monotype Corsiva" pitchFamily="66" charset="0"/>
                <a:hlinkClick r:id="rId10"/>
              </a:rPr>
              <a:t>http://festival.1september.ru/articles/580513/</a:t>
            </a:r>
            <a:endParaRPr lang="ru-RU" sz="3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Хрестоматия музыкального материала 4 класс. – М.: Просвещение, 2005 – 128с.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Начальная школа 2011. -  №1, стр.44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Comp\Desktop\берез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Comp\Desktop\дерев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060848"/>
            <a:ext cx="4008107" cy="300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Comp\Desktop\поле1.jpg"/>
          <p:cNvPicPr>
            <a:picLocks noChangeAspect="1" noChangeArrowheads="1"/>
          </p:cNvPicPr>
          <p:nvPr/>
        </p:nvPicPr>
        <p:blipFill>
          <a:blip r:embed="rId5" cstate="print"/>
          <a:srcRect b="9471"/>
          <a:stretch>
            <a:fillRect/>
          </a:stretch>
        </p:blipFill>
        <p:spPr bwMode="auto">
          <a:xfrm>
            <a:off x="5817059" y="0"/>
            <a:ext cx="332694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Comp\Desktop\на пашн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384376" cy="261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Comp\Desktop\пашня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8647" y="4437112"/>
            <a:ext cx="3975353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Comp\Desktop\жатва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09120"/>
            <a:ext cx="3768257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092 Ромашковая Русь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460432" y="6093296"/>
            <a:ext cx="683568" cy="6835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ны к презентациям\4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1079500" y="1773238"/>
            <a:ext cx="8064500" cy="1008062"/>
          </a:xfrm>
        </p:spPr>
        <p:txBody>
          <a:bodyPr>
            <a:normAutofit fontScale="92500"/>
          </a:bodyPr>
          <a:lstStyle/>
          <a:p>
            <a:r>
              <a:rPr lang="ru-RU" sz="48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Фольклор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– народное творчество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3501008"/>
            <a:ext cx="6094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Композиторская музыка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5229200"/>
            <a:ext cx="4357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Народная музыка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ны к презентациям\4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548680"/>
            <a:ext cx="54120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Трудовые песни</a:t>
            </a:r>
            <a:endParaRPr lang="ru-RU" sz="6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2060848"/>
            <a:ext cx="499688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dirty="0" smtClean="0">
                <a:latin typeface="Monotype Corsiva" pitchFamily="66" charset="0"/>
              </a:rPr>
              <a:t>Плечами, грудью и спиной</a:t>
            </a:r>
          </a:p>
          <a:p>
            <a:pPr algn="r"/>
            <a:r>
              <a:rPr lang="ru-RU" sz="3200" dirty="0" smtClean="0">
                <a:latin typeface="Monotype Corsiva" pitchFamily="66" charset="0"/>
              </a:rPr>
              <a:t>Тянул он баржу бечевой,</a:t>
            </a:r>
          </a:p>
          <a:p>
            <a:pPr algn="r"/>
            <a:r>
              <a:rPr lang="ru-RU" sz="3200" dirty="0" smtClean="0">
                <a:latin typeface="Monotype Corsiva" pitchFamily="66" charset="0"/>
              </a:rPr>
              <a:t>Полдневный зной его палил, </a:t>
            </a:r>
          </a:p>
          <a:p>
            <a:pPr algn="r"/>
            <a:r>
              <a:rPr lang="ru-RU" sz="3200" dirty="0" smtClean="0">
                <a:latin typeface="Monotype Corsiva" pitchFamily="66" charset="0"/>
              </a:rPr>
              <a:t>И пот с него ручьями лил.</a:t>
            </a:r>
          </a:p>
          <a:p>
            <a:pPr algn="r"/>
            <a:r>
              <a:rPr lang="ru-RU" sz="3200" dirty="0" smtClean="0">
                <a:latin typeface="Monotype Corsiva" pitchFamily="66" charset="0"/>
              </a:rPr>
              <a:t>И падал он, и вновь вставал,</a:t>
            </a:r>
          </a:p>
          <a:p>
            <a:pPr algn="r"/>
            <a:r>
              <a:rPr lang="ru-RU" sz="3200" dirty="0" smtClean="0">
                <a:latin typeface="Monotype Corsiva" pitchFamily="66" charset="0"/>
              </a:rPr>
              <a:t>Хрипя, «Дубинушку» стонал…</a:t>
            </a:r>
          </a:p>
          <a:p>
            <a:pPr algn="r"/>
            <a:r>
              <a:rPr lang="ru-RU" sz="3200" dirty="0" smtClean="0">
                <a:latin typeface="Monotype Corsiva" pitchFamily="66" charset="0"/>
              </a:rPr>
              <a:t>Н.А. Некрасов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3075" name="Picture 3" descr="C:\Users\Comp\Desktop\Некрас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461291" cy="42210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ны к презентациям\4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G:\Картины, репродукции, открытки\Картины Художников\Репин Бурлаки на Волг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804301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71800" y="332656"/>
            <a:ext cx="5649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И.Репин «Бурлаки на Волге»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ны к презентациям\45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Leonid_Kharitonov_the_Red_Army_Choir_-_Yo_Heave_Ho_-_YouTub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620687"/>
            <a:ext cx="8352928" cy="611164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63688" y="1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♪ Русская народная песня «Эх, ухнем»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ны к презентациям\45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Comp\Desktop\овощ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340768"/>
            <a:ext cx="7080564" cy="5286821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1079500" y="1773238"/>
            <a:ext cx="8064500" cy="100806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" name="VERNISAJ-Am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5805264"/>
            <a:ext cx="592832" cy="5928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1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ны к презентациям\4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Comp\Desktop\хоровод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6324600" cy="433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79912" y="764704"/>
            <a:ext cx="4866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Хороводные песни</a:t>
            </a:r>
            <a:endParaRPr lang="ru-RU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ны к презентациям\4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0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♪ </a:t>
            </a:r>
            <a:r>
              <a:rPr lang="ru-RU" sz="4400" b="1" dirty="0" smtClean="0">
                <a:latin typeface="Monotype Corsiva" pitchFamily="66" charset="0"/>
              </a:rPr>
              <a:t>Русская народная песня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«А мы просо сеяли»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785926"/>
            <a:ext cx="624722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А мы просо сеяли, сеяли; 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Ладо сеяли, сеяли.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2. А мы просо вытопчем, вытопчем;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Ладо, вытопчем, вытопчем.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1. А чем же вам вытоптать, вытоптать?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Ладо вытоптать, вытоптать?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2. А мы коней выпустим, выпустим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Ладо, выпустим, выпустим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Comp\Desktop\прос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273776" cy="152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Comp\Desktop\просо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6861" y="5214950"/>
            <a:ext cx="2027139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246</Words>
  <Application>Microsoft Office PowerPoint</Application>
  <PresentationFormat>Экран (4:3)</PresentationFormat>
  <Paragraphs>49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Трудовые и  хороводные песни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урок,  до новых встреч!</vt:lpstr>
      <vt:lpstr>Список литературы и интернет – ресурсы, используемые в подготовке к уроку: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Иришка</dc:creator>
  <cp:lastModifiedBy>Ирина</cp:lastModifiedBy>
  <cp:revision>39</cp:revision>
  <dcterms:created xsi:type="dcterms:W3CDTF">2011-09-20T11:30:53Z</dcterms:created>
  <dcterms:modified xsi:type="dcterms:W3CDTF">2012-02-04T18:43:39Z</dcterms:modified>
</cp:coreProperties>
</file>