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75" r:id="rId6"/>
    <p:sldId id="260" r:id="rId7"/>
    <p:sldId id="276" r:id="rId8"/>
    <p:sldId id="261" r:id="rId9"/>
    <p:sldId id="262" r:id="rId10"/>
    <p:sldId id="263" r:id="rId11"/>
    <p:sldId id="264" r:id="rId12"/>
    <p:sldId id="277" r:id="rId13"/>
    <p:sldId id="265" r:id="rId14"/>
    <p:sldId id="266" r:id="rId15"/>
    <p:sldId id="267" r:id="rId16"/>
    <p:sldId id="278" r:id="rId17"/>
    <p:sldId id="268" r:id="rId18"/>
    <p:sldId id="269" r:id="rId19"/>
    <p:sldId id="279" r:id="rId20"/>
    <p:sldId id="270" r:id="rId21"/>
    <p:sldId id="271" r:id="rId22"/>
    <p:sldId id="272" r:id="rId23"/>
    <p:sldId id="273" r:id="rId24"/>
    <p:sldId id="27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9900CC"/>
    <a:srgbClr val="0000FF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DA6BFE21-73F5-45DD-A075-E6FC59B3FB24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FC852CBC-6AC1-4F09-9519-A6494328E2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FE21-73F5-45DD-A075-E6FC59B3FB24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52CBC-6AC1-4F09-9519-A6494328E2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FE21-73F5-45DD-A075-E6FC59B3FB24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52CBC-6AC1-4F09-9519-A6494328E2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FE21-73F5-45DD-A075-E6FC59B3FB24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52CBC-6AC1-4F09-9519-A6494328E2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FE21-73F5-45DD-A075-E6FC59B3FB24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52CBC-6AC1-4F09-9519-A6494328E2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FE21-73F5-45DD-A075-E6FC59B3FB24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52CBC-6AC1-4F09-9519-A6494328E2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A6BFE21-73F5-45DD-A075-E6FC59B3FB24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C852CBC-6AC1-4F09-9519-A6494328E2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DA6BFE21-73F5-45DD-A075-E6FC59B3FB24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C852CBC-6AC1-4F09-9519-A6494328E2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FE21-73F5-45DD-A075-E6FC59B3FB24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52CBC-6AC1-4F09-9519-A6494328E2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FE21-73F5-45DD-A075-E6FC59B3FB24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52CBC-6AC1-4F09-9519-A6494328E2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FE21-73F5-45DD-A075-E6FC59B3FB24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52CBC-6AC1-4F09-9519-A6494328E2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A6BFE21-73F5-45DD-A075-E6FC59B3FB24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FC852CBC-6AC1-4F09-9519-A6494328E2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med">
    <p:wheel spokes="3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620688"/>
            <a:ext cx="8280920" cy="2880320"/>
          </a:xfrm>
        </p:spPr>
        <p:txBody>
          <a:bodyPr>
            <a:prstTxWarp prst="textChevron">
              <a:avLst/>
            </a:prstTxWarp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600" cap="none" dirty="0" smtClean="0">
                <a:ln w="11430">
                  <a:solidFill>
                    <a:srgbClr val="002060"/>
                  </a:solidFill>
                </a:ln>
                <a:gradFill flip="none" rotWithShape="1"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гостях у Берендея</a:t>
            </a:r>
            <a:endParaRPr lang="ru-RU" sz="6600" cap="none" dirty="0">
              <a:ln w="11430">
                <a:solidFill>
                  <a:srgbClr val="002060"/>
                </a:solidFill>
              </a:ln>
              <a:gradFill flip="none" rotWithShape="1"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16200000" scaled="1"/>
                <a:tileRect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653136"/>
            <a:ext cx="6400800" cy="1079234"/>
          </a:xfrm>
        </p:spPr>
        <p:txBody>
          <a:bodyPr>
            <a:prstTxWarp prst="textDeflateInflateDeflate">
              <a:avLst/>
            </a:prstTxWarp>
            <a:normAutofit fontScale="92500" lnSpcReduction="10000"/>
          </a:bodyPr>
          <a:lstStyle/>
          <a:p>
            <a:r>
              <a:rPr lang="ru-RU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reflection blurRad="12700" stA="28000" endPos="45000" dist="1000" dir="5400000" sy="-100000" algn="bl" rotWithShape="0"/>
                </a:effectLst>
              </a:rPr>
              <a:t>Виртуальная </a:t>
            </a:r>
            <a:r>
              <a:rPr lang="ru-RU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reflection blurRad="12700" stA="28000" endPos="45000" dist="1000" dir="5400000" sy="-100000" algn="bl" rotWithShape="0"/>
                </a:effectLst>
              </a:rPr>
              <a:t>экскурсия</a:t>
            </a:r>
          </a:p>
          <a:p>
            <a:r>
              <a:rPr lang="ru-RU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rgbClr val="0070C0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reflection blurRad="12700" stA="28000" endPos="45000" dist="1000" dir="5400000" sy="-100000" algn="bl" rotWithShape="0"/>
                </a:effectLst>
              </a:rPr>
              <a:t>МКОУ</a:t>
            </a:r>
            <a:r>
              <a:rPr lang="ru-RU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rgbClr val="0070C0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reflection blurRad="12700" stA="28000" endPos="45000" dist="1000" dir="5400000" sy="-100000" algn="bl" rotWithShape="0"/>
                </a:effectLst>
              </a:rPr>
              <a:t>Золотковская</a:t>
            </a:r>
            <a:r>
              <a:rPr lang="ru-RU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rgbClr val="0070C0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reflection blurRad="12700" stA="28000" endPos="45000" dist="1000" dir="5400000" sy="-100000" algn="bl" rotWithShape="0"/>
                </a:effectLst>
              </a:rPr>
              <a:t>СОШ</a:t>
            </a:r>
            <a:endParaRPr lang="ru-RU" b="1" cap="all" dirty="0" smtClean="0">
              <a:ln w="9000" cmpd="sng">
                <a:solidFill>
                  <a:srgbClr val="0070C0"/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reflection blurRad="12700" stA="28000" endPos="45000" dist="1000" dir="5400000" sy="-100000" algn="bl" rotWithShape="0"/>
                </a:effectLst>
              </a:rPr>
              <a:t>Учитель: Бирюкова с. В.</a:t>
            </a:r>
            <a:endParaRPr lang="ru-RU" b="1" cap="all" dirty="0">
              <a:ln w="9000" cmpd="sng">
                <a:solidFill>
                  <a:srgbClr val="0070C0"/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5"/>
            <a:ext cx="7920880" cy="792088"/>
          </a:xfrm>
        </p:spPr>
        <p:txBody>
          <a:bodyPr>
            <a:prstTxWarp prst="textCanDown">
              <a:avLst/>
            </a:prstTxWarp>
          </a:bodyPr>
          <a:lstStyle/>
          <a:p>
            <a:r>
              <a:rPr lang="ru-RU" dirty="0" smtClean="0">
                <a:solidFill>
                  <a:srgbClr val="009900"/>
                </a:solidFill>
              </a:rPr>
              <a:t>Лес – наше богатство</a:t>
            </a:r>
            <a:endParaRPr lang="ru-RU" dirty="0">
              <a:solidFill>
                <a:srgbClr val="0099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44008" y="1988840"/>
            <a:ext cx="3960440" cy="4320480"/>
          </a:xfrm>
        </p:spPr>
        <p:txBody>
          <a:bodyPr>
            <a:noAutofit/>
          </a:bodyPr>
          <a:lstStyle/>
          <a:p>
            <a:r>
              <a:rPr lang="ru-RU" sz="3200" dirty="0" smtClean="0"/>
              <a:t>Лес не только для нашей забавы,</a:t>
            </a:r>
          </a:p>
          <a:p>
            <a:r>
              <a:rPr lang="ru-RU" sz="3200" dirty="0" smtClean="0"/>
              <a:t>Он- богатство нашей страны.</a:t>
            </a:r>
          </a:p>
          <a:p>
            <a:r>
              <a:rPr lang="ru-RU" sz="3200" dirty="0" smtClean="0"/>
              <a:t>Все деревья в нем, ягоды, травы</a:t>
            </a:r>
          </a:p>
          <a:p>
            <a:r>
              <a:rPr lang="ru-RU" sz="3200" dirty="0" smtClean="0"/>
              <a:t>Нам на пользу, друзья, взращены.</a:t>
            </a:r>
          </a:p>
          <a:p>
            <a:r>
              <a:rPr lang="ru-RU" sz="3200" dirty="0" smtClean="0"/>
              <a:t> </a:t>
            </a:r>
            <a:endParaRPr lang="ru-RU" sz="2800" dirty="0"/>
          </a:p>
        </p:txBody>
      </p:sp>
      <p:pic>
        <p:nvPicPr>
          <p:cNvPr id="4" name="Рисунок 3" descr="C:\Users\Public\Pictures\Sample Pictures\getImageCA572I9U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00808"/>
            <a:ext cx="3312368" cy="253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Public\Pictures\Sample Pictures\getImageCATJON7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149080"/>
            <a:ext cx="3312368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-828600" y="692696"/>
            <a:ext cx="4968552" cy="568863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	Люблю </a:t>
            </a:r>
            <a:r>
              <a:rPr lang="ru-RU" sz="2400" dirty="0" smtClean="0"/>
              <a:t>березку русскую,	</a:t>
            </a:r>
            <a:r>
              <a:rPr lang="ru-RU" sz="2400" dirty="0" smtClean="0"/>
              <a:t>То </a:t>
            </a:r>
            <a:r>
              <a:rPr lang="ru-RU" sz="2400" dirty="0" smtClean="0"/>
              <a:t>светлую, то 	грустную ,</a:t>
            </a:r>
          </a:p>
          <a:p>
            <a:r>
              <a:rPr lang="ru-RU" sz="2400" dirty="0" smtClean="0"/>
              <a:t>	В белом сарафанчике,</a:t>
            </a:r>
          </a:p>
          <a:p>
            <a:r>
              <a:rPr lang="ru-RU" sz="2400" dirty="0" smtClean="0"/>
              <a:t>	С платочками в 	карманчиках,</a:t>
            </a:r>
          </a:p>
          <a:p>
            <a:r>
              <a:rPr lang="ru-RU" sz="2400" dirty="0" smtClean="0"/>
              <a:t>	С красивыми 	застежками,</a:t>
            </a:r>
          </a:p>
          <a:p>
            <a:r>
              <a:rPr lang="ru-RU" sz="2400" dirty="0" smtClean="0"/>
              <a:t>	С зелеными сережками,</a:t>
            </a:r>
          </a:p>
          <a:p>
            <a:r>
              <a:rPr lang="ru-RU" sz="2400" dirty="0" smtClean="0"/>
              <a:t>	Люблю ее заречную,</a:t>
            </a:r>
          </a:p>
          <a:p>
            <a:r>
              <a:rPr lang="ru-RU" sz="2400" dirty="0" smtClean="0"/>
              <a:t>	С нарядными оплечьями,</a:t>
            </a:r>
          </a:p>
          <a:p>
            <a:r>
              <a:rPr lang="ru-RU" sz="2400" dirty="0" smtClean="0"/>
              <a:t>	То  ясную, кипучую,</a:t>
            </a:r>
          </a:p>
          <a:p>
            <a:r>
              <a:rPr lang="ru-RU" sz="2400" dirty="0" smtClean="0"/>
              <a:t>	То  грустную , плакучую.</a:t>
            </a:r>
          </a:p>
          <a:p>
            <a:endParaRPr lang="ru-RU" sz="2400" dirty="0"/>
          </a:p>
        </p:txBody>
      </p:sp>
      <p:pic>
        <p:nvPicPr>
          <p:cNvPr id="4" name="Рисунок 3" descr="C:\Users\Public\Pictures\Sample Pictures\getImageCAW3ACC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620688"/>
            <a:ext cx="4355976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5" y="1981200"/>
            <a:ext cx="4138737" cy="13620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-828600" y="764704"/>
            <a:ext cx="4570784" cy="5688632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				</a:t>
            </a:r>
            <a:r>
              <a:rPr lang="ru-RU" sz="4500" dirty="0" smtClean="0"/>
              <a:t>Доброе дерево, </a:t>
            </a:r>
            <a:r>
              <a:rPr lang="ru-RU" sz="4500" dirty="0" smtClean="0"/>
              <a:t>старые 	ветки</a:t>
            </a:r>
            <a:r>
              <a:rPr lang="ru-RU" sz="4500" dirty="0" smtClean="0"/>
              <a:t>	</a:t>
            </a:r>
            <a:endParaRPr lang="ru-RU" sz="4500" dirty="0" smtClean="0"/>
          </a:p>
          <a:p>
            <a:r>
              <a:rPr lang="ru-RU" sz="4500" dirty="0" smtClean="0"/>
              <a:t>	В </a:t>
            </a:r>
            <a:r>
              <a:rPr lang="ru-RU" sz="4500" dirty="0" smtClean="0"/>
              <a:t>листьях запутались </a:t>
            </a:r>
            <a:r>
              <a:rPr lang="ru-RU" sz="4500" dirty="0" smtClean="0"/>
              <a:t>	шумные ветры</a:t>
            </a:r>
            <a:endParaRPr lang="ru-RU" sz="4500" dirty="0" smtClean="0"/>
          </a:p>
          <a:p>
            <a:r>
              <a:rPr lang="ru-RU" sz="4500" dirty="0" smtClean="0"/>
              <a:t>	</a:t>
            </a:r>
            <a:r>
              <a:rPr lang="ru-RU" sz="4500" dirty="0" smtClean="0"/>
              <a:t>Сколько </a:t>
            </a:r>
            <a:r>
              <a:rPr lang="ru-RU" sz="4500" dirty="0" smtClean="0"/>
              <a:t>птенцов под </a:t>
            </a:r>
            <a:r>
              <a:rPr lang="ru-RU" sz="4500" dirty="0" smtClean="0"/>
              <a:t>	густою листвою</a:t>
            </a:r>
            <a:endParaRPr lang="ru-RU" sz="4500" dirty="0" smtClean="0"/>
          </a:p>
          <a:p>
            <a:r>
              <a:rPr lang="ru-RU" sz="4500" dirty="0" smtClean="0"/>
              <a:t>	</a:t>
            </a:r>
            <a:r>
              <a:rPr lang="ru-RU" sz="4500" dirty="0" smtClean="0"/>
              <a:t>Ты </a:t>
            </a:r>
            <a:r>
              <a:rPr lang="ru-RU" sz="4500" dirty="0" smtClean="0"/>
              <a:t>укрывало от стужи и </a:t>
            </a:r>
            <a:r>
              <a:rPr lang="ru-RU" sz="4500" dirty="0" smtClean="0"/>
              <a:t>	зноя			Старые </a:t>
            </a:r>
            <a:r>
              <a:rPr lang="ru-RU" sz="4500" dirty="0" smtClean="0"/>
              <a:t>ветки ночами </a:t>
            </a:r>
            <a:r>
              <a:rPr lang="ru-RU" sz="4500" dirty="0" smtClean="0"/>
              <a:t>не 	спали				Чтобы </a:t>
            </a:r>
            <a:r>
              <a:rPr lang="ru-RU" sz="4500" dirty="0" smtClean="0"/>
              <a:t>на землю птенцы </a:t>
            </a:r>
            <a:r>
              <a:rPr lang="ru-RU" sz="4500" dirty="0" smtClean="0"/>
              <a:t>	не упали</a:t>
            </a:r>
            <a:endParaRPr lang="ru-RU" sz="4500" dirty="0" smtClean="0"/>
          </a:p>
          <a:p>
            <a:r>
              <a:rPr lang="ru-RU" sz="4500" dirty="0" smtClean="0"/>
              <a:t>	</a:t>
            </a:r>
            <a:r>
              <a:rPr lang="ru-RU" sz="4500" dirty="0" smtClean="0"/>
              <a:t>Чтобы </a:t>
            </a:r>
            <a:r>
              <a:rPr lang="ru-RU" sz="4500" dirty="0" smtClean="0"/>
              <a:t>им с дерева, </a:t>
            </a:r>
            <a:r>
              <a:rPr lang="ru-RU" sz="4500" dirty="0" smtClean="0"/>
              <a:t>	словно </a:t>
            </a:r>
            <a:r>
              <a:rPr lang="ru-RU" sz="4500" dirty="0" smtClean="0"/>
              <a:t>с </a:t>
            </a:r>
            <a:r>
              <a:rPr lang="ru-RU" sz="4500" dirty="0" smtClean="0"/>
              <a:t>порога</a:t>
            </a:r>
            <a:r>
              <a:rPr lang="ru-RU" sz="4500" dirty="0" smtClean="0"/>
              <a:t>,</a:t>
            </a:r>
          </a:p>
          <a:p>
            <a:r>
              <a:rPr lang="ru-RU" sz="4500" dirty="0" smtClean="0"/>
              <a:t>	</a:t>
            </a:r>
            <a:r>
              <a:rPr lang="ru-RU" sz="4500" dirty="0" smtClean="0"/>
              <a:t>В </a:t>
            </a:r>
            <a:r>
              <a:rPr lang="ru-RU" sz="4500" dirty="0" smtClean="0"/>
              <a:t>синее небо открылась </a:t>
            </a:r>
            <a:r>
              <a:rPr lang="ru-RU" sz="4500" dirty="0" smtClean="0"/>
              <a:t>	дорога</a:t>
            </a:r>
            <a:r>
              <a:rPr lang="ru-RU" sz="4500" dirty="0" smtClean="0"/>
              <a:t>.</a:t>
            </a:r>
          </a:p>
          <a:p>
            <a:endParaRPr lang="ru-RU" sz="3800" dirty="0"/>
          </a:p>
        </p:txBody>
      </p:sp>
      <p:pic>
        <p:nvPicPr>
          <p:cNvPr id="4" name="Рисунок 3" descr="C:\Users\Public\Pictures\Sample Pictures\пейзаж\307[1]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1" y="908720"/>
            <a:ext cx="4680520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Public\Pictures\Sample Pictures\животные\567_image_middle[1]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44000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136904" cy="1362075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ГЛУХАРИНАЯ ПЕСНЯ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44007" y="2636912"/>
            <a:ext cx="3850705" cy="3816424"/>
          </a:xfrm>
        </p:spPr>
        <p:txBody>
          <a:bodyPr>
            <a:normAutofit fontScale="92500" lnSpcReduction="10000"/>
          </a:bodyPr>
          <a:lstStyle/>
          <a:p>
            <a:r>
              <a:rPr lang="ru-RU" sz="3200" dirty="0" smtClean="0"/>
              <a:t>Это глухарь. Перья у глухаря сине-черные, отливающие изумрудно- зеленым. Еще у него красивый лировидный хвост, который он распушает, чтобы привлечь внимание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 descr="C:\Users\Public\Pictures\Sample Pictures\животные\post-3-13346591016881[1]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124487"/>
            <a:ext cx="4314825" cy="47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373216"/>
            <a:ext cx="7772400" cy="1146051"/>
          </a:xfrm>
        </p:spPr>
        <p:txBody>
          <a:bodyPr>
            <a:prstTxWarp prst="textTriangleInverted">
              <a:avLst/>
            </a:prstTxWarp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Лосиная кормушка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99992" y="836712"/>
            <a:ext cx="4392488" cy="4536504"/>
          </a:xfrm>
        </p:spPr>
        <p:txBody>
          <a:bodyPr>
            <a:normAutofit/>
          </a:bodyPr>
          <a:lstStyle/>
          <a:p>
            <a:r>
              <a:rPr lang="ru-RU" sz="3000" dirty="0" smtClean="0"/>
              <a:t>Горбоносый, длинноногий</a:t>
            </a:r>
          </a:p>
          <a:p>
            <a:r>
              <a:rPr lang="ru-RU" sz="3000" dirty="0" smtClean="0"/>
              <a:t>Великан </a:t>
            </a:r>
            <a:r>
              <a:rPr lang="ru-RU" sz="3000" dirty="0" err="1" smtClean="0"/>
              <a:t>ветвисторогий</a:t>
            </a:r>
            <a:endParaRPr lang="ru-RU" sz="3000" dirty="0" smtClean="0"/>
          </a:p>
          <a:p>
            <a:r>
              <a:rPr lang="ru-RU" sz="3000" dirty="0" smtClean="0"/>
              <a:t>Ест траву, кустов побеги,</a:t>
            </a:r>
          </a:p>
          <a:p>
            <a:r>
              <a:rPr lang="ru-RU" sz="3000" dirty="0" smtClean="0"/>
              <a:t>С ним тягаться трудно в беге,</a:t>
            </a:r>
          </a:p>
          <a:p>
            <a:r>
              <a:rPr lang="ru-RU" sz="3000" dirty="0" smtClean="0"/>
              <a:t>Коль такого довелось</a:t>
            </a:r>
          </a:p>
          <a:p>
            <a:r>
              <a:rPr lang="ru-RU" sz="3000" dirty="0" smtClean="0"/>
              <a:t>Встретить, знай, что это</a:t>
            </a:r>
            <a:r>
              <a:rPr lang="ru-RU" sz="3000" dirty="0" smtClean="0"/>
              <a:t>…</a:t>
            </a:r>
            <a:endParaRPr lang="ru-RU" sz="3000" dirty="0" smtClean="0"/>
          </a:p>
          <a:p>
            <a:endParaRPr lang="ru-RU" dirty="0"/>
          </a:p>
        </p:txBody>
      </p:sp>
      <p:pic>
        <p:nvPicPr>
          <p:cNvPr id="4" name="Рисунок 3" descr="C:\Users\Public\Pictures\Sample Pictures\животные\306[1]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403244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Рисунок 3" descr="C:\Users\Public\Pictures\Sample Pictures\животные\60849581_48396_jpg[1]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8424936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38786">
            <a:off x="2059570" y="1018650"/>
            <a:ext cx="7036369" cy="1168349"/>
          </a:xfrm>
        </p:spPr>
        <p:txBody>
          <a:bodyPr>
            <a:prstTxWarp prst="textCurveUp">
              <a:avLst/>
            </a:prstTxWarp>
          </a:bodyPr>
          <a:lstStyle/>
          <a:p>
            <a:r>
              <a:rPr lang="ru-RU" dirty="0" smtClean="0">
                <a:solidFill>
                  <a:srgbClr val="9900CC"/>
                </a:solidFill>
              </a:rPr>
              <a:t>Лесная охотница</a:t>
            </a:r>
            <a:endParaRPr lang="ru-RU" dirty="0">
              <a:solidFill>
                <a:srgbClr val="9900CC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4048" y="2564904"/>
            <a:ext cx="3816424" cy="3384376"/>
          </a:xfrm>
        </p:spPr>
        <p:txBody>
          <a:bodyPr>
            <a:noAutofit/>
          </a:bodyPr>
          <a:lstStyle/>
          <a:p>
            <a:r>
              <a:rPr lang="ru-RU" sz="3200" dirty="0" smtClean="0"/>
              <a:t>Меньше тигра, больше кошки,</a:t>
            </a:r>
          </a:p>
          <a:p>
            <a:r>
              <a:rPr lang="ru-RU" sz="3200" dirty="0" smtClean="0"/>
              <a:t>Над </a:t>
            </a:r>
            <a:r>
              <a:rPr lang="ru-RU" sz="3200" dirty="0" smtClean="0"/>
              <a:t>ушами- кисти-рожки.</a:t>
            </a:r>
          </a:p>
          <a:p>
            <a:r>
              <a:rPr lang="ru-RU" sz="3200" dirty="0" smtClean="0"/>
              <a:t>С </a:t>
            </a:r>
            <a:r>
              <a:rPr lang="ru-RU" sz="3200" dirty="0" smtClean="0"/>
              <a:t>виду кроток,  но не верь:</a:t>
            </a:r>
          </a:p>
          <a:p>
            <a:r>
              <a:rPr lang="ru-RU" sz="3200" dirty="0" smtClean="0"/>
              <a:t>Страшен </a:t>
            </a:r>
            <a:r>
              <a:rPr lang="ru-RU" sz="3200" dirty="0" smtClean="0"/>
              <a:t>в гневе этот зверь! </a:t>
            </a:r>
          </a:p>
          <a:p>
            <a:endParaRPr lang="ru-RU" sz="3200" dirty="0"/>
          </a:p>
        </p:txBody>
      </p:sp>
      <p:pic>
        <p:nvPicPr>
          <p:cNvPr id="4" name="Рисунок 3" descr="C:\Users\Public\Pictures\Sample Pictures\животные\slide0003_image002[1]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5076056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352330">
            <a:off x="544791" y="982093"/>
            <a:ext cx="7772400" cy="1216505"/>
          </a:xfrm>
        </p:spPr>
        <p:txBody>
          <a:bodyPr>
            <a:prstTxWarp prst="textChevron">
              <a:avLst/>
            </a:prstTxWarp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Подземные жители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2492896"/>
            <a:ext cx="3456384" cy="3888432"/>
          </a:xfrm>
        </p:spPr>
        <p:txBody>
          <a:bodyPr>
            <a:noAutofit/>
          </a:bodyPr>
          <a:lstStyle/>
          <a:p>
            <a:r>
              <a:rPr lang="ru-RU" sz="3200" dirty="0" smtClean="0"/>
              <a:t>Все изрыл - и луг, и сад - землеройный аппарат.</a:t>
            </a:r>
          </a:p>
          <a:p>
            <a:r>
              <a:rPr lang="ru-RU" sz="3200" dirty="0" smtClean="0"/>
              <a:t>В </a:t>
            </a:r>
            <a:r>
              <a:rPr lang="ru-RU" sz="3200" dirty="0" smtClean="0"/>
              <a:t>темноте в часы прогулки рыл под полем переулки.</a:t>
            </a:r>
          </a:p>
          <a:p>
            <a:endParaRPr lang="ru-RU" sz="3200" dirty="0"/>
          </a:p>
        </p:txBody>
      </p:sp>
      <p:pic>
        <p:nvPicPr>
          <p:cNvPr id="4" name="Рисунок 3" descr="C:\Users\Public\Pictures\Sample Pictures\krot_2[1]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916832"/>
            <a:ext cx="439248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Public\Pictures\Sample Pictures\mol2[1]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8136904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086600" cy="659160"/>
          </a:xfrm>
        </p:spPr>
        <p:txBody>
          <a:bodyPr>
            <a:prstTxWarp prst="textPlain">
              <a:avLst/>
            </a:prstTxWarp>
            <a:normAutofit fontScale="90000"/>
          </a:bodyPr>
          <a:lstStyle/>
          <a:p>
            <a:r>
              <a:rPr lang="ru-RU" sz="4400" dirty="0" smtClean="0">
                <a:solidFill>
                  <a:srgbClr val="00B0F0"/>
                </a:solidFill>
              </a:rPr>
              <a:t>Цели экскурсии</a:t>
            </a:r>
            <a:endParaRPr lang="ru-RU" sz="4400" dirty="0">
              <a:solidFill>
                <a:srgbClr val="00B0F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556792"/>
            <a:ext cx="8280920" cy="5112568"/>
          </a:xfrm>
        </p:spPr>
        <p:txBody>
          <a:bodyPr>
            <a:noAutofit/>
          </a:bodyPr>
          <a:lstStyle/>
          <a:p>
            <a:r>
              <a:rPr lang="ru-RU" sz="2400" dirty="0" smtClean="0"/>
              <a:t> 1. Формировать познавательный интерес к объектам живой и неживой природы, устанавливая причинно- следственные связи и зависимости;</a:t>
            </a:r>
          </a:p>
          <a:p>
            <a:r>
              <a:rPr lang="ru-RU" sz="2400" dirty="0" smtClean="0"/>
              <a:t>2. знакомить с растениями и животными, обитающими в природной среде Владимирского края, способами их защиты и охраны;</a:t>
            </a:r>
          </a:p>
          <a:p>
            <a:r>
              <a:rPr lang="ru-RU" sz="2400" dirty="0" smtClean="0"/>
              <a:t>3. систематизировать и расширять представления об экологических связях внутри живой природы, между природой и человеком;</a:t>
            </a:r>
          </a:p>
          <a:p>
            <a:r>
              <a:rPr lang="ru-RU" sz="2400" dirty="0" smtClean="0"/>
              <a:t>4. развивать умение анализировать полученную информацию, наблюдательность и внимательность;</a:t>
            </a:r>
          </a:p>
          <a:p>
            <a:r>
              <a:rPr lang="ru-RU" sz="2400" dirty="0" smtClean="0"/>
              <a:t>5. воспитывать бережное отношение к природе, чувство патриотизма.</a:t>
            </a:r>
            <a:endParaRPr lang="ru-RU" sz="2400" dirty="0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7772400" cy="1362075"/>
          </a:xfrm>
        </p:spPr>
        <p:txBody>
          <a:bodyPr>
            <a:prstTxWarp prst="textTriangleInverted">
              <a:avLst/>
            </a:prstTxWarp>
          </a:bodyPr>
          <a:lstStyle/>
          <a:p>
            <a:r>
              <a:rPr lang="ru-RU" dirty="0" smtClean="0">
                <a:solidFill>
                  <a:srgbClr val="9900CC"/>
                </a:solidFill>
              </a:rPr>
              <a:t>Неутомимые строители</a:t>
            </a:r>
            <a:endParaRPr lang="ru-RU" dirty="0">
              <a:solidFill>
                <a:srgbClr val="9900CC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Public\Pictures\Sample Pictures\животные\299[1]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16832"/>
            <a:ext cx="784887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5229201"/>
            <a:ext cx="3667944" cy="8640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980728"/>
            <a:ext cx="5184576" cy="561662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Между пней да мшистых кочек</a:t>
            </a:r>
          </a:p>
          <a:p>
            <a:r>
              <a:rPr lang="ru-RU" sz="2800" dirty="0" smtClean="0"/>
              <a:t>Рыжий </a:t>
            </a:r>
            <a:r>
              <a:rPr lang="ru-RU" sz="2800" dirty="0" smtClean="0"/>
              <a:t>муравей хлопочет.</a:t>
            </a:r>
          </a:p>
          <a:p>
            <a:r>
              <a:rPr lang="ru-RU" sz="2800" dirty="0" smtClean="0"/>
              <a:t>Тащит целое бревно </a:t>
            </a:r>
          </a:p>
          <a:p>
            <a:r>
              <a:rPr lang="ru-RU" sz="2800" dirty="0" smtClean="0"/>
              <a:t>У него в глазах темно.</a:t>
            </a:r>
          </a:p>
          <a:p>
            <a:r>
              <a:rPr lang="ru-RU" sz="2800" dirty="0" smtClean="0"/>
              <a:t>Протянул он бедный ноги:</a:t>
            </a:r>
          </a:p>
          <a:p>
            <a:r>
              <a:rPr lang="ru-RU" sz="2800" dirty="0" smtClean="0"/>
              <a:t>Очень тяжко без подмоги.</a:t>
            </a:r>
          </a:p>
          <a:p>
            <a:r>
              <a:rPr lang="ru-RU" sz="2800" dirty="0" smtClean="0"/>
              <a:t>Только верные друзья</a:t>
            </a:r>
          </a:p>
          <a:p>
            <a:r>
              <a:rPr lang="ru-RU" sz="2800" dirty="0" smtClean="0"/>
              <a:t>Окружили муравья.</a:t>
            </a:r>
          </a:p>
          <a:p>
            <a:r>
              <a:rPr lang="ru-RU" sz="2800" dirty="0" smtClean="0"/>
              <a:t>Раз никто не ссорится</a:t>
            </a:r>
          </a:p>
          <a:p>
            <a:r>
              <a:rPr lang="ru-RU" sz="2800" dirty="0" smtClean="0"/>
              <a:t>То и дело спорится.</a:t>
            </a:r>
          </a:p>
          <a:p>
            <a:endParaRPr lang="ru-RU" sz="3200" dirty="0"/>
          </a:p>
        </p:txBody>
      </p:sp>
      <p:pic>
        <p:nvPicPr>
          <p:cNvPr id="4" name="Рисунок 3" descr="C:\Users\Public\Pictures\Sample Pictures\3855[1]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484784"/>
            <a:ext cx="493204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08721"/>
            <a:ext cx="7772400" cy="1080120"/>
          </a:xfrm>
        </p:spPr>
        <p:txBody>
          <a:bodyPr>
            <a:prstTxWarp prst="textChevronInverted">
              <a:avLst/>
            </a:prstTxWarp>
          </a:bodyPr>
          <a:lstStyle/>
          <a:p>
            <a:r>
              <a:rPr lang="ru-RU" dirty="0" smtClean="0">
                <a:solidFill>
                  <a:srgbClr val="66FF33"/>
                </a:solidFill>
              </a:rPr>
              <a:t>Цветочная поляна</a:t>
            </a:r>
            <a:endParaRPr lang="ru-RU" dirty="0">
              <a:solidFill>
                <a:srgbClr val="66FF33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988840"/>
            <a:ext cx="3921695" cy="4392488"/>
          </a:xfrm>
        </p:spPr>
        <p:txBody>
          <a:bodyPr>
            <a:noAutofit/>
          </a:bodyPr>
          <a:lstStyle/>
          <a:p>
            <a:r>
              <a:rPr lang="ru-RU" sz="2800" dirty="0" smtClean="0"/>
              <a:t>Родился ландыш в майский день</a:t>
            </a:r>
          </a:p>
          <a:p>
            <a:r>
              <a:rPr lang="ru-RU" sz="2800" dirty="0" smtClean="0"/>
              <a:t>И </a:t>
            </a:r>
            <a:r>
              <a:rPr lang="ru-RU" sz="2800" dirty="0" smtClean="0"/>
              <a:t>лес его хранит.</a:t>
            </a:r>
          </a:p>
          <a:p>
            <a:r>
              <a:rPr lang="ru-RU" sz="2800" dirty="0" smtClean="0"/>
              <a:t>Мне </a:t>
            </a:r>
            <a:r>
              <a:rPr lang="ru-RU" sz="2800" dirty="0" smtClean="0"/>
              <a:t>кажется, его задень,-</a:t>
            </a:r>
          </a:p>
          <a:p>
            <a:r>
              <a:rPr lang="ru-RU" sz="2800" dirty="0" smtClean="0"/>
              <a:t>Он </a:t>
            </a:r>
            <a:r>
              <a:rPr lang="ru-RU" sz="2800" dirty="0" smtClean="0"/>
              <a:t>тихо зазвенит.</a:t>
            </a:r>
          </a:p>
          <a:p>
            <a:r>
              <a:rPr lang="ru-RU" sz="2800" dirty="0" smtClean="0"/>
              <a:t> </a:t>
            </a:r>
            <a:r>
              <a:rPr lang="ru-RU" sz="2800" dirty="0" smtClean="0"/>
              <a:t>И этот звон услышал луг,</a:t>
            </a:r>
          </a:p>
          <a:p>
            <a:r>
              <a:rPr lang="ru-RU" sz="2800" dirty="0" smtClean="0"/>
              <a:t>И </a:t>
            </a:r>
            <a:r>
              <a:rPr lang="ru-RU" sz="2800" dirty="0" smtClean="0"/>
              <a:t>птицы и цветы вокруг.</a:t>
            </a:r>
          </a:p>
          <a:p>
            <a:endParaRPr lang="ru-RU" sz="2800" dirty="0"/>
          </a:p>
        </p:txBody>
      </p:sp>
      <p:pic>
        <p:nvPicPr>
          <p:cNvPr id="4" name="Рисунок 3" descr="C:\Users\Public\Pictures\Sample Pictures\%CB%E0%ED%E4%FB%F8%E8[1]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988840"/>
            <a:ext cx="468052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7772400" cy="1362075"/>
          </a:xfrm>
        </p:spPr>
        <p:txBody>
          <a:bodyPr>
            <a:prstTxWarp prst="textChevron">
              <a:avLst/>
            </a:prstTxWarp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Привал в лесу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Public\Pictures\Sample Pictures\пейзаж\307[1]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060848"/>
            <a:ext cx="720080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086600" cy="792088"/>
          </a:xfrm>
        </p:spPr>
        <p:txBody>
          <a:bodyPr/>
          <a:lstStyle/>
          <a:p>
            <a:r>
              <a:rPr lang="ru-RU" dirty="0" smtClean="0"/>
              <a:t>Список литературы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268760"/>
            <a:ext cx="8435280" cy="5184576"/>
          </a:xfrm>
        </p:spPr>
        <p:txBody>
          <a:bodyPr>
            <a:noAutofit/>
          </a:bodyPr>
          <a:lstStyle/>
          <a:p>
            <a:r>
              <a:rPr lang="ru-RU" dirty="0" err="1" smtClean="0"/>
              <a:t>1.Т</a:t>
            </a:r>
            <a:r>
              <a:rPr lang="ru-RU" dirty="0" smtClean="0"/>
              <a:t>. Л. Белоусова, В. П. Одинцова. Духовно-нравственное развитие и воспитание младших школьников. М. «Просвещение» 2011 г.</a:t>
            </a:r>
          </a:p>
          <a:p>
            <a:r>
              <a:rPr lang="ru-RU" dirty="0" err="1" smtClean="0"/>
              <a:t>2.Т</a:t>
            </a:r>
            <a:r>
              <a:rPr lang="ru-RU" dirty="0" smtClean="0"/>
              <a:t>. М. Максимова. Поурочные разработки по курсу окружающий мир к </a:t>
            </a:r>
            <a:r>
              <a:rPr lang="ru-RU" dirty="0" err="1" smtClean="0"/>
              <a:t>УМК</a:t>
            </a:r>
            <a:r>
              <a:rPr lang="ru-RU" dirty="0" smtClean="0"/>
              <a:t>  А. А. Плешакова. М. «</a:t>
            </a:r>
            <a:r>
              <a:rPr lang="ru-RU" dirty="0" err="1" smtClean="0"/>
              <a:t>ВАКО</a:t>
            </a:r>
            <a:r>
              <a:rPr lang="ru-RU" dirty="0" smtClean="0"/>
              <a:t>» 2012 г.</a:t>
            </a:r>
          </a:p>
          <a:p>
            <a:r>
              <a:rPr lang="ru-RU" dirty="0" err="1" smtClean="0"/>
              <a:t>3.Сборник</a:t>
            </a:r>
            <a:r>
              <a:rPr lang="ru-RU" dirty="0" smtClean="0"/>
              <a:t>. Занимательный материал для уроков природоведения. Юрьев-Польский 1993 г.</a:t>
            </a:r>
          </a:p>
          <a:p>
            <a:r>
              <a:rPr lang="ru-RU" dirty="0" err="1" smtClean="0"/>
              <a:t>4.Я</a:t>
            </a:r>
            <a:r>
              <a:rPr lang="ru-RU" dirty="0" smtClean="0"/>
              <a:t> иду на урок в начальную школу. М. «Первое сентября» 2001 г.</a:t>
            </a:r>
          </a:p>
          <a:p>
            <a:r>
              <a:rPr lang="ru-RU" dirty="0" err="1" smtClean="0"/>
              <a:t>5.В</a:t>
            </a:r>
            <a:r>
              <a:rPr lang="ru-RU" dirty="0" smtClean="0"/>
              <a:t>. Т. Титкова, Э. З. Горбачева. Открытые уроки: 1-4 классы. М. «</a:t>
            </a:r>
            <a:r>
              <a:rPr lang="ru-RU" dirty="0" err="1" smtClean="0"/>
              <a:t>ВАКО</a:t>
            </a:r>
            <a:r>
              <a:rPr lang="ru-RU" dirty="0" smtClean="0"/>
              <a:t>» 2008 г.</a:t>
            </a:r>
          </a:p>
          <a:p>
            <a:r>
              <a:rPr lang="ru-RU" dirty="0" err="1" smtClean="0"/>
              <a:t>6.И</a:t>
            </a:r>
            <a:r>
              <a:rPr lang="ru-RU" dirty="0" smtClean="0"/>
              <a:t>. В. Персидская, Г. А. </a:t>
            </a:r>
            <a:r>
              <a:rPr lang="ru-RU" dirty="0" err="1" smtClean="0"/>
              <a:t>Фонова</a:t>
            </a:r>
            <a:r>
              <a:rPr lang="ru-RU" dirty="0" smtClean="0"/>
              <a:t>. Классные часы в 1-4 классах. Волгоград «Учитель» 2007 г.</a:t>
            </a:r>
          </a:p>
          <a:p>
            <a:r>
              <a:rPr lang="ru-RU" dirty="0" err="1" smtClean="0"/>
              <a:t>7.Л</a:t>
            </a:r>
            <a:r>
              <a:rPr lang="ru-RU" dirty="0" smtClean="0"/>
              <a:t>. Н. Яровая. Внеклассные мероприятия: 2 класс. М. «</a:t>
            </a:r>
            <a:r>
              <a:rPr lang="ru-RU" dirty="0" err="1" smtClean="0"/>
              <a:t>ВАКО</a:t>
            </a:r>
            <a:r>
              <a:rPr lang="ru-RU" dirty="0" smtClean="0"/>
              <a:t>» 2007 г.</a:t>
            </a:r>
          </a:p>
          <a:p>
            <a:r>
              <a:rPr lang="ru-RU" dirty="0" err="1" smtClean="0"/>
              <a:t>8.Л</a:t>
            </a:r>
            <a:r>
              <a:rPr lang="ru-RU" dirty="0" smtClean="0"/>
              <a:t>. Н. Яровая. Внеклассные мероприятия: 3 класс. М. «</a:t>
            </a:r>
            <a:r>
              <a:rPr lang="ru-RU" dirty="0" err="1" smtClean="0"/>
              <a:t>ВАКО</a:t>
            </a:r>
            <a:r>
              <a:rPr lang="ru-RU" dirty="0" smtClean="0"/>
              <a:t>» 2010 г.</a:t>
            </a:r>
          </a:p>
          <a:p>
            <a:r>
              <a:rPr lang="ru-RU" dirty="0" err="1" smtClean="0"/>
              <a:t>9.Большая</a:t>
            </a:r>
            <a:r>
              <a:rPr lang="ru-RU" dirty="0" smtClean="0"/>
              <a:t> книга животных. М. «Белый город» 2007 г.</a:t>
            </a:r>
          </a:p>
          <a:p>
            <a:r>
              <a:rPr lang="ru-RU" dirty="0" smtClean="0"/>
              <a:t> </a:t>
            </a:r>
          </a:p>
          <a:p>
            <a:r>
              <a:rPr lang="ru-RU" sz="1200" dirty="0" smtClean="0"/>
              <a:t> </a:t>
            </a:r>
          </a:p>
          <a:p>
            <a:endParaRPr lang="ru-RU" sz="1200" dirty="0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09600"/>
            <a:ext cx="8003232" cy="947192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ru-RU" sz="4400" dirty="0" smtClean="0">
                <a:solidFill>
                  <a:srgbClr val="00B0F0"/>
                </a:solidFill>
              </a:rPr>
              <a:t>Планируемые результаты</a:t>
            </a:r>
            <a:endParaRPr lang="ru-RU" sz="4400" dirty="0">
              <a:solidFill>
                <a:srgbClr val="00B0F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844824"/>
            <a:ext cx="8219256" cy="46085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1. учащиеся осознают необходимость сохранения живой и неживой природы;</a:t>
            </a:r>
          </a:p>
          <a:p>
            <a:r>
              <a:rPr lang="ru-RU" sz="3200" dirty="0" smtClean="0"/>
              <a:t>2. научатся устанавливать взаимосвязи в природе и выявлять роль человека в сохранении или нарушении этих взаимосвязей;</a:t>
            </a:r>
          </a:p>
          <a:p>
            <a:r>
              <a:rPr lang="ru-RU" sz="3200" dirty="0" smtClean="0"/>
              <a:t>3. обогатят личный опыт посредством наблюдений за природой.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5"/>
            <a:ext cx="7772400" cy="792087"/>
          </a:xfrm>
        </p:spPr>
        <p:txBody>
          <a:bodyPr>
            <a:prstTxWarp prst="textChevronInverted">
              <a:avLst/>
            </a:prstTxWarp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Пруд «Широкий»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5445224"/>
            <a:ext cx="7772400" cy="1005656"/>
          </a:xfrm>
        </p:spPr>
        <p:txBody>
          <a:bodyPr>
            <a:noAutofit/>
          </a:bodyPr>
          <a:lstStyle/>
          <a:p>
            <a:r>
              <a:rPr lang="ru-RU" sz="2800" dirty="0" smtClean="0"/>
              <a:t>Сейчас в нем разводят рыбу. На берегу можно увидеть много рыболовов. Но купаться в нем опасно.</a:t>
            </a:r>
            <a:endParaRPr lang="ru-RU" sz="2800" dirty="0"/>
          </a:p>
        </p:txBody>
      </p:sp>
      <p:pic>
        <p:nvPicPr>
          <p:cNvPr id="4" name="Рисунок 3" descr="C:\Users\Public\Pictures\Sample Pictures\getImageCA0ZUTM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772816"/>
            <a:ext cx="547260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7772400" cy="1362075"/>
          </a:xfrm>
        </p:spPr>
        <p:txBody>
          <a:bodyPr>
            <a:prstTxWarp prst="textChevron">
              <a:avLst/>
            </a:prstTxWarp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Водная красавица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2420888"/>
            <a:ext cx="5400600" cy="3600400"/>
          </a:xfrm>
        </p:spPr>
        <p:txBody>
          <a:bodyPr>
            <a:normAutofit/>
          </a:bodyPr>
          <a:lstStyle/>
          <a:p>
            <a:pPr algn="just"/>
            <a:r>
              <a:rPr lang="ru-RU" sz="3600" dirty="0" smtClean="0"/>
              <a:t>Если я сорву цветок,</a:t>
            </a:r>
          </a:p>
          <a:p>
            <a:pPr algn="just"/>
            <a:r>
              <a:rPr lang="ru-RU" sz="3600" dirty="0" smtClean="0"/>
              <a:t>Если ты сорвешь цветок,</a:t>
            </a:r>
          </a:p>
          <a:p>
            <a:pPr algn="just"/>
            <a:r>
              <a:rPr lang="ru-RU" sz="3600" dirty="0" smtClean="0"/>
              <a:t>Если все: и я, и ты,</a:t>
            </a:r>
          </a:p>
          <a:p>
            <a:pPr algn="just"/>
            <a:r>
              <a:rPr lang="ru-RU" sz="3600" dirty="0" smtClean="0"/>
              <a:t>Если мы сорвем цветы-</a:t>
            </a:r>
          </a:p>
          <a:p>
            <a:pPr algn="just"/>
            <a:r>
              <a:rPr lang="ru-RU" sz="3600" dirty="0" smtClean="0"/>
              <a:t>Опустеют все поляны</a:t>
            </a:r>
          </a:p>
          <a:p>
            <a:pPr algn="just"/>
            <a:r>
              <a:rPr lang="ru-RU" sz="3600" dirty="0" smtClean="0"/>
              <a:t>И не будет красоты!</a:t>
            </a:r>
          </a:p>
          <a:p>
            <a:pPr algn="just"/>
            <a:endParaRPr lang="ru-RU" dirty="0"/>
          </a:p>
        </p:txBody>
      </p:sp>
      <p:pic>
        <p:nvPicPr>
          <p:cNvPr id="4" name="Рисунок 3" descr="C:\Users\Public\Pictures\Sample Pictures\1cc97dbd9807[1]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3" y="2636912"/>
            <a:ext cx="392392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7848872" cy="1362075"/>
          </a:xfrm>
        </p:spPr>
        <p:txBody>
          <a:bodyPr>
            <a:prstTxWarp prst="textChevron">
              <a:avLst/>
            </a:prstTxWarp>
          </a:bodyPr>
          <a:lstStyle/>
          <a:p>
            <a:r>
              <a:rPr lang="ru-RU" dirty="0" smtClean="0">
                <a:solidFill>
                  <a:srgbClr val="009900"/>
                </a:solidFill>
              </a:rPr>
              <a:t>Речные плотники</a:t>
            </a:r>
            <a:endParaRPr lang="ru-RU" dirty="0">
              <a:solidFill>
                <a:srgbClr val="0099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64088" y="2276872"/>
            <a:ext cx="3779912" cy="3960440"/>
          </a:xfrm>
        </p:spPr>
        <p:txBody>
          <a:bodyPr>
            <a:normAutofit/>
          </a:bodyPr>
          <a:lstStyle/>
          <a:p>
            <a:endParaRPr lang="ru-RU" sz="3600" dirty="0" smtClean="0"/>
          </a:p>
          <a:p>
            <a:r>
              <a:rPr lang="ru-RU" sz="3600" dirty="0" smtClean="0"/>
              <a:t> </a:t>
            </a:r>
          </a:p>
          <a:p>
            <a:endParaRPr lang="ru-RU" dirty="0"/>
          </a:p>
        </p:txBody>
      </p:sp>
      <p:pic>
        <p:nvPicPr>
          <p:cNvPr id="4" name="Рисунок 3" descr="C:\Users\Public\Pictures\Sample Pictures\жизнь%20бобров%20(20)[1]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060848"/>
            <a:ext cx="748883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764705"/>
            <a:ext cx="7772400" cy="864096"/>
          </a:xfrm>
        </p:spPr>
        <p:txBody>
          <a:bodyPr>
            <a:prstTxWarp prst="textDoubleWave1">
              <a:avLst/>
            </a:prstTxWarp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загадки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484784"/>
            <a:ext cx="7772400" cy="5373216"/>
          </a:xfrm>
        </p:spPr>
        <p:txBody>
          <a:bodyPr>
            <a:normAutofit fontScale="77500" lnSpcReduction="20000"/>
          </a:bodyPr>
          <a:lstStyle/>
          <a:p>
            <a:r>
              <a:rPr lang="ru-RU" sz="2800" b="1" dirty="0" smtClean="0"/>
              <a:t>1. Водяные мастера</a:t>
            </a:r>
          </a:p>
          <a:p>
            <a:r>
              <a:rPr lang="ru-RU" sz="2800" b="1" dirty="0" smtClean="0"/>
              <a:t>Строят дом без топора,</a:t>
            </a:r>
          </a:p>
          <a:p>
            <a:r>
              <a:rPr lang="ru-RU" sz="2800" b="1" dirty="0" smtClean="0"/>
              <a:t>Дом из хвороста и тины и плотину.</a:t>
            </a:r>
          </a:p>
          <a:p>
            <a:r>
              <a:rPr lang="ru-RU" sz="2800" dirty="0" smtClean="0"/>
              <a:t> </a:t>
            </a:r>
          </a:p>
          <a:p>
            <a:r>
              <a:rPr lang="ru-RU" sz="2800" dirty="0" smtClean="0"/>
              <a:t>		</a:t>
            </a:r>
            <a:r>
              <a:rPr lang="ru-RU" sz="2800" b="1" dirty="0" smtClean="0"/>
              <a:t>2 Работящие зверьки строят дом среди реки </a:t>
            </a:r>
          </a:p>
          <a:p>
            <a:r>
              <a:rPr lang="ru-RU" sz="2800" b="1" dirty="0" smtClean="0"/>
              <a:t>		Если в гости кто придет, знайте, что из речки 		ход!</a:t>
            </a:r>
          </a:p>
          <a:p>
            <a:r>
              <a:rPr lang="ru-RU" sz="2800" b="1" dirty="0" smtClean="0"/>
              <a:t> </a:t>
            </a:r>
          </a:p>
          <a:p>
            <a:r>
              <a:rPr lang="ru-RU" sz="2800" b="1" dirty="0" smtClean="0"/>
              <a:t>3. Есть в реке работники, </a:t>
            </a:r>
          </a:p>
          <a:p>
            <a:r>
              <a:rPr lang="ru-RU" sz="2800" b="1" dirty="0" smtClean="0"/>
              <a:t>Не столяры, не плотники,		</a:t>
            </a:r>
          </a:p>
          <a:p>
            <a:r>
              <a:rPr lang="ru-RU" sz="2800" b="1" dirty="0" smtClean="0"/>
              <a:t>А выстроят плотины-</a:t>
            </a:r>
          </a:p>
          <a:p>
            <a:r>
              <a:rPr lang="ru-RU" sz="2800" b="1" dirty="0" smtClean="0"/>
              <a:t>Хоть пиши картины! </a:t>
            </a:r>
          </a:p>
          <a:p>
            <a:r>
              <a:rPr lang="ru-RU" sz="2800" b="1" dirty="0" smtClean="0"/>
              <a:t> </a:t>
            </a:r>
          </a:p>
          <a:p>
            <a:r>
              <a:rPr lang="ru-RU" sz="2800" b="1" dirty="0" smtClean="0"/>
              <a:t>				4. Есть на речке лесорубы</a:t>
            </a:r>
          </a:p>
          <a:p>
            <a:r>
              <a:rPr lang="ru-RU" sz="2800" b="1" dirty="0" smtClean="0"/>
              <a:t>				В серебристо- бурых шубах</a:t>
            </a:r>
          </a:p>
          <a:p>
            <a:r>
              <a:rPr lang="ru-RU" sz="2800" b="1" dirty="0" smtClean="0"/>
              <a:t>				Из деревьев, веток, глины</a:t>
            </a:r>
          </a:p>
          <a:p>
            <a:r>
              <a:rPr lang="ru-RU" sz="2800" b="1" dirty="0" smtClean="0"/>
              <a:t>				Строят прочные плотины.</a:t>
            </a:r>
          </a:p>
          <a:p>
            <a:endParaRPr lang="ru-RU" sz="2600" dirty="0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Public\Pictures\Sample Pictures\жизнь%20бобров%20(1)[1]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64704"/>
            <a:ext cx="8064895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157192"/>
            <a:ext cx="7772400" cy="1362075"/>
          </a:xfrm>
        </p:spPr>
        <p:txBody>
          <a:bodyPr>
            <a:prstTxWarp prst="textDeflate">
              <a:avLst/>
            </a:prstTxWarp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Национальный парк 	«Мещера»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Public\Pictures\Sample Pictures\животные\map1110[1]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799288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228</TotalTime>
  <Words>634</Words>
  <Application>Microsoft Office PowerPoint</Application>
  <PresentationFormat>Экран (4:3)</PresentationFormat>
  <Paragraphs>113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Городская</vt:lpstr>
      <vt:lpstr>В гостях у Берендея</vt:lpstr>
      <vt:lpstr>Цели экскурсии</vt:lpstr>
      <vt:lpstr>Планируемые результаты</vt:lpstr>
      <vt:lpstr>Пруд «Широкий»</vt:lpstr>
      <vt:lpstr>Водная красавица</vt:lpstr>
      <vt:lpstr>Речные плотники</vt:lpstr>
      <vt:lpstr>загадки</vt:lpstr>
      <vt:lpstr>Слайд 8</vt:lpstr>
      <vt:lpstr>Национальный парк  «Мещера»</vt:lpstr>
      <vt:lpstr>Лес – наше богатство</vt:lpstr>
      <vt:lpstr>Слайд 11</vt:lpstr>
      <vt:lpstr>Слайд 12</vt:lpstr>
      <vt:lpstr>Слайд 13</vt:lpstr>
      <vt:lpstr>ГЛУХАРИНАЯ ПЕСНЯ</vt:lpstr>
      <vt:lpstr>Лосиная кормушка</vt:lpstr>
      <vt:lpstr>Слайд 16</vt:lpstr>
      <vt:lpstr>Лесная охотница</vt:lpstr>
      <vt:lpstr>Подземные жители</vt:lpstr>
      <vt:lpstr>Слайд 19</vt:lpstr>
      <vt:lpstr>Неутомимые строители</vt:lpstr>
      <vt:lpstr>Слайд 21</vt:lpstr>
      <vt:lpstr>Цветочная поляна</vt:lpstr>
      <vt:lpstr>Привал в лесу</vt:lpstr>
      <vt:lpstr>Список литературы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гостях у Берендея</dc:title>
  <dc:creator>1</dc:creator>
  <cp:lastModifiedBy>1</cp:lastModifiedBy>
  <cp:revision>25</cp:revision>
  <dcterms:created xsi:type="dcterms:W3CDTF">2012-12-24T14:53:43Z</dcterms:created>
  <dcterms:modified xsi:type="dcterms:W3CDTF">2013-02-13T17:55:17Z</dcterms:modified>
</cp:coreProperties>
</file>