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8" r:id="rId4"/>
    <p:sldId id="266" r:id="rId5"/>
    <p:sldId id="282" r:id="rId6"/>
    <p:sldId id="259" r:id="rId7"/>
    <p:sldId id="267" r:id="rId8"/>
    <p:sldId id="268" r:id="rId9"/>
    <p:sldId id="292" r:id="rId10"/>
    <p:sldId id="269" r:id="rId11"/>
    <p:sldId id="262" r:id="rId12"/>
    <p:sldId id="261" r:id="rId13"/>
    <p:sldId id="270" r:id="rId14"/>
    <p:sldId id="271" r:id="rId15"/>
    <p:sldId id="278" r:id="rId16"/>
    <p:sldId id="263" r:id="rId17"/>
    <p:sldId id="286" r:id="rId18"/>
    <p:sldId id="273" r:id="rId19"/>
    <p:sldId id="288" r:id="rId20"/>
    <p:sldId id="29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544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9" autoAdjust="0"/>
    <p:restoredTop sz="94660"/>
  </p:normalViewPr>
  <p:slideViewPr>
    <p:cSldViewPr>
      <p:cViewPr varScale="1">
        <p:scale>
          <a:sx n="69" d="100"/>
          <a:sy n="69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268761"/>
            <a:ext cx="7594103" cy="1728192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Технология</a:t>
            </a: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и анализ  стартовой диагностики первоклассников</a:t>
            </a:r>
            <a:endParaRPr lang="ru-RU" sz="35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827584" y="1268760"/>
            <a:ext cx="7200800" cy="2160240"/>
          </a:xfrm>
        </p:spPr>
        <p:txBody>
          <a:bodyPr>
            <a:normAutofit/>
          </a:bodyPr>
          <a:lstStyle/>
          <a:p>
            <a:pPr algn="ctr"/>
            <a:r>
              <a:rPr lang="ru-RU" sz="2530" b="1" dirty="0" smtClean="0">
                <a:solidFill>
                  <a:srgbClr val="C00000"/>
                </a:solidFill>
              </a:rPr>
              <a:t>(психологическая составляющая)</a:t>
            </a:r>
            <a:endParaRPr lang="ru-RU" sz="253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2575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1"/>
            <a:ext cx="9125933" cy="592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762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Методика «Графический диктант»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dirty="0" smtClean="0"/>
              <a:t>определяет: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способность точно выполнять </a:t>
            </a:r>
            <a:r>
              <a:rPr lang="ru-RU" sz="3200" b="1" dirty="0" smtClean="0">
                <a:solidFill>
                  <a:srgbClr val="0070C0"/>
                </a:solidFill>
              </a:rPr>
              <a:t>указания </a:t>
            </a:r>
            <a:r>
              <a:rPr lang="ru-RU" sz="3200" dirty="0" smtClean="0"/>
              <a:t>взрослого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возможность </a:t>
            </a:r>
            <a:r>
              <a:rPr lang="ru-RU" sz="3200" b="1" dirty="0" smtClean="0">
                <a:solidFill>
                  <a:srgbClr val="0070C0"/>
                </a:solidFill>
              </a:rPr>
              <a:t>самостоятельно выполнять задания </a:t>
            </a:r>
            <a:r>
              <a:rPr lang="ru-RU" sz="3200" dirty="0" smtClean="0"/>
              <a:t>по образцу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способность к</a:t>
            </a:r>
            <a:r>
              <a:rPr lang="ru-RU" sz="3200" dirty="0" smtClean="0">
                <a:solidFill>
                  <a:srgbClr val="6600CC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ориентации в пространстве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развитие</a:t>
            </a:r>
            <a:r>
              <a:rPr lang="ru-RU" sz="3200" dirty="0" smtClean="0">
                <a:solidFill>
                  <a:srgbClr val="6600CC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мелкой моторики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Методика «Графический диктант»</a:t>
            </a:r>
            <a:endParaRPr lang="ru-RU" sz="3600" dirty="0">
              <a:solidFill>
                <a:srgbClr val="5F5AC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53072"/>
          </a:xfrm>
        </p:spPr>
        <p:txBody>
          <a:bodyPr/>
          <a:lstStyle/>
          <a:p>
            <a:pPr algn="r">
              <a:buNone/>
            </a:pPr>
            <a:r>
              <a:rPr lang="ru-RU" sz="1600" dirty="0" smtClean="0"/>
              <a:t>Материалом служит лист бумаги в клетку с нанесенными на нем 4 точками, карандаш </a:t>
            </a:r>
          </a:p>
          <a:p>
            <a:pPr algn="r">
              <a:buNone/>
            </a:pPr>
            <a:r>
              <a:rPr lang="ru-RU" sz="1600" b="1" dirty="0" smtClean="0"/>
              <a:t>Инструкция</a:t>
            </a:r>
            <a:r>
              <a:rPr lang="ru-RU" sz="1600" dirty="0" smtClean="0"/>
              <a:t> должна  быть воспроизведена </a:t>
            </a:r>
            <a:r>
              <a:rPr lang="ru-RU" sz="1600" b="1" dirty="0" smtClean="0"/>
              <a:t>дословно</a:t>
            </a:r>
          </a:p>
          <a:p>
            <a:pPr algn="r">
              <a:lnSpc>
                <a:spcPct val="150000"/>
              </a:lnSpc>
            </a:pPr>
            <a:r>
              <a:rPr lang="ru-RU" sz="1600" b="1" dirty="0" smtClean="0"/>
              <a:t>                          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600" b="1" dirty="0" smtClean="0"/>
              <a:t>                                       1 шаг: </a:t>
            </a:r>
            <a:r>
              <a:rPr lang="ru-RU" sz="1600" dirty="0" smtClean="0"/>
              <a:t>демонстрация на доске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600" b="1" dirty="0" smtClean="0"/>
              <a:t>                                      </a:t>
            </a:r>
            <a:r>
              <a:rPr lang="en-US" sz="1600" b="1" dirty="0" smtClean="0"/>
              <a:t>                                                                         </a:t>
            </a:r>
            <a:r>
              <a:rPr lang="ru-RU" sz="1600" b="1" dirty="0" smtClean="0"/>
              <a:t> 2 шаг: </a:t>
            </a:r>
            <a:r>
              <a:rPr lang="ru-RU" sz="1600" dirty="0" smtClean="0"/>
              <a:t>тренировочный узор</a:t>
            </a:r>
            <a:r>
              <a:rPr lang="en-US" sz="1600" dirty="0" smtClean="0"/>
              <a:t>                    			</a:t>
            </a:r>
            <a:r>
              <a:rPr lang="ru-RU" sz="1600" dirty="0" smtClean="0"/>
              <a:t>        </a:t>
            </a:r>
            <a:r>
              <a:rPr lang="en-US" sz="1600" dirty="0" smtClean="0"/>
              <a:t>           (</a:t>
            </a:r>
            <a:r>
              <a:rPr lang="ru-RU" sz="1600" dirty="0" smtClean="0"/>
              <a:t>поправляем ошибки</a:t>
            </a:r>
            <a:r>
              <a:rPr lang="en-US" sz="1600" dirty="0" smtClean="0"/>
              <a:t>)</a:t>
            </a:r>
            <a:endParaRPr lang="ru-RU" sz="1600" dirty="0" smtClean="0"/>
          </a:p>
          <a:p>
            <a:pPr algn="r">
              <a:lnSpc>
                <a:spcPct val="150000"/>
              </a:lnSpc>
              <a:buNone/>
            </a:pPr>
            <a:r>
              <a:rPr lang="ru-RU" sz="1600" b="1" dirty="0" smtClean="0"/>
              <a:t>                                       3 шаг: </a:t>
            </a:r>
            <a:r>
              <a:rPr lang="ru-RU" sz="1600" dirty="0" smtClean="0"/>
              <a:t>три проверочных узора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600" dirty="0" smtClean="0"/>
              <a:t>                                          (ошибки НЕ поправляем)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6992" t="3333" r="11440" b="4999"/>
          <a:stretch>
            <a:fillRect/>
          </a:stretch>
        </p:blipFill>
        <p:spPr bwMode="auto">
          <a:xfrm>
            <a:off x="179512" y="2060848"/>
            <a:ext cx="2857488" cy="426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/>
          <p:nvPr/>
        </p:nvPicPr>
        <p:blipFill>
          <a:blip r:embed="rId3" cstate="print"/>
          <a:srcRect l="13889"/>
          <a:stretch>
            <a:fillRect/>
          </a:stretch>
        </p:blipFill>
        <p:spPr bwMode="auto">
          <a:xfrm>
            <a:off x="0" y="1916832"/>
            <a:ext cx="3000396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Оценка результатов </a:t>
            </a:r>
            <a:br>
              <a:rPr lang="ru-RU" sz="3600" b="1" dirty="0" smtClean="0"/>
            </a:br>
            <a:r>
              <a:rPr lang="ru-RU" sz="3600" b="1" dirty="0" smtClean="0"/>
              <a:t>«Графический диктант»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2451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Тренировочный узор не оценивается.</a:t>
            </a:r>
          </a:p>
          <a:p>
            <a:pPr>
              <a:buNone/>
            </a:pPr>
            <a:r>
              <a:rPr lang="ru-RU" sz="3200" b="1" dirty="0" smtClean="0"/>
              <a:t> 	</a:t>
            </a:r>
            <a:r>
              <a:rPr lang="ru-RU" sz="3200" b="1" u="sng" dirty="0" smtClean="0"/>
              <a:t>Диктант</a:t>
            </a:r>
            <a:endParaRPr lang="ru-RU" sz="3200" dirty="0" smtClean="0"/>
          </a:p>
          <a:p>
            <a:r>
              <a:rPr lang="ru-RU" sz="3200" dirty="0" smtClean="0"/>
              <a:t>Точное воспроизведение узора - 4 балла (неровность линий, «дрожащая» линия, «грязь» и т. п. НЕ учитываются и не снижают оценки!!!).</a:t>
            </a:r>
          </a:p>
          <a:p>
            <a:r>
              <a:rPr lang="ru-RU" sz="3200" dirty="0" smtClean="0"/>
              <a:t>Ошибка в одном элементе - 3 балла.</a:t>
            </a:r>
          </a:p>
          <a:p>
            <a:r>
              <a:rPr lang="ru-RU" sz="3200" dirty="0" smtClean="0"/>
              <a:t>Несколько ошибок - 2 балла.</a:t>
            </a:r>
          </a:p>
          <a:p>
            <a:r>
              <a:rPr lang="ru-RU" sz="3200" dirty="0" smtClean="0"/>
              <a:t>Сходство отдельных элементов  - 1 балл.</a:t>
            </a:r>
          </a:p>
          <a:p>
            <a:r>
              <a:rPr lang="ru-RU" sz="3200" dirty="0" smtClean="0"/>
              <a:t>Отсутствие сходства даже в отдельных элементах - 0 баллов.</a:t>
            </a:r>
          </a:p>
          <a:p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Autofit/>
          </a:bodyPr>
          <a:lstStyle/>
          <a:p>
            <a:r>
              <a:rPr lang="ru-RU" b="1" dirty="0" smtClean="0"/>
              <a:t>Оценка результатов </a:t>
            </a:r>
            <a:br>
              <a:rPr lang="ru-RU" b="1" dirty="0" smtClean="0"/>
            </a:br>
            <a:r>
              <a:rPr lang="ru-RU" b="1" dirty="0" smtClean="0"/>
              <a:t>«Графический диктант»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307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ru-RU" sz="3200" b="1" u="sng" dirty="0" smtClean="0"/>
              <a:t>Продолжение узора</a:t>
            </a:r>
            <a:endParaRPr lang="ru-RU" sz="3200" dirty="0" smtClean="0"/>
          </a:p>
          <a:p>
            <a:pPr>
              <a:lnSpc>
                <a:spcPct val="120000"/>
              </a:lnSpc>
            </a:pPr>
            <a:r>
              <a:rPr lang="ru-RU" sz="3200" dirty="0" smtClean="0"/>
              <a:t>Оценки выставляются по той же шкале, что и за </a:t>
            </a:r>
            <a:r>
              <a:rPr lang="ru-RU" sz="3200" u="sng" dirty="0" smtClean="0"/>
              <a:t>Диктант</a:t>
            </a:r>
            <a:r>
              <a:rPr lang="ru-RU" sz="3200" dirty="0" smtClean="0"/>
              <a:t>. </a:t>
            </a:r>
          </a:p>
          <a:p>
            <a:pPr>
              <a:lnSpc>
                <a:spcPct val="120000"/>
              </a:lnSpc>
              <a:buNone/>
            </a:pPr>
            <a:endParaRPr lang="ru-RU" sz="3200" dirty="0" smtClean="0"/>
          </a:p>
          <a:p>
            <a:pPr>
              <a:lnSpc>
                <a:spcPct val="120000"/>
              </a:lnSpc>
            </a:pPr>
            <a:r>
              <a:rPr lang="ru-RU" sz="3200" b="1" i="1" dirty="0" smtClean="0"/>
              <a:t>Общая оценка </a:t>
            </a:r>
            <a:r>
              <a:rPr lang="ru-RU" sz="3200" dirty="0" smtClean="0"/>
              <a:t>выводится из трех соответствующих оценок за отдельные узоры путем суммирования </a:t>
            </a:r>
            <a:r>
              <a:rPr lang="ru-RU" sz="3200" b="1" dirty="0" smtClean="0"/>
              <a:t>максимальной </a:t>
            </a:r>
            <a:r>
              <a:rPr lang="ru-RU" sz="3200" dirty="0" smtClean="0"/>
              <a:t>из них </a:t>
            </a:r>
            <a:r>
              <a:rPr lang="ru-RU" sz="3200" b="1" dirty="0" smtClean="0"/>
              <a:t>с минимальной.</a:t>
            </a:r>
            <a:endParaRPr lang="en-US" sz="3200" b="1" dirty="0" smtClean="0"/>
          </a:p>
          <a:p>
            <a:pPr>
              <a:lnSpc>
                <a:spcPct val="120000"/>
              </a:lnSpc>
            </a:pPr>
            <a:r>
              <a:rPr lang="ru-RU" sz="3200" b="1" dirty="0" smtClean="0"/>
              <a:t>Максимальный балл - 16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Пример </a:t>
            </a:r>
            <a:endParaRPr lang="ru-RU" sz="3600" b="1" dirty="0"/>
          </a:p>
        </p:txBody>
      </p:sp>
      <p:graphicFrame>
        <p:nvGraphicFramePr>
          <p:cNvPr id="5" name="Содержимое 13"/>
          <p:cNvGraphicFramePr>
            <a:graphicFrameLocks/>
          </p:cNvGraphicFramePr>
          <p:nvPr/>
        </p:nvGraphicFramePr>
        <p:xfrm>
          <a:off x="0" y="1857364"/>
          <a:ext cx="6377747" cy="407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369"/>
                <a:gridCol w="1383126"/>
                <a:gridCol w="1383126"/>
                <a:gridCol w="1383126"/>
              </a:tblGrid>
              <a:tr h="9695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  <a:p>
                      <a:pPr algn="ctr"/>
                      <a:r>
                        <a:rPr lang="ru-RU" sz="2400" dirty="0" smtClean="0"/>
                        <a:t>задание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  <a:p>
                      <a:pPr algn="ctr"/>
                      <a:r>
                        <a:rPr lang="ru-RU" sz="2400" dirty="0" smtClean="0"/>
                        <a:t>задание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  <a:p>
                      <a:pPr algn="ctr"/>
                      <a:r>
                        <a:rPr lang="ru-RU" sz="2400" dirty="0" smtClean="0"/>
                        <a:t>задание</a:t>
                      </a:r>
                      <a:endParaRPr lang="ru-RU" sz="2400" dirty="0"/>
                    </a:p>
                  </a:txBody>
                  <a:tcPr/>
                </a:tc>
              </a:tr>
              <a:tr h="155122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Выполнение диктанта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</a:tr>
              <a:tr h="155122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Продолжение узора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357950" y="1857364"/>
          <a:ext cx="1383126" cy="407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126"/>
              </a:tblGrid>
              <a:tr h="96951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Общая оценка</a:t>
                      </a:r>
                      <a:endParaRPr lang="ru-RU" sz="2400" dirty="0"/>
                    </a:p>
                  </a:txBody>
                  <a:tcPr/>
                </a:tc>
              </a:tr>
              <a:tr h="155122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</a:t>
                      </a:r>
                      <a:endParaRPr lang="ru-RU" sz="3200" b="1" dirty="0"/>
                    </a:p>
                  </a:txBody>
                  <a:tcPr/>
                </a:tc>
              </a:tr>
              <a:tr h="155122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760874" y="1857364"/>
          <a:ext cx="1383126" cy="407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126"/>
              </a:tblGrid>
              <a:tr h="969515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/>
                        <a:t>Итоговая</a:t>
                      </a:r>
                    </a:p>
                    <a:p>
                      <a:pPr algn="ctr"/>
                      <a:r>
                        <a:rPr lang="ru-RU" sz="2400" dirty="0" smtClean="0"/>
                        <a:t>оценка</a:t>
                      </a:r>
                      <a:endParaRPr lang="ru-RU" sz="2400" dirty="0"/>
                    </a:p>
                  </a:txBody>
                  <a:tcPr/>
                </a:tc>
              </a:tr>
              <a:tr h="3102450"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b="1" dirty="0" smtClean="0"/>
                        <a:t>10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Методика «Образец и правило»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3200" dirty="0" smtClean="0"/>
              <a:t>Выявляет:</a:t>
            </a:r>
          </a:p>
          <a:p>
            <a:pPr>
              <a:lnSpc>
                <a:spcPct val="120000"/>
              </a:lnSpc>
            </a:pPr>
            <a:r>
              <a:rPr lang="ru-RU" sz="3200" dirty="0" smtClean="0"/>
              <a:t> уровень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организации </a:t>
            </a:r>
            <a:r>
              <a:rPr lang="ru-RU" sz="3200" dirty="0" smtClean="0"/>
              <a:t>действий</a:t>
            </a:r>
          </a:p>
          <a:p>
            <a:pPr>
              <a:lnSpc>
                <a:spcPct val="120000"/>
              </a:lnSpc>
            </a:pPr>
            <a:r>
              <a:rPr lang="ru-RU" sz="3200" dirty="0" smtClean="0"/>
              <a:t> умения руководствоваться системой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условий задачи</a:t>
            </a:r>
            <a:r>
              <a:rPr lang="ru-RU" sz="32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ru-RU" sz="3200" dirty="0" smtClean="0"/>
              <a:t> преодолевать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влияние посторонних факторов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Образец и правила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585" y="2132856"/>
            <a:ext cx="3118586" cy="3901311"/>
          </a:xfrm>
          <a:noFill/>
          <a:ln>
            <a:solidFill>
              <a:schemeClr val="tx2"/>
            </a:solidFill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132856"/>
            <a:ext cx="3137681" cy="393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1196753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Материалы</a:t>
            </a:r>
            <a:r>
              <a:rPr lang="ru-RU" dirty="0" smtClean="0"/>
              <a:t>:  карандаши и задания на 2-х листах. </a:t>
            </a:r>
          </a:p>
          <a:p>
            <a:pPr algn="just"/>
            <a:r>
              <a:rPr lang="ru-RU" b="1" dirty="0" smtClean="0"/>
              <a:t> Инструкция</a:t>
            </a:r>
            <a:r>
              <a:rPr lang="ru-RU" dirty="0" smtClean="0"/>
              <a:t> должна  быть  воспроизведена  </a:t>
            </a:r>
            <a:r>
              <a:rPr lang="ru-RU" b="1" dirty="0" smtClean="0"/>
              <a:t>дословно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Оценка результатов </a:t>
            </a:r>
            <a:br>
              <a:rPr lang="ru-RU" b="1" dirty="0" smtClean="0"/>
            </a:br>
            <a:r>
              <a:rPr lang="ru-RU" b="1" dirty="0" smtClean="0"/>
              <a:t>«Образец и правило»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78645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За каждую из 6 задач оценка от 0 до 2 баллов (</a:t>
            </a:r>
            <a:r>
              <a:rPr lang="en-US" sz="2800" dirty="0" smtClean="0"/>
              <a:t>max </a:t>
            </a:r>
            <a:r>
              <a:rPr lang="ru-RU" sz="2800" dirty="0" smtClean="0"/>
              <a:t>12б.)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b="1" i="1" dirty="0" smtClean="0"/>
              <a:t>Соблюдено правило и правильно воспроизведен образец, </a:t>
            </a:r>
            <a:r>
              <a:rPr lang="ru-RU" sz="2800" dirty="0" smtClean="0"/>
              <a:t>ставится 2 балла.</a:t>
            </a:r>
          </a:p>
          <a:p>
            <a:r>
              <a:rPr lang="ru-RU" sz="2800" b="1" i="1" dirty="0" smtClean="0"/>
              <a:t>Соблюдено правило, но неправильно воспроизведен образец -</a:t>
            </a:r>
            <a:r>
              <a:rPr lang="ru-RU" sz="2800" dirty="0" smtClean="0"/>
              <a:t> 1 балл.</a:t>
            </a:r>
          </a:p>
          <a:p>
            <a:r>
              <a:rPr lang="ru-RU" sz="2800" b="1" i="1" dirty="0" smtClean="0"/>
              <a:t>Нарушено правило, но правильно воспроизведен </a:t>
            </a:r>
            <a:r>
              <a:rPr lang="ru-RU" sz="2800" b="1" i="1" smtClean="0"/>
              <a:t>образец -</a:t>
            </a:r>
            <a:r>
              <a:rPr lang="ru-RU" sz="2800" smtClean="0"/>
              <a:t> </a:t>
            </a:r>
            <a:r>
              <a:rPr lang="ru-RU" sz="2800" dirty="0" smtClean="0"/>
              <a:t>1 балл.</a:t>
            </a:r>
          </a:p>
          <a:p>
            <a:r>
              <a:rPr lang="ru-RU" sz="2800" b="1" i="1" dirty="0" smtClean="0"/>
              <a:t>Нарушено правило и неправильно воспроизведен образец -</a:t>
            </a:r>
            <a:r>
              <a:rPr lang="ru-RU" sz="2800" dirty="0" smtClean="0"/>
              <a:t> 0 баллов.</a:t>
            </a:r>
          </a:p>
          <a:p>
            <a:endParaRPr lang="ru-RU" sz="2800" dirty="0" smtClean="0"/>
          </a:p>
          <a:p>
            <a:r>
              <a:rPr lang="ru-RU" sz="2800" dirty="0" smtClean="0"/>
              <a:t>Погрешности в проведении линий (кривые линии, «дрожащая» линия и т. п.) НЕ снижают оценки!!!.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Первая буква</a:t>
            </a: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447800"/>
            <a:ext cx="3536950" cy="4525963"/>
          </a:xfr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3200" dirty="0" smtClean="0"/>
              <a:t>«Стартовая диагностика</a:t>
            </a:r>
            <a:r>
              <a:rPr lang="ru-RU" sz="3200" b="1" dirty="0" smtClean="0"/>
              <a:t> </a:t>
            </a:r>
            <a:r>
              <a:rPr lang="ru-RU" sz="3200" dirty="0" smtClean="0"/>
              <a:t>в первых классах основывается на результатах мониторинга </a:t>
            </a:r>
            <a:r>
              <a:rPr lang="ru-RU" sz="3200" b="1" i="1" dirty="0" smtClean="0"/>
              <a:t>общей готовности</a:t>
            </a:r>
            <a:r>
              <a:rPr lang="ru-RU" sz="3200" dirty="0" smtClean="0"/>
              <a:t> первоклассников к обучению в школе и результатах оценки их </a:t>
            </a:r>
            <a:r>
              <a:rPr lang="ru-RU" sz="3200" b="1" i="1" dirty="0" smtClean="0"/>
              <a:t>предметной готовности</a:t>
            </a:r>
            <a:r>
              <a:rPr lang="ru-RU" sz="3200" dirty="0" smtClean="0"/>
              <a:t> к изучению данного курса»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/>
              <a:t>                                ФГОС второго поколения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Оценка результатов </a:t>
            </a:r>
            <a:br>
              <a:rPr lang="ru-RU" b="1" dirty="0" smtClean="0"/>
            </a:br>
            <a:r>
              <a:rPr lang="ru-RU" b="1" dirty="0" smtClean="0"/>
              <a:t>«Первая буква»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28800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Максимум – 5 баллов. По 1 баллу за каждый верно поставленный знак.</a:t>
            </a:r>
          </a:p>
          <a:p>
            <a:r>
              <a:rPr lang="ru-RU" sz="3200" dirty="0" smtClean="0"/>
              <a:t>Корова- </a:t>
            </a:r>
            <a:r>
              <a:rPr lang="ru-RU" sz="3200" dirty="0" smtClean="0">
                <a:latin typeface="Times New Roman"/>
                <a:cs typeface="Times New Roman"/>
              </a:rPr>
              <a:t>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Мышь- ―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Тигр- </a:t>
            </a:r>
            <a:r>
              <a:rPr lang="ru-RU" sz="3200" dirty="0" err="1" smtClean="0">
                <a:latin typeface="Times New Roman"/>
                <a:cs typeface="Times New Roman"/>
              </a:rPr>
              <a:t>√</a:t>
            </a:r>
            <a:endParaRPr lang="ru-RU" sz="3200" dirty="0" smtClean="0">
              <a:latin typeface="Times New Roman"/>
              <a:cs typeface="Times New Roman"/>
            </a:endParaRPr>
          </a:p>
          <a:p>
            <a:r>
              <a:rPr lang="ru-RU" sz="3200" dirty="0" smtClean="0">
                <a:latin typeface="Times New Roman"/>
                <a:cs typeface="Times New Roman"/>
              </a:rPr>
              <a:t>Лиса- +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Слон- ○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Обследование готовности первоклассника к обучению в школе</a:t>
            </a:r>
            <a:r>
              <a:rPr lang="ru-RU" sz="3500" b="1" dirty="0" smtClean="0"/>
              <a:t/>
            </a:r>
            <a:br>
              <a:rPr lang="ru-RU" sz="3500" b="1" dirty="0" smtClean="0"/>
            </a:br>
            <a:endParaRPr lang="ru-RU" sz="3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Сроки проведения: </a:t>
            </a:r>
            <a:r>
              <a:rPr lang="ru-RU" sz="3600" dirty="0" smtClean="0"/>
              <a:t>на 2-3 неделе учебного года. </a:t>
            </a:r>
          </a:p>
          <a:p>
            <a:pPr>
              <a:buNone/>
            </a:pPr>
            <a:r>
              <a:rPr lang="ru-RU" sz="3600" b="1" dirty="0" smtClean="0"/>
              <a:t>Включает</a:t>
            </a:r>
            <a:r>
              <a:rPr lang="ru-RU" sz="3600" dirty="0" smtClean="0"/>
              <a:t> </a:t>
            </a:r>
            <a:r>
              <a:rPr lang="en-US" sz="3600" dirty="0" smtClean="0"/>
              <a:t>5</a:t>
            </a:r>
            <a:r>
              <a:rPr lang="ru-RU" sz="3600" dirty="0" smtClean="0"/>
              <a:t> методик: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3600" dirty="0" smtClean="0"/>
              <a:t>    «Рисунок человека»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3600" dirty="0" smtClean="0"/>
              <a:t>   «Графический диктант»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3600" dirty="0" smtClean="0"/>
              <a:t>    «Образец и правило»</a:t>
            </a:r>
            <a:endParaRPr lang="en-US" sz="3600" dirty="0" smtClean="0"/>
          </a:p>
          <a:p>
            <a:pPr marL="742950" lvl="0" indent="-742950" algn="just">
              <a:buFont typeface="+mj-lt"/>
              <a:buAutoNum type="arabicPeriod"/>
            </a:pPr>
            <a:r>
              <a:rPr lang="ru-RU" sz="3600" dirty="0" smtClean="0"/>
              <a:t>    «Первая буква»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ru-RU" sz="3600" dirty="0" smtClean="0"/>
              <a:t>   Тест отношений к школе «Домики».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Организация  тестирования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Проводится фронтально со всем классом.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3000" dirty="0" smtClean="0"/>
              <a:t>Проводят два человека (педагог + психолог, либо 2 педагога). Педагог дает инструкции, а психолог ходит по рядам, наблюдает за детьми, подбадривает и т.п.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3000" dirty="0" smtClean="0"/>
              <a:t>Оптимальные дни: вторник-четверг, 2-3 урок</a:t>
            </a:r>
          </a:p>
          <a:p>
            <a:pPr>
              <a:buNone/>
            </a:pPr>
            <a:endParaRPr lang="ru-RU" sz="2400" dirty="0" smtClean="0"/>
          </a:p>
          <a:p>
            <a:pPr algn="ctr"/>
            <a:r>
              <a:rPr lang="ru-RU" sz="3000" dirty="0" smtClean="0"/>
              <a:t>Проведение тестов занимает примерно два урока. Между двумя тестами делается динамическая </a:t>
            </a:r>
            <a:r>
              <a:rPr lang="en-US" sz="3000" dirty="0" smtClean="0"/>
              <a:t>                                </a:t>
            </a:r>
            <a:r>
              <a:rPr lang="ru-RU" sz="3000" dirty="0" smtClean="0"/>
              <a:t>пауза.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Организация  тестирования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Образная подача информации - все инструкции зачитывает вслух взрослый</a:t>
            </a:r>
          </a:p>
          <a:p>
            <a:endParaRPr lang="ru-RU" sz="2000" dirty="0" smtClean="0"/>
          </a:p>
          <a:p>
            <a:r>
              <a:rPr lang="ru-RU" sz="2800" dirty="0" smtClean="0"/>
              <a:t>Одна страница–одно задание - для облегчения восприятия информации</a:t>
            </a:r>
          </a:p>
          <a:p>
            <a:endParaRPr lang="ru-RU" sz="2000" dirty="0" smtClean="0"/>
          </a:p>
          <a:p>
            <a:r>
              <a:rPr lang="ru-RU" sz="2800" dirty="0" smtClean="0"/>
              <a:t>Предметный характер заданий – т.к. речь идет об умениях, необходимых для учебной деятельности</a:t>
            </a:r>
          </a:p>
          <a:p>
            <a:endParaRPr lang="ru-RU" sz="2000" dirty="0" smtClean="0"/>
          </a:p>
          <a:p>
            <a:r>
              <a:rPr lang="ru-RU" sz="2800" dirty="0" smtClean="0"/>
              <a:t>Результаты тестирования могут войти в портфолио учащихся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Методика «Рисунок человека»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200" dirty="0" smtClean="0"/>
              <a:t>используется для исследования общего уровня  умственного развития ребенка.</a:t>
            </a:r>
            <a:endParaRPr lang="ru-RU" sz="3200" b="1" i="1" dirty="0" smtClean="0"/>
          </a:p>
          <a:p>
            <a:pPr>
              <a:lnSpc>
                <a:spcPct val="120000"/>
              </a:lnSpc>
              <a:buNone/>
            </a:pPr>
            <a:r>
              <a:rPr lang="ru-RU" sz="3200" b="1" i="1" dirty="0" smtClean="0"/>
              <a:t>Оборудование:</a:t>
            </a:r>
            <a:r>
              <a:rPr lang="ru-RU" sz="3200" b="1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/>
              <a:t>лист нелинованной бумаги формата А4, карандаш и резинка.</a:t>
            </a:r>
          </a:p>
          <a:p>
            <a:pPr>
              <a:lnSpc>
                <a:spcPct val="120000"/>
              </a:lnSpc>
              <a:buNone/>
            </a:pPr>
            <a:r>
              <a:rPr lang="ru-RU" sz="3200" b="1" i="1" dirty="0" smtClean="0"/>
              <a:t>Инструкция:</a:t>
            </a:r>
          </a:p>
          <a:p>
            <a:pPr>
              <a:lnSpc>
                <a:spcPct val="120000"/>
              </a:lnSpc>
              <a:buNone/>
            </a:pPr>
            <a:r>
              <a:rPr lang="ru-RU" sz="3200" i="1" dirty="0" smtClean="0"/>
              <a:t>«Нарисуйте человека - всего, целиком. Постарайтесь нарисовать как можно лучше - так, как вы умеете».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715436" cy="18573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Оценка результатов тестирования на готовность к школе </a:t>
            </a:r>
            <a:r>
              <a:rPr lang="ru-RU" sz="3600" b="1" dirty="0" smtClean="0"/>
              <a:t>(Рисунок человека)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sz="3600" b="1" dirty="0" smtClean="0">
                <a:solidFill>
                  <a:schemeClr val="tx1"/>
                </a:solidFill>
              </a:rPr>
              <a:t>Отсутствует голова или туловище – 0 баллов 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420887"/>
          <a:ext cx="8892480" cy="487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605"/>
                <a:gridCol w="4098875"/>
              </a:tblGrid>
              <a:tr h="566439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2 балла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1 балл</a:t>
                      </a:r>
                      <a:endParaRPr lang="ru-RU" sz="3000" dirty="0"/>
                    </a:p>
                  </a:txBody>
                  <a:tcPr/>
                </a:tc>
              </a:tr>
              <a:tr h="1038473">
                <a:tc>
                  <a:txBody>
                    <a:bodyPr/>
                    <a:lstStyle/>
                    <a:p>
                      <a:pPr lvl="0"/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глаза (2 глаза - одна деталь) </a:t>
                      </a:r>
                      <a:endParaRPr kumimoji="0" lang="ru-RU" sz="3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уши (2 уха - одна деталь)</a:t>
                      </a:r>
                      <a:endParaRPr lang="ru-RU" sz="3000" dirty="0"/>
                    </a:p>
                  </a:txBody>
                  <a:tcPr/>
                </a:tc>
              </a:tr>
              <a:tr h="566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рот 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волосы (или шапка) </a:t>
                      </a:r>
                      <a:endParaRPr lang="ru-RU" sz="3000" dirty="0"/>
                    </a:p>
                  </a:txBody>
                  <a:tcPr/>
                </a:tc>
              </a:tr>
              <a:tr h="566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шея </a:t>
                      </a:r>
                      <a:endParaRPr lang="ru-RU" sz="3000" dirty="0"/>
                    </a:p>
                  </a:txBody>
                  <a:tcPr/>
                </a:tc>
              </a:tr>
              <a:tr h="566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руки (2 руки - одна деталь) 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пальцы</a:t>
                      </a:r>
                      <a:endParaRPr lang="ru-RU" sz="3000" dirty="0"/>
                    </a:p>
                  </a:txBody>
                  <a:tcPr/>
                </a:tc>
              </a:tr>
              <a:tr h="566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ноги (2 ноги - одна деталь)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одежда</a:t>
                      </a:r>
                      <a:endParaRPr lang="ru-RU" sz="3000" dirty="0"/>
                    </a:p>
                  </a:txBody>
                  <a:tcPr/>
                </a:tc>
              </a:tr>
              <a:tr h="566439">
                <a:tc>
                  <a:txBody>
                    <a:bodyPr/>
                    <a:lstStyle/>
                    <a:p>
                      <a:r>
                        <a:rPr kumimoji="0" lang="ru-RU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5 пальцев на каждой руке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ступни (обувь) </a:t>
                      </a:r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Оценка результатов</a:t>
            </a:r>
            <a:br>
              <a:rPr lang="ru-RU" sz="3600" b="1" dirty="0" smtClean="0"/>
            </a:br>
            <a:r>
              <a:rPr lang="ru-RU" sz="3600" b="1" dirty="0" smtClean="0"/>
              <a:t>«Рисунок человека» (продолжение)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200" b="1" dirty="0" smtClean="0"/>
              <a:t>Способ изображения:</a:t>
            </a:r>
          </a:p>
          <a:p>
            <a:pPr>
              <a:lnSpc>
                <a:spcPct val="120000"/>
              </a:lnSpc>
            </a:pPr>
            <a:r>
              <a:rPr lang="ru-RU" sz="3200" b="1" i="1" dirty="0" smtClean="0"/>
              <a:t>Пластический </a:t>
            </a:r>
            <a:r>
              <a:rPr lang="ru-RU" sz="3200" dirty="0" smtClean="0"/>
              <a:t>–</a:t>
            </a:r>
            <a:r>
              <a:rPr lang="ru-RU" sz="3200" b="1" i="1" dirty="0" smtClean="0"/>
              <a:t> </a:t>
            </a:r>
            <a:r>
              <a:rPr lang="ru-RU" sz="3200" dirty="0" smtClean="0"/>
              <a:t>8 дополнительных баллов</a:t>
            </a:r>
          </a:p>
          <a:p>
            <a:pPr>
              <a:lnSpc>
                <a:spcPct val="120000"/>
              </a:lnSpc>
            </a:pPr>
            <a:r>
              <a:rPr lang="ru-RU" sz="3200" b="1" i="1" dirty="0" smtClean="0"/>
              <a:t>Схематический </a:t>
            </a:r>
            <a:r>
              <a:rPr lang="ru-RU" sz="3200" i="1" dirty="0" smtClean="0"/>
              <a:t>– 2 </a:t>
            </a:r>
            <a:r>
              <a:rPr lang="ru-RU" sz="3200" dirty="0" smtClean="0"/>
              <a:t>дополнительных балла (руки, ноги - двойная линия) или 0 баллов (линия одинарная, либо они отсутствуют)</a:t>
            </a:r>
            <a:endParaRPr lang="ru-RU" sz="3200" i="1" dirty="0" smtClean="0"/>
          </a:p>
          <a:p>
            <a:pPr>
              <a:lnSpc>
                <a:spcPct val="120000"/>
              </a:lnSpc>
            </a:pPr>
            <a:r>
              <a:rPr lang="ru-RU" sz="3200" b="1" i="1" dirty="0" smtClean="0"/>
              <a:t>Промежуточный</a:t>
            </a:r>
            <a:r>
              <a:rPr lang="ru-RU" sz="3200" i="1" dirty="0" smtClean="0"/>
              <a:t> между схематическим и пластическим - </a:t>
            </a:r>
            <a:r>
              <a:rPr lang="ru-RU" sz="2800" i="1" dirty="0" smtClean="0"/>
              <a:t>4 </a:t>
            </a:r>
            <a:r>
              <a:rPr lang="ru-RU" sz="3200" dirty="0" smtClean="0"/>
              <a:t>дополнительных балла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200" b="1" dirty="0" smtClean="0"/>
              <a:t>Максимальный балл – 26.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Рисунок человека</a:t>
            </a:r>
          </a:p>
        </p:txBody>
      </p:sp>
      <p:pic>
        <p:nvPicPr>
          <p:cNvPr id="7173" name="Picture 1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3816" y="1600200"/>
            <a:ext cx="3736367" cy="4525963"/>
          </a:xfrm>
          <a:solidFill>
            <a:schemeClr val="tx2"/>
          </a:solidFill>
          <a:ln>
            <a:solidFill>
              <a:schemeClr val="tx2"/>
            </a:solidFill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1447800"/>
            <a:ext cx="4267200" cy="2209800"/>
            <a:chOff x="96" y="864"/>
            <a:chExt cx="4357" cy="1710"/>
          </a:xfrm>
        </p:grpSpPr>
        <p:pic>
          <p:nvPicPr>
            <p:cNvPr id="7264" name="Рисунок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09" y="864"/>
              <a:ext cx="1688" cy="1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65" name="Рисунок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1" y="864"/>
              <a:ext cx="1137" cy="1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66" name="Рисунок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6" y="864"/>
              <a:ext cx="901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67" name="Picture 8" descr="Рисунок человека00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74" y="864"/>
              <a:ext cx="1279" cy="1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9"/>
          <p:cNvGrpSpPr>
            <a:grpSpLocks noChangeAspect="1"/>
          </p:cNvGrpSpPr>
          <p:nvPr/>
        </p:nvGrpSpPr>
        <p:grpSpPr bwMode="auto">
          <a:xfrm>
            <a:off x="1447800" y="4267200"/>
            <a:ext cx="1466850" cy="1655763"/>
            <a:chOff x="1818" y="1200"/>
            <a:chExt cx="9197" cy="10380"/>
          </a:xfrm>
        </p:grpSpPr>
        <p:grpSp>
          <p:nvGrpSpPr>
            <p:cNvPr id="4" name="Group 10"/>
            <p:cNvGrpSpPr>
              <a:grpSpLocks noChangeAspect="1"/>
            </p:cNvGrpSpPr>
            <p:nvPr/>
          </p:nvGrpSpPr>
          <p:grpSpPr bwMode="auto">
            <a:xfrm>
              <a:off x="2900" y="1431"/>
              <a:ext cx="2123" cy="4096"/>
              <a:chOff x="8885" y="5991"/>
              <a:chExt cx="2123" cy="4096"/>
            </a:xfrm>
          </p:grpSpPr>
          <p:sp>
            <p:nvSpPr>
              <p:cNvPr id="7251" name="Freeform 11"/>
              <p:cNvSpPr>
                <a:spLocks noChangeAspect="1"/>
              </p:cNvSpPr>
              <p:nvPr/>
            </p:nvSpPr>
            <p:spPr bwMode="auto">
              <a:xfrm>
                <a:off x="9368" y="6036"/>
                <a:ext cx="801" cy="887"/>
              </a:xfrm>
              <a:custGeom>
                <a:avLst/>
                <a:gdLst>
                  <a:gd name="T0" fmla="*/ 553 w 317"/>
                  <a:gd name="T1" fmla="*/ 61 h 351"/>
                  <a:gd name="T2" fmla="*/ 462 w 317"/>
                  <a:gd name="T3" fmla="*/ 8 h 351"/>
                  <a:gd name="T4" fmla="*/ 205 w 317"/>
                  <a:gd name="T5" fmla="*/ 38 h 351"/>
                  <a:gd name="T6" fmla="*/ 152 w 317"/>
                  <a:gd name="T7" fmla="*/ 68 h 351"/>
                  <a:gd name="T8" fmla="*/ 106 w 317"/>
                  <a:gd name="T9" fmla="*/ 99 h 351"/>
                  <a:gd name="T10" fmla="*/ 45 w 317"/>
                  <a:gd name="T11" fmla="*/ 197 h 351"/>
                  <a:gd name="T12" fmla="*/ 15 w 317"/>
                  <a:gd name="T13" fmla="*/ 303 h 351"/>
                  <a:gd name="T14" fmla="*/ 45 w 317"/>
                  <a:gd name="T15" fmla="*/ 523 h 351"/>
                  <a:gd name="T16" fmla="*/ 364 w 317"/>
                  <a:gd name="T17" fmla="*/ 887 h 351"/>
                  <a:gd name="T18" fmla="*/ 508 w 317"/>
                  <a:gd name="T19" fmla="*/ 879 h 351"/>
                  <a:gd name="T20" fmla="*/ 659 w 317"/>
                  <a:gd name="T21" fmla="*/ 819 h 351"/>
                  <a:gd name="T22" fmla="*/ 728 w 317"/>
                  <a:gd name="T23" fmla="*/ 584 h 351"/>
                  <a:gd name="T24" fmla="*/ 667 w 317"/>
                  <a:gd name="T25" fmla="*/ 159 h 351"/>
                  <a:gd name="T26" fmla="*/ 576 w 317"/>
                  <a:gd name="T27" fmla="*/ 99 h 351"/>
                  <a:gd name="T28" fmla="*/ 531 w 317"/>
                  <a:gd name="T29" fmla="*/ 68 h 351"/>
                  <a:gd name="T30" fmla="*/ 478 w 317"/>
                  <a:gd name="T31" fmla="*/ 0 h 35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17"/>
                  <a:gd name="T49" fmla="*/ 0 h 351"/>
                  <a:gd name="T50" fmla="*/ 317 w 317"/>
                  <a:gd name="T51" fmla="*/ 351 h 35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17" h="351">
                    <a:moveTo>
                      <a:pt x="219" y="24"/>
                    </a:moveTo>
                    <a:cubicBezTo>
                      <a:pt x="207" y="16"/>
                      <a:pt x="197" y="8"/>
                      <a:pt x="183" y="3"/>
                    </a:cubicBezTo>
                    <a:cubicBezTo>
                      <a:pt x="136" y="5"/>
                      <a:pt x="118" y="6"/>
                      <a:pt x="81" y="15"/>
                    </a:cubicBezTo>
                    <a:cubicBezTo>
                      <a:pt x="50" y="36"/>
                      <a:pt x="98" y="4"/>
                      <a:pt x="60" y="27"/>
                    </a:cubicBezTo>
                    <a:cubicBezTo>
                      <a:pt x="54" y="31"/>
                      <a:pt x="42" y="39"/>
                      <a:pt x="42" y="39"/>
                    </a:cubicBezTo>
                    <a:cubicBezTo>
                      <a:pt x="33" y="52"/>
                      <a:pt x="27" y="65"/>
                      <a:pt x="18" y="78"/>
                    </a:cubicBezTo>
                    <a:cubicBezTo>
                      <a:pt x="14" y="92"/>
                      <a:pt x="11" y="106"/>
                      <a:pt x="6" y="120"/>
                    </a:cubicBezTo>
                    <a:cubicBezTo>
                      <a:pt x="0" y="163"/>
                      <a:pt x="8" y="173"/>
                      <a:pt x="18" y="207"/>
                    </a:cubicBezTo>
                    <a:cubicBezTo>
                      <a:pt x="38" y="278"/>
                      <a:pt x="62" y="337"/>
                      <a:pt x="144" y="351"/>
                    </a:cubicBezTo>
                    <a:cubicBezTo>
                      <a:pt x="163" y="350"/>
                      <a:pt x="182" y="350"/>
                      <a:pt x="201" y="348"/>
                    </a:cubicBezTo>
                    <a:cubicBezTo>
                      <a:pt x="223" y="346"/>
                      <a:pt x="240" y="329"/>
                      <a:pt x="261" y="324"/>
                    </a:cubicBezTo>
                    <a:cubicBezTo>
                      <a:pt x="279" y="297"/>
                      <a:pt x="280" y="262"/>
                      <a:pt x="288" y="231"/>
                    </a:cubicBezTo>
                    <a:cubicBezTo>
                      <a:pt x="291" y="187"/>
                      <a:pt x="317" y="81"/>
                      <a:pt x="264" y="63"/>
                    </a:cubicBezTo>
                    <a:cubicBezTo>
                      <a:pt x="253" y="52"/>
                      <a:pt x="241" y="48"/>
                      <a:pt x="228" y="39"/>
                    </a:cubicBezTo>
                    <a:cubicBezTo>
                      <a:pt x="222" y="35"/>
                      <a:pt x="210" y="27"/>
                      <a:pt x="210" y="27"/>
                    </a:cubicBezTo>
                    <a:cubicBezTo>
                      <a:pt x="206" y="21"/>
                      <a:pt x="196" y="0"/>
                      <a:pt x="189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2" name="Freeform 12"/>
              <p:cNvSpPr>
                <a:spLocks noChangeAspect="1"/>
              </p:cNvSpPr>
              <p:nvPr/>
            </p:nvSpPr>
            <p:spPr bwMode="auto">
              <a:xfrm>
                <a:off x="9481" y="6261"/>
                <a:ext cx="205" cy="81"/>
              </a:xfrm>
              <a:custGeom>
                <a:avLst/>
                <a:gdLst>
                  <a:gd name="T0" fmla="*/ 190 w 81"/>
                  <a:gd name="T1" fmla="*/ 33 h 32"/>
                  <a:gd name="T2" fmla="*/ 38 w 81"/>
                  <a:gd name="T3" fmla="*/ 25 h 32"/>
                  <a:gd name="T4" fmla="*/ 137 w 81"/>
                  <a:gd name="T5" fmla="*/ 48 h 32"/>
                  <a:gd name="T6" fmla="*/ 175 w 81"/>
                  <a:gd name="T7" fmla="*/ 18 h 32"/>
                  <a:gd name="T8" fmla="*/ 197 w 81"/>
                  <a:gd name="T9" fmla="*/ 3 h 32"/>
                  <a:gd name="T10" fmla="*/ 91 w 81"/>
                  <a:gd name="T11" fmla="*/ 25 h 32"/>
                  <a:gd name="T12" fmla="*/ 23 w 81"/>
                  <a:gd name="T13" fmla="*/ 48 h 32"/>
                  <a:gd name="T14" fmla="*/ 91 w 81"/>
                  <a:gd name="T15" fmla="*/ 48 h 32"/>
                  <a:gd name="T16" fmla="*/ 121 w 81"/>
                  <a:gd name="T17" fmla="*/ 41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32"/>
                  <a:gd name="T29" fmla="*/ 81 w 81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32">
                    <a:moveTo>
                      <a:pt x="75" y="13"/>
                    </a:moveTo>
                    <a:cubicBezTo>
                      <a:pt x="52" y="5"/>
                      <a:pt x="41" y="8"/>
                      <a:pt x="15" y="10"/>
                    </a:cubicBezTo>
                    <a:cubicBezTo>
                      <a:pt x="0" y="32"/>
                      <a:pt x="42" y="20"/>
                      <a:pt x="54" y="19"/>
                    </a:cubicBezTo>
                    <a:cubicBezTo>
                      <a:pt x="72" y="13"/>
                      <a:pt x="55" y="21"/>
                      <a:pt x="69" y="7"/>
                    </a:cubicBezTo>
                    <a:cubicBezTo>
                      <a:pt x="72" y="4"/>
                      <a:pt x="81" y="3"/>
                      <a:pt x="78" y="1"/>
                    </a:cubicBezTo>
                    <a:cubicBezTo>
                      <a:pt x="75" y="0"/>
                      <a:pt x="38" y="9"/>
                      <a:pt x="36" y="10"/>
                    </a:cubicBezTo>
                    <a:cubicBezTo>
                      <a:pt x="27" y="12"/>
                      <a:pt x="9" y="19"/>
                      <a:pt x="9" y="19"/>
                    </a:cubicBezTo>
                    <a:cubicBezTo>
                      <a:pt x="23" y="24"/>
                      <a:pt x="16" y="23"/>
                      <a:pt x="36" y="19"/>
                    </a:cubicBezTo>
                    <a:cubicBezTo>
                      <a:pt x="40" y="18"/>
                      <a:pt x="48" y="16"/>
                      <a:pt x="48" y="1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3" name="Freeform 13"/>
              <p:cNvSpPr>
                <a:spLocks noChangeAspect="1"/>
              </p:cNvSpPr>
              <p:nvPr/>
            </p:nvSpPr>
            <p:spPr bwMode="auto">
              <a:xfrm>
                <a:off x="9823" y="6256"/>
                <a:ext cx="245" cy="61"/>
              </a:xfrm>
              <a:custGeom>
                <a:avLst/>
                <a:gdLst>
                  <a:gd name="T0" fmla="*/ 152 w 97"/>
                  <a:gd name="T1" fmla="*/ 15 h 24"/>
                  <a:gd name="T2" fmla="*/ 0 w 97"/>
                  <a:gd name="T3" fmla="*/ 8 h 24"/>
                  <a:gd name="T4" fmla="*/ 8 w 97"/>
                  <a:gd name="T5" fmla="*/ 31 h 24"/>
                  <a:gd name="T6" fmla="*/ 114 w 97"/>
                  <a:gd name="T7" fmla="*/ 15 h 24"/>
                  <a:gd name="T8" fmla="*/ 136 w 97"/>
                  <a:gd name="T9" fmla="*/ 8 h 24"/>
                  <a:gd name="T10" fmla="*/ 114 w 97"/>
                  <a:gd name="T11" fmla="*/ 0 h 24"/>
                  <a:gd name="T12" fmla="*/ 15 w 97"/>
                  <a:gd name="T13" fmla="*/ 8 h 24"/>
                  <a:gd name="T14" fmla="*/ 68 w 97"/>
                  <a:gd name="T15" fmla="*/ 61 h 24"/>
                  <a:gd name="T16" fmla="*/ 23 w 97"/>
                  <a:gd name="T17" fmla="*/ 31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7"/>
                  <a:gd name="T28" fmla="*/ 0 h 24"/>
                  <a:gd name="T29" fmla="*/ 97 w 97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7" h="24">
                    <a:moveTo>
                      <a:pt x="60" y="6"/>
                    </a:moveTo>
                    <a:cubicBezTo>
                      <a:pt x="35" y="3"/>
                      <a:pt x="24" y="0"/>
                      <a:pt x="0" y="3"/>
                    </a:cubicBezTo>
                    <a:cubicBezTo>
                      <a:pt x="1" y="6"/>
                      <a:pt x="0" y="12"/>
                      <a:pt x="3" y="12"/>
                    </a:cubicBezTo>
                    <a:cubicBezTo>
                      <a:pt x="17" y="13"/>
                      <a:pt x="45" y="6"/>
                      <a:pt x="45" y="6"/>
                    </a:cubicBezTo>
                    <a:cubicBezTo>
                      <a:pt x="48" y="5"/>
                      <a:pt x="54" y="6"/>
                      <a:pt x="54" y="3"/>
                    </a:cubicBezTo>
                    <a:cubicBezTo>
                      <a:pt x="54" y="0"/>
                      <a:pt x="48" y="0"/>
                      <a:pt x="45" y="0"/>
                    </a:cubicBezTo>
                    <a:cubicBezTo>
                      <a:pt x="32" y="0"/>
                      <a:pt x="19" y="2"/>
                      <a:pt x="6" y="3"/>
                    </a:cubicBezTo>
                    <a:cubicBezTo>
                      <a:pt x="17" y="10"/>
                      <a:pt x="16" y="17"/>
                      <a:pt x="27" y="24"/>
                    </a:cubicBezTo>
                    <a:cubicBezTo>
                      <a:pt x="97" y="17"/>
                      <a:pt x="26" y="12"/>
                      <a:pt x="9" y="1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4" name="Freeform 14"/>
              <p:cNvSpPr>
                <a:spLocks noChangeAspect="1"/>
              </p:cNvSpPr>
              <p:nvPr/>
            </p:nvSpPr>
            <p:spPr bwMode="auto">
              <a:xfrm>
                <a:off x="9140" y="6039"/>
                <a:ext cx="523" cy="1028"/>
              </a:xfrm>
              <a:custGeom>
                <a:avLst/>
                <a:gdLst>
                  <a:gd name="T0" fmla="*/ 523 w 207"/>
                  <a:gd name="T1" fmla="*/ 20 h 407"/>
                  <a:gd name="T2" fmla="*/ 227 w 207"/>
                  <a:gd name="T3" fmla="*/ 66 h 407"/>
                  <a:gd name="T4" fmla="*/ 159 w 207"/>
                  <a:gd name="T5" fmla="*/ 164 h 407"/>
                  <a:gd name="T6" fmla="*/ 91 w 207"/>
                  <a:gd name="T7" fmla="*/ 361 h 407"/>
                  <a:gd name="T8" fmla="*/ 61 w 207"/>
                  <a:gd name="T9" fmla="*/ 445 h 407"/>
                  <a:gd name="T10" fmla="*/ 30 w 207"/>
                  <a:gd name="T11" fmla="*/ 543 h 407"/>
                  <a:gd name="T12" fmla="*/ 0 w 207"/>
                  <a:gd name="T13" fmla="*/ 657 h 407"/>
                  <a:gd name="T14" fmla="*/ 8 w 207"/>
                  <a:gd name="T15" fmla="*/ 998 h 407"/>
                  <a:gd name="T16" fmla="*/ 0 w 207"/>
                  <a:gd name="T17" fmla="*/ 975 h 407"/>
                  <a:gd name="T18" fmla="*/ 8 w 207"/>
                  <a:gd name="T19" fmla="*/ 611 h 407"/>
                  <a:gd name="T20" fmla="*/ 61 w 207"/>
                  <a:gd name="T21" fmla="*/ 452 h 407"/>
                  <a:gd name="T22" fmla="*/ 182 w 207"/>
                  <a:gd name="T23" fmla="*/ 187 h 407"/>
                  <a:gd name="T24" fmla="*/ 227 w 207"/>
                  <a:gd name="T25" fmla="*/ 119 h 407"/>
                  <a:gd name="T26" fmla="*/ 387 w 207"/>
                  <a:gd name="T27" fmla="*/ 43 h 407"/>
                  <a:gd name="T28" fmla="*/ 455 w 207"/>
                  <a:gd name="T29" fmla="*/ 20 h 407"/>
                  <a:gd name="T30" fmla="*/ 478 w 207"/>
                  <a:gd name="T31" fmla="*/ 28 h 407"/>
                  <a:gd name="T32" fmla="*/ 455 w 207"/>
                  <a:gd name="T33" fmla="*/ 43 h 407"/>
                  <a:gd name="T34" fmla="*/ 296 w 207"/>
                  <a:gd name="T35" fmla="*/ 104 h 407"/>
                  <a:gd name="T36" fmla="*/ 189 w 207"/>
                  <a:gd name="T37" fmla="*/ 263 h 407"/>
                  <a:gd name="T38" fmla="*/ 106 w 207"/>
                  <a:gd name="T39" fmla="*/ 414 h 407"/>
                  <a:gd name="T40" fmla="*/ 61 w 207"/>
                  <a:gd name="T41" fmla="*/ 566 h 407"/>
                  <a:gd name="T42" fmla="*/ 129 w 207"/>
                  <a:gd name="T43" fmla="*/ 1028 h 407"/>
                  <a:gd name="T44" fmla="*/ 91 w 207"/>
                  <a:gd name="T45" fmla="*/ 922 h 407"/>
                  <a:gd name="T46" fmla="*/ 68 w 207"/>
                  <a:gd name="T47" fmla="*/ 816 h 407"/>
                  <a:gd name="T48" fmla="*/ 76 w 207"/>
                  <a:gd name="T49" fmla="*/ 429 h 407"/>
                  <a:gd name="T50" fmla="*/ 167 w 207"/>
                  <a:gd name="T51" fmla="*/ 278 h 407"/>
                  <a:gd name="T52" fmla="*/ 250 w 207"/>
                  <a:gd name="T53" fmla="*/ 194 h 407"/>
                  <a:gd name="T54" fmla="*/ 341 w 207"/>
                  <a:gd name="T55" fmla="*/ 134 h 407"/>
                  <a:gd name="T56" fmla="*/ 349 w 207"/>
                  <a:gd name="T57" fmla="*/ 111 h 407"/>
                  <a:gd name="T58" fmla="*/ 371 w 207"/>
                  <a:gd name="T59" fmla="*/ 104 h 407"/>
                  <a:gd name="T60" fmla="*/ 387 w 207"/>
                  <a:gd name="T61" fmla="*/ 88 h 407"/>
                  <a:gd name="T62" fmla="*/ 296 w 207"/>
                  <a:gd name="T63" fmla="*/ 164 h 407"/>
                  <a:gd name="T64" fmla="*/ 243 w 207"/>
                  <a:gd name="T65" fmla="*/ 255 h 407"/>
                  <a:gd name="T66" fmla="*/ 212 w 207"/>
                  <a:gd name="T67" fmla="*/ 301 h 407"/>
                  <a:gd name="T68" fmla="*/ 91 w 207"/>
                  <a:gd name="T69" fmla="*/ 740 h 407"/>
                  <a:gd name="T70" fmla="*/ 114 w 207"/>
                  <a:gd name="T71" fmla="*/ 854 h 407"/>
                  <a:gd name="T72" fmla="*/ 144 w 207"/>
                  <a:gd name="T73" fmla="*/ 899 h 407"/>
                  <a:gd name="T74" fmla="*/ 144 w 207"/>
                  <a:gd name="T75" fmla="*/ 929 h 407"/>
                  <a:gd name="T76" fmla="*/ 205 w 207"/>
                  <a:gd name="T77" fmla="*/ 467 h 407"/>
                  <a:gd name="T78" fmla="*/ 326 w 207"/>
                  <a:gd name="T79" fmla="*/ 126 h 407"/>
                  <a:gd name="T80" fmla="*/ 417 w 207"/>
                  <a:gd name="T81" fmla="*/ 81 h 407"/>
                  <a:gd name="T82" fmla="*/ 424 w 207"/>
                  <a:gd name="T83" fmla="*/ 73 h 407"/>
                  <a:gd name="T84" fmla="*/ 379 w 207"/>
                  <a:gd name="T85" fmla="*/ 96 h 407"/>
                  <a:gd name="T86" fmla="*/ 349 w 207"/>
                  <a:gd name="T87" fmla="*/ 141 h 407"/>
                  <a:gd name="T88" fmla="*/ 182 w 207"/>
                  <a:gd name="T89" fmla="*/ 505 h 407"/>
                  <a:gd name="T90" fmla="*/ 197 w 207"/>
                  <a:gd name="T91" fmla="*/ 460 h 40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07"/>
                  <a:gd name="T139" fmla="*/ 0 h 407"/>
                  <a:gd name="T140" fmla="*/ 207 w 207"/>
                  <a:gd name="T141" fmla="*/ 407 h 40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07" h="407">
                    <a:moveTo>
                      <a:pt x="207" y="8"/>
                    </a:moveTo>
                    <a:cubicBezTo>
                      <a:pt x="150" y="10"/>
                      <a:pt x="129" y="0"/>
                      <a:pt x="90" y="26"/>
                    </a:cubicBezTo>
                    <a:cubicBezTo>
                      <a:pt x="82" y="38"/>
                      <a:pt x="69" y="52"/>
                      <a:pt x="63" y="65"/>
                    </a:cubicBezTo>
                    <a:cubicBezTo>
                      <a:pt x="52" y="90"/>
                      <a:pt x="51" y="120"/>
                      <a:pt x="36" y="143"/>
                    </a:cubicBezTo>
                    <a:cubicBezTo>
                      <a:pt x="33" y="155"/>
                      <a:pt x="30" y="165"/>
                      <a:pt x="24" y="176"/>
                    </a:cubicBezTo>
                    <a:cubicBezTo>
                      <a:pt x="21" y="191"/>
                      <a:pt x="21" y="202"/>
                      <a:pt x="12" y="215"/>
                    </a:cubicBezTo>
                    <a:cubicBezTo>
                      <a:pt x="8" y="230"/>
                      <a:pt x="5" y="245"/>
                      <a:pt x="0" y="260"/>
                    </a:cubicBezTo>
                    <a:cubicBezTo>
                      <a:pt x="1" y="305"/>
                      <a:pt x="3" y="350"/>
                      <a:pt x="3" y="395"/>
                    </a:cubicBezTo>
                    <a:cubicBezTo>
                      <a:pt x="3" y="398"/>
                      <a:pt x="0" y="389"/>
                      <a:pt x="0" y="386"/>
                    </a:cubicBezTo>
                    <a:cubicBezTo>
                      <a:pt x="0" y="338"/>
                      <a:pt x="1" y="290"/>
                      <a:pt x="3" y="242"/>
                    </a:cubicBezTo>
                    <a:cubicBezTo>
                      <a:pt x="4" y="224"/>
                      <a:pt x="14" y="194"/>
                      <a:pt x="24" y="179"/>
                    </a:cubicBezTo>
                    <a:cubicBezTo>
                      <a:pt x="33" y="141"/>
                      <a:pt x="55" y="109"/>
                      <a:pt x="72" y="74"/>
                    </a:cubicBezTo>
                    <a:cubicBezTo>
                      <a:pt x="77" y="64"/>
                      <a:pt x="81" y="53"/>
                      <a:pt x="90" y="47"/>
                    </a:cubicBezTo>
                    <a:cubicBezTo>
                      <a:pt x="112" y="33"/>
                      <a:pt x="128" y="25"/>
                      <a:pt x="153" y="17"/>
                    </a:cubicBezTo>
                    <a:cubicBezTo>
                      <a:pt x="162" y="14"/>
                      <a:pt x="180" y="8"/>
                      <a:pt x="180" y="8"/>
                    </a:cubicBezTo>
                    <a:cubicBezTo>
                      <a:pt x="183" y="9"/>
                      <a:pt x="189" y="8"/>
                      <a:pt x="189" y="11"/>
                    </a:cubicBezTo>
                    <a:cubicBezTo>
                      <a:pt x="189" y="15"/>
                      <a:pt x="183" y="16"/>
                      <a:pt x="180" y="17"/>
                    </a:cubicBezTo>
                    <a:cubicBezTo>
                      <a:pt x="161" y="26"/>
                      <a:pt x="137" y="34"/>
                      <a:pt x="117" y="41"/>
                    </a:cubicBezTo>
                    <a:cubicBezTo>
                      <a:pt x="112" y="57"/>
                      <a:pt x="87" y="92"/>
                      <a:pt x="75" y="104"/>
                    </a:cubicBezTo>
                    <a:cubicBezTo>
                      <a:pt x="67" y="127"/>
                      <a:pt x="51" y="143"/>
                      <a:pt x="42" y="164"/>
                    </a:cubicBezTo>
                    <a:cubicBezTo>
                      <a:pt x="34" y="183"/>
                      <a:pt x="31" y="204"/>
                      <a:pt x="24" y="224"/>
                    </a:cubicBezTo>
                    <a:cubicBezTo>
                      <a:pt x="25" y="262"/>
                      <a:pt x="10" y="366"/>
                      <a:pt x="51" y="407"/>
                    </a:cubicBezTo>
                    <a:cubicBezTo>
                      <a:pt x="46" y="392"/>
                      <a:pt x="45" y="378"/>
                      <a:pt x="36" y="365"/>
                    </a:cubicBezTo>
                    <a:cubicBezTo>
                      <a:pt x="33" y="351"/>
                      <a:pt x="30" y="337"/>
                      <a:pt x="27" y="323"/>
                    </a:cubicBezTo>
                    <a:cubicBezTo>
                      <a:pt x="28" y="272"/>
                      <a:pt x="27" y="221"/>
                      <a:pt x="30" y="170"/>
                    </a:cubicBezTo>
                    <a:cubicBezTo>
                      <a:pt x="31" y="151"/>
                      <a:pt x="48" y="116"/>
                      <a:pt x="66" y="110"/>
                    </a:cubicBezTo>
                    <a:cubicBezTo>
                      <a:pt x="76" y="100"/>
                      <a:pt x="87" y="85"/>
                      <a:pt x="99" y="77"/>
                    </a:cubicBezTo>
                    <a:cubicBezTo>
                      <a:pt x="105" y="68"/>
                      <a:pt x="124" y="57"/>
                      <a:pt x="135" y="53"/>
                    </a:cubicBezTo>
                    <a:cubicBezTo>
                      <a:pt x="136" y="50"/>
                      <a:pt x="136" y="46"/>
                      <a:pt x="138" y="44"/>
                    </a:cubicBezTo>
                    <a:cubicBezTo>
                      <a:pt x="140" y="42"/>
                      <a:pt x="144" y="42"/>
                      <a:pt x="147" y="41"/>
                    </a:cubicBezTo>
                    <a:cubicBezTo>
                      <a:pt x="153" y="38"/>
                      <a:pt x="181" y="28"/>
                      <a:pt x="153" y="35"/>
                    </a:cubicBezTo>
                    <a:cubicBezTo>
                      <a:pt x="139" y="45"/>
                      <a:pt x="131" y="56"/>
                      <a:pt x="117" y="65"/>
                    </a:cubicBezTo>
                    <a:cubicBezTo>
                      <a:pt x="109" y="78"/>
                      <a:pt x="103" y="89"/>
                      <a:pt x="96" y="101"/>
                    </a:cubicBezTo>
                    <a:cubicBezTo>
                      <a:pt x="92" y="107"/>
                      <a:pt x="84" y="119"/>
                      <a:pt x="84" y="119"/>
                    </a:cubicBezTo>
                    <a:cubicBezTo>
                      <a:pt x="69" y="178"/>
                      <a:pt x="45" y="233"/>
                      <a:pt x="36" y="293"/>
                    </a:cubicBezTo>
                    <a:cubicBezTo>
                      <a:pt x="40" y="326"/>
                      <a:pt x="36" y="311"/>
                      <a:pt x="45" y="338"/>
                    </a:cubicBezTo>
                    <a:cubicBezTo>
                      <a:pt x="47" y="345"/>
                      <a:pt x="57" y="356"/>
                      <a:pt x="57" y="356"/>
                    </a:cubicBezTo>
                    <a:cubicBezTo>
                      <a:pt x="58" y="362"/>
                      <a:pt x="72" y="390"/>
                      <a:pt x="57" y="368"/>
                    </a:cubicBezTo>
                    <a:cubicBezTo>
                      <a:pt x="58" y="332"/>
                      <a:pt x="51" y="230"/>
                      <a:pt x="81" y="185"/>
                    </a:cubicBezTo>
                    <a:cubicBezTo>
                      <a:pt x="90" y="140"/>
                      <a:pt x="104" y="88"/>
                      <a:pt x="129" y="50"/>
                    </a:cubicBezTo>
                    <a:cubicBezTo>
                      <a:pt x="134" y="42"/>
                      <a:pt x="155" y="36"/>
                      <a:pt x="165" y="32"/>
                    </a:cubicBezTo>
                    <a:cubicBezTo>
                      <a:pt x="177" y="26"/>
                      <a:pt x="198" y="23"/>
                      <a:pt x="168" y="29"/>
                    </a:cubicBezTo>
                    <a:cubicBezTo>
                      <a:pt x="162" y="33"/>
                      <a:pt x="155" y="33"/>
                      <a:pt x="150" y="38"/>
                    </a:cubicBezTo>
                    <a:cubicBezTo>
                      <a:pt x="145" y="43"/>
                      <a:pt x="143" y="51"/>
                      <a:pt x="138" y="56"/>
                    </a:cubicBezTo>
                    <a:cubicBezTo>
                      <a:pt x="97" y="97"/>
                      <a:pt x="89" y="148"/>
                      <a:pt x="72" y="200"/>
                    </a:cubicBezTo>
                    <a:cubicBezTo>
                      <a:pt x="75" y="174"/>
                      <a:pt x="71" y="169"/>
                      <a:pt x="78" y="18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5" name="Freeform 15"/>
              <p:cNvSpPr>
                <a:spLocks noChangeAspect="1"/>
              </p:cNvSpPr>
              <p:nvPr/>
            </p:nvSpPr>
            <p:spPr bwMode="auto">
              <a:xfrm>
                <a:off x="9724" y="5991"/>
                <a:ext cx="700" cy="925"/>
              </a:xfrm>
              <a:custGeom>
                <a:avLst/>
                <a:gdLst>
                  <a:gd name="T0" fmla="*/ 0 w 277"/>
                  <a:gd name="T1" fmla="*/ 30 h 366"/>
                  <a:gd name="T2" fmla="*/ 76 w 277"/>
                  <a:gd name="T3" fmla="*/ 0 h 366"/>
                  <a:gd name="T4" fmla="*/ 296 w 277"/>
                  <a:gd name="T5" fmla="*/ 8 h 366"/>
                  <a:gd name="T6" fmla="*/ 394 w 277"/>
                  <a:gd name="T7" fmla="*/ 68 h 366"/>
                  <a:gd name="T8" fmla="*/ 440 w 277"/>
                  <a:gd name="T9" fmla="*/ 99 h 366"/>
                  <a:gd name="T10" fmla="*/ 546 w 277"/>
                  <a:gd name="T11" fmla="*/ 281 h 366"/>
                  <a:gd name="T12" fmla="*/ 614 w 277"/>
                  <a:gd name="T13" fmla="*/ 463 h 366"/>
                  <a:gd name="T14" fmla="*/ 644 w 277"/>
                  <a:gd name="T15" fmla="*/ 569 h 366"/>
                  <a:gd name="T16" fmla="*/ 667 w 277"/>
                  <a:gd name="T17" fmla="*/ 819 h 366"/>
                  <a:gd name="T18" fmla="*/ 690 w 277"/>
                  <a:gd name="T19" fmla="*/ 910 h 366"/>
                  <a:gd name="T20" fmla="*/ 667 w 277"/>
                  <a:gd name="T21" fmla="*/ 872 h 366"/>
                  <a:gd name="T22" fmla="*/ 622 w 277"/>
                  <a:gd name="T23" fmla="*/ 735 h 366"/>
                  <a:gd name="T24" fmla="*/ 569 w 277"/>
                  <a:gd name="T25" fmla="*/ 561 h 366"/>
                  <a:gd name="T26" fmla="*/ 493 w 277"/>
                  <a:gd name="T27" fmla="*/ 303 h 366"/>
                  <a:gd name="T28" fmla="*/ 432 w 277"/>
                  <a:gd name="T29" fmla="*/ 152 h 366"/>
                  <a:gd name="T30" fmla="*/ 167 w 277"/>
                  <a:gd name="T31" fmla="*/ 38 h 366"/>
                  <a:gd name="T32" fmla="*/ 106 w 277"/>
                  <a:gd name="T33" fmla="*/ 45 h 366"/>
                  <a:gd name="T34" fmla="*/ 190 w 277"/>
                  <a:gd name="T35" fmla="*/ 68 h 366"/>
                  <a:gd name="T36" fmla="*/ 235 w 277"/>
                  <a:gd name="T37" fmla="*/ 83 h 366"/>
                  <a:gd name="T38" fmla="*/ 258 w 277"/>
                  <a:gd name="T39" fmla="*/ 99 h 366"/>
                  <a:gd name="T40" fmla="*/ 425 w 277"/>
                  <a:gd name="T41" fmla="*/ 159 h 366"/>
                  <a:gd name="T42" fmla="*/ 500 w 277"/>
                  <a:gd name="T43" fmla="*/ 569 h 366"/>
                  <a:gd name="T44" fmla="*/ 531 w 277"/>
                  <a:gd name="T45" fmla="*/ 796 h 366"/>
                  <a:gd name="T46" fmla="*/ 546 w 277"/>
                  <a:gd name="T47" fmla="*/ 857 h 366"/>
                  <a:gd name="T48" fmla="*/ 561 w 277"/>
                  <a:gd name="T49" fmla="*/ 880 h 366"/>
                  <a:gd name="T50" fmla="*/ 576 w 277"/>
                  <a:gd name="T51" fmla="*/ 925 h 366"/>
                  <a:gd name="T52" fmla="*/ 546 w 277"/>
                  <a:gd name="T53" fmla="*/ 728 h 366"/>
                  <a:gd name="T54" fmla="*/ 523 w 277"/>
                  <a:gd name="T55" fmla="*/ 660 h 366"/>
                  <a:gd name="T56" fmla="*/ 516 w 277"/>
                  <a:gd name="T57" fmla="*/ 637 h 366"/>
                  <a:gd name="T58" fmla="*/ 440 w 277"/>
                  <a:gd name="T59" fmla="*/ 372 h 366"/>
                  <a:gd name="T60" fmla="*/ 387 w 277"/>
                  <a:gd name="T61" fmla="*/ 258 h 366"/>
                  <a:gd name="T62" fmla="*/ 152 w 277"/>
                  <a:gd name="T63" fmla="*/ 61 h 366"/>
                  <a:gd name="T64" fmla="*/ 190 w 277"/>
                  <a:gd name="T65" fmla="*/ 91 h 366"/>
                  <a:gd name="T66" fmla="*/ 235 w 277"/>
                  <a:gd name="T67" fmla="*/ 121 h 366"/>
                  <a:gd name="T68" fmla="*/ 296 w 277"/>
                  <a:gd name="T69" fmla="*/ 205 h 366"/>
                  <a:gd name="T70" fmla="*/ 341 w 277"/>
                  <a:gd name="T71" fmla="*/ 296 h 366"/>
                  <a:gd name="T72" fmla="*/ 462 w 277"/>
                  <a:gd name="T73" fmla="*/ 698 h 366"/>
                  <a:gd name="T74" fmla="*/ 356 w 277"/>
                  <a:gd name="T75" fmla="*/ 197 h 366"/>
                  <a:gd name="T76" fmla="*/ 243 w 277"/>
                  <a:gd name="T77" fmla="*/ 99 h 36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77"/>
                  <a:gd name="T118" fmla="*/ 0 h 366"/>
                  <a:gd name="T119" fmla="*/ 277 w 277"/>
                  <a:gd name="T120" fmla="*/ 366 h 36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77" h="366">
                    <a:moveTo>
                      <a:pt x="0" y="12"/>
                    </a:moveTo>
                    <a:cubicBezTo>
                      <a:pt x="11" y="9"/>
                      <a:pt x="19" y="4"/>
                      <a:pt x="30" y="0"/>
                    </a:cubicBezTo>
                    <a:cubicBezTo>
                      <a:pt x="59" y="1"/>
                      <a:pt x="88" y="0"/>
                      <a:pt x="117" y="3"/>
                    </a:cubicBezTo>
                    <a:cubicBezTo>
                      <a:pt x="129" y="4"/>
                      <a:pt x="142" y="22"/>
                      <a:pt x="156" y="27"/>
                    </a:cubicBezTo>
                    <a:cubicBezTo>
                      <a:pt x="161" y="32"/>
                      <a:pt x="169" y="34"/>
                      <a:pt x="174" y="39"/>
                    </a:cubicBezTo>
                    <a:cubicBezTo>
                      <a:pt x="192" y="57"/>
                      <a:pt x="202" y="89"/>
                      <a:pt x="216" y="111"/>
                    </a:cubicBezTo>
                    <a:cubicBezTo>
                      <a:pt x="230" y="132"/>
                      <a:pt x="229" y="162"/>
                      <a:pt x="243" y="183"/>
                    </a:cubicBezTo>
                    <a:cubicBezTo>
                      <a:pt x="245" y="200"/>
                      <a:pt x="246" y="211"/>
                      <a:pt x="255" y="225"/>
                    </a:cubicBezTo>
                    <a:cubicBezTo>
                      <a:pt x="258" y="258"/>
                      <a:pt x="260" y="291"/>
                      <a:pt x="264" y="324"/>
                    </a:cubicBezTo>
                    <a:cubicBezTo>
                      <a:pt x="264" y="324"/>
                      <a:pt x="277" y="358"/>
                      <a:pt x="273" y="360"/>
                    </a:cubicBezTo>
                    <a:cubicBezTo>
                      <a:pt x="268" y="363"/>
                      <a:pt x="267" y="350"/>
                      <a:pt x="264" y="345"/>
                    </a:cubicBezTo>
                    <a:cubicBezTo>
                      <a:pt x="259" y="326"/>
                      <a:pt x="255" y="309"/>
                      <a:pt x="246" y="291"/>
                    </a:cubicBezTo>
                    <a:cubicBezTo>
                      <a:pt x="241" y="267"/>
                      <a:pt x="229" y="246"/>
                      <a:pt x="225" y="222"/>
                    </a:cubicBezTo>
                    <a:cubicBezTo>
                      <a:pt x="220" y="190"/>
                      <a:pt x="213" y="147"/>
                      <a:pt x="195" y="120"/>
                    </a:cubicBezTo>
                    <a:cubicBezTo>
                      <a:pt x="190" y="100"/>
                      <a:pt x="184" y="76"/>
                      <a:pt x="171" y="60"/>
                    </a:cubicBezTo>
                    <a:cubicBezTo>
                      <a:pt x="154" y="38"/>
                      <a:pt x="92" y="24"/>
                      <a:pt x="66" y="15"/>
                    </a:cubicBezTo>
                    <a:cubicBezTo>
                      <a:pt x="58" y="16"/>
                      <a:pt x="46" y="11"/>
                      <a:pt x="42" y="18"/>
                    </a:cubicBezTo>
                    <a:cubicBezTo>
                      <a:pt x="40" y="21"/>
                      <a:pt x="74" y="27"/>
                      <a:pt x="75" y="27"/>
                    </a:cubicBezTo>
                    <a:cubicBezTo>
                      <a:pt x="81" y="29"/>
                      <a:pt x="88" y="29"/>
                      <a:pt x="93" y="33"/>
                    </a:cubicBezTo>
                    <a:cubicBezTo>
                      <a:pt x="96" y="35"/>
                      <a:pt x="99" y="38"/>
                      <a:pt x="102" y="39"/>
                    </a:cubicBezTo>
                    <a:cubicBezTo>
                      <a:pt x="124" y="49"/>
                      <a:pt x="147" y="49"/>
                      <a:pt x="168" y="63"/>
                    </a:cubicBezTo>
                    <a:cubicBezTo>
                      <a:pt x="172" y="120"/>
                      <a:pt x="180" y="172"/>
                      <a:pt x="198" y="225"/>
                    </a:cubicBezTo>
                    <a:cubicBezTo>
                      <a:pt x="202" y="255"/>
                      <a:pt x="203" y="285"/>
                      <a:pt x="210" y="315"/>
                    </a:cubicBezTo>
                    <a:cubicBezTo>
                      <a:pt x="212" y="323"/>
                      <a:pt x="211" y="332"/>
                      <a:pt x="216" y="339"/>
                    </a:cubicBezTo>
                    <a:cubicBezTo>
                      <a:pt x="218" y="342"/>
                      <a:pt x="221" y="345"/>
                      <a:pt x="222" y="348"/>
                    </a:cubicBezTo>
                    <a:cubicBezTo>
                      <a:pt x="225" y="354"/>
                      <a:pt x="228" y="366"/>
                      <a:pt x="228" y="366"/>
                    </a:cubicBezTo>
                    <a:cubicBezTo>
                      <a:pt x="234" y="348"/>
                      <a:pt x="220" y="307"/>
                      <a:pt x="216" y="288"/>
                    </a:cubicBezTo>
                    <a:cubicBezTo>
                      <a:pt x="214" y="279"/>
                      <a:pt x="210" y="270"/>
                      <a:pt x="207" y="261"/>
                    </a:cubicBezTo>
                    <a:cubicBezTo>
                      <a:pt x="206" y="258"/>
                      <a:pt x="204" y="252"/>
                      <a:pt x="204" y="252"/>
                    </a:cubicBezTo>
                    <a:cubicBezTo>
                      <a:pt x="200" y="218"/>
                      <a:pt x="193" y="176"/>
                      <a:pt x="174" y="147"/>
                    </a:cubicBezTo>
                    <a:cubicBezTo>
                      <a:pt x="170" y="129"/>
                      <a:pt x="168" y="112"/>
                      <a:pt x="153" y="102"/>
                    </a:cubicBezTo>
                    <a:cubicBezTo>
                      <a:pt x="140" y="63"/>
                      <a:pt x="98" y="34"/>
                      <a:pt x="60" y="24"/>
                    </a:cubicBezTo>
                    <a:cubicBezTo>
                      <a:pt x="71" y="41"/>
                      <a:pt x="60" y="27"/>
                      <a:pt x="75" y="36"/>
                    </a:cubicBezTo>
                    <a:cubicBezTo>
                      <a:pt x="81" y="40"/>
                      <a:pt x="93" y="48"/>
                      <a:pt x="93" y="48"/>
                    </a:cubicBezTo>
                    <a:cubicBezTo>
                      <a:pt x="98" y="63"/>
                      <a:pt x="105" y="73"/>
                      <a:pt x="117" y="81"/>
                    </a:cubicBezTo>
                    <a:cubicBezTo>
                      <a:pt x="121" y="93"/>
                      <a:pt x="128" y="106"/>
                      <a:pt x="135" y="117"/>
                    </a:cubicBezTo>
                    <a:cubicBezTo>
                      <a:pt x="148" y="171"/>
                      <a:pt x="170" y="222"/>
                      <a:pt x="183" y="276"/>
                    </a:cubicBezTo>
                    <a:cubicBezTo>
                      <a:pt x="181" y="205"/>
                      <a:pt x="181" y="138"/>
                      <a:pt x="141" y="78"/>
                    </a:cubicBezTo>
                    <a:cubicBezTo>
                      <a:pt x="129" y="60"/>
                      <a:pt x="110" y="53"/>
                      <a:pt x="96" y="39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6" name="Freeform 16"/>
              <p:cNvSpPr>
                <a:spLocks noChangeAspect="1"/>
              </p:cNvSpPr>
              <p:nvPr/>
            </p:nvSpPr>
            <p:spPr bwMode="auto">
              <a:xfrm>
                <a:off x="9671" y="6302"/>
                <a:ext cx="106" cy="359"/>
              </a:xfrm>
              <a:custGeom>
                <a:avLst/>
                <a:gdLst>
                  <a:gd name="T0" fmla="*/ 68 w 42"/>
                  <a:gd name="T1" fmla="*/ 0 h 142"/>
                  <a:gd name="T2" fmla="*/ 30 w 42"/>
                  <a:gd name="T3" fmla="*/ 159 h 142"/>
                  <a:gd name="T4" fmla="*/ 8 w 42"/>
                  <a:gd name="T5" fmla="*/ 228 h 142"/>
                  <a:gd name="T6" fmla="*/ 0 w 42"/>
                  <a:gd name="T7" fmla="*/ 250 h 142"/>
                  <a:gd name="T8" fmla="*/ 106 w 42"/>
                  <a:gd name="T9" fmla="*/ 341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142"/>
                  <a:gd name="T17" fmla="*/ 42 w 42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142">
                    <a:moveTo>
                      <a:pt x="27" y="0"/>
                    </a:moveTo>
                    <a:cubicBezTo>
                      <a:pt x="23" y="21"/>
                      <a:pt x="19" y="42"/>
                      <a:pt x="12" y="63"/>
                    </a:cubicBezTo>
                    <a:cubicBezTo>
                      <a:pt x="9" y="72"/>
                      <a:pt x="6" y="81"/>
                      <a:pt x="3" y="90"/>
                    </a:cubicBezTo>
                    <a:cubicBezTo>
                      <a:pt x="2" y="93"/>
                      <a:pt x="0" y="99"/>
                      <a:pt x="0" y="99"/>
                    </a:cubicBezTo>
                    <a:cubicBezTo>
                      <a:pt x="4" y="142"/>
                      <a:pt x="0" y="135"/>
                      <a:pt x="42" y="13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7" name="Freeform 17"/>
              <p:cNvSpPr>
                <a:spLocks noChangeAspect="1"/>
              </p:cNvSpPr>
              <p:nvPr/>
            </p:nvSpPr>
            <p:spPr bwMode="auto">
              <a:xfrm>
                <a:off x="9679" y="6711"/>
                <a:ext cx="257" cy="38"/>
              </a:xfrm>
              <a:custGeom>
                <a:avLst/>
                <a:gdLst>
                  <a:gd name="T0" fmla="*/ 0 w 102"/>
                  <a:gd name="T1" fmla="*/ 38 h 15"/>
                  <a:gd name="T2" fmla="*/ 181 w 102"/>
                  <a:gd name="T3" fmla="*/ 30 h 15"/>
                  <a:gd name="T4" fmla="*/ 257 w 102"/>
                  <a:gd name="T5" fmla="*/ 0 h 15"/>
                  <a:gd name="T6" fmla="*/ 0 60000 65536"/>
                  <a:gd name="T7" fmla="*/ 0 60000 65536"/>
                  <a:gd name="T8" fmla="*/ 0 60000 65536"/>
                  <a:gd name="T9" fmla="*/ 0 w 102"/>
                  <a:gd name="T10" fmla="*/ 0 h 15"/>
                  <a:gd name="T11" fmla="*/ 102 w 102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" h="15">
                    <a:moveTo>
                      <a:pt x="0" y="15"/>
                    </a:moveTo>
                    <a:cubicBezTo>
                      <a:pt x="24" y="14"/>
                      <a:pt x="48" y="14"/>
                      <a:pt x="72" y="12"/>
                    </a:cubicBezTo>
                    <a:cubicBezTo>
                      <a:pt x="83" y="11"/>
                      <a:pt x="102" y="0"/>
                      <a:pt x="102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8" name="Freeform 18"/>
              <p:cNvSpPr>
                <a:spLocks noChangeAspect="1"/>
              </p:cNvSpPr>
              <p:nvPr/>
            </p:nvSpPr>
            <p:spPr bwMode="auto">
              <a:xfrm>
                <a:off x="9049" y="6878"/>
                <a:ext cx="1752" cy="2408"/>
              </a:xfrm>
              <a:custGeom>
                <a:avLst/>
                <a:gdLst>
                  <a:gd name="T0" fmla="*/ 637 w 693"/>
                  <a:gd name="T1" fmla="*/ 0 h 953"/>
                  <a:gd name="T2" fmla="*/ 607 w 693"/>
                  <a:gd name="T3" fmla="*/ 220 h 953"/>
                  <a:gd name="T4" fmla="*/ 447 w 693"/>
                  <a:gd name="T5" fmla="*/ 296 h 953"/>
                  <a:gd name="T6" fmla="*/ 379 w 693"/>
                  <a:gd name="T7" fmla="*/ 334 h 953"/>
                  <a:gd name="T8" fmla="*/ 303 w 693"/>
                  <a:gd name="T9" fmla="*/ 447 h 953"/>
                  <a:gd name="T10" fmla="*/ 205 w 693"/>
                  <a:gd name="T11" fmla="*/ 659 h 953"/>
                  <a:gd name="T12" fmla="*/ 114 w 693"/>
                  <a:gd name="T13" fmla="*/ 804 h 953"/>
                  <a:gd name="T14" fmla="*/ 68 w 693"/>
                  <a:gd name="T15" fmla="*/ 879 h 953"/>
                  <a:gd name="T16" fmla="*/ 61 w 693"/>
                  <a:gd name="T17" fmla="*/ 948 h 953"/>
                  <a:gd name="T18" fmla="*/ 53 w 693"/>
                  <a:gd name="T19" fmla="*/ 1334 h 953"/>
                  <a:gd name="T20" fmla="*/ 15 w 693"/>
                  <a:gd name="T21" fmla="*/ 1448 h 953"/>
                  <a:gd name="T22" fmla="*/ 0 w 693"/>
                  <a:gd name="T23" fmla="*/ 1493 h 953"/>
                  <a:gd name="T24" fmla="*/ 220 w 693"/>
                  <a:gd name="T25" fmla="*/ 1554 h 953"/>
                  <a:gd name="T26" fmla="*/ 273 w 693"/>
                  <a:gd name="T27" fmla="*/ 1380 h 953"/>
                  <a:gd name="T28" fmla="*/ 296 w 693"/>
                  <a:gd name="T29" fmla="*/ 1311 h 953"/>
                  <a:gd name="T30" fmla="*/ 311 w 693"/>
                  <a:gd name="T31" fmla="*/ 1266 h 953"/>
                  <a:gd name="T32" fmla="*/ 410 w 693"/>
                  <a:gd name="T33" fmla="*/ 887 h 953"/>
                  <a:gd name="T34" fmla="*/ 447 w 693"/>
                  <a:gd name="T35" fmla="*/ 773 h 953"/>
                  <a:gd name="T36" fmla="*/ 470 w 693"/>
                  <a:gd name="T37" fmla="*/ 705 h 953"/>
                  <a:gd name="T38" fmla="*/ 531 w 693"/>
                  <a:gd name="T39" fmla="*/ 902 h 953"/>
                  <a:gd name="T40" fmla="*/ 546 w 693"/>
                  <a:gd name="T41" fmla="*/ 955 h 953"/>
                  <a:gd name="T42" fmla="*/ 561 w 693"/>
                  <a:gd name="T43" fmla="*/ 1001 h 953"/>
                  <a:gd name="T44" fmla="*/ 554 w 693"/>
                  <a:gd name="T45" fmla="*/ 1311 h 953"/>
                  <a:gd name="T46" fmla="*/ 493 w 693"/>
                  <a:gd name="T47" fmla="*/ 1524 h 953"/>
                  <a:gd name="T48" fmla="*/ 364 w 693"/>
                  <a:gd name="T49" fmla="*/ 1925 h 953"/>
                  <a:gd name="T50" fmla="*/ 250 w 693"/>
                  <a:gd name="T51" fmla="*/ 2244 h 953"/>
                  <a:gd name="T52" fmla="*/ 220 w 693"/>
                  <a:gd name="T53" fmla="*/ 2335 h 953"/>
                  <a:gd name="T54" fmla="*/ 205 w 693"/>
                  <a:gd name="T55" fmla="*/ 2380 h 953"/>
                  <a:gd name="T56" fmla="*/ 220 w 693"/>
                  <a:gd name="T57" fmla="*/ 2403 h 953"/>
                  <a:gd name="T58" fmla="*/ 1350 w 693"/>
                  <a:gd name="T59" fmla="*/ 2395 h 953"/>
                  <a:gd name="T60" fmla="*/ 1593 w 693"/>
                  <a:gd name="T61" fmla="*/ 2335 h 953"/>
                  <a:gd name="T62" fmla="*/ 1691 w 693"/>
                  <a:gd name="T63" fmla="*/ 2297 h 953"/>
                  <a:gd name="T64" fmla="*/ 1714 w 693"/>
                  <a:gd name="T65" fmla="*/ 2289 h 953"/>
                  <a:gd name="T66" fmla="*/ 1562 w 693"/>
                  <a:gd name="T67" fmla="*/ 2024 h 953"/>
                  <a:gd name="T68" fmla="*/ 1487 w 693"/>
                  <a:gd name="T69" fmla="*/ 1880 h 953"/>
                  <a:gd name="T70" fmla="*/ 1426 w 693"/>
                  <a:gd name="T71" fmla="*/ 1797 h 953"/>
                  <a:gd name="T72" fmla="*/ 1335 w 693"/>
                  <a:gd name="T73" fmla="*/ 1652 h 953"/>
                  <a:gd name="T74" fmla="*/ 1289 w 693"/>
                  <a:gd name="T75" fmla="*/ 1569 h 953"/>
                  <a:gd name="T76" fmla="*/ 1244 w 693"/>
                  <a:gd name="T77" fmla="*/ 1493 h 953"/>
                  <a:gd name="T78" fmla="*/ 1183 w 693"/>
                  <a:gd name="T79" fmla="*/ 1364 h 953"/>
                  <a:gd name="T80" fmla="*/ 1130 w 693"/>
                  <a:gd name="T81" fmla="*/ 1289 h 953"/>
                  <a:gd name="T82" fmla="*/ 1077 w 693"/>
                  <a:gd name="T83" fmla="*/ 1190 h 953"/>
                  <a:gd name="T84" fmla="*/ 1054 w 693"/>
                  <a:gd name="T85" fmla="*/ 1122 h 953"/>
                  <a:gd name="T86" fmla="*/ 1047 w 693"/>
                  <a:gd name="T87" fmla="*/ 1046 h 953"/>
                  <a:gd name="T88" fmla="*/ 1054 w 693"/>
                  <a:gd name="T89" fmla="*/ 538 h 953"/>
                  <a:gd name="T90" fmla="*/ 1085 w 693"/>
                  <a:gd name="T91" fmla="*/ 584 h 953"/>
                  <a:gd name="T92" fmla="*/ 1130 w 693"/>
                  <a:gd name="T93" fmla="*/ 652 h 953"/>
                  <a:gd name="T94" fmla="*/ 1282 w 693"/>
                  <a:gd name="T95" fmla="*/ 864 h 953"/>
                  <a:gd name="T96" fmla="*/ 1388 w 693"/>
                  <a:gd name="T97" fmla="*/ 1152 h 953"/>
                  <a:gd name="T98" fmla="*/ 1426 w 693"/>
                  <a:gd name="T99" fmla="*/ 1273 h 953"/>
                  <a:gd name="T100" fmla="*/ 1471 w 693"/>
                  <a:gd name="T101" fmla="*/ 1296 h 953"/>
                  <a:gd name="T102" fmla="*/ 1752 w 693"/>
                  <a:gd name="T103" fmla="*/ 1213 h 953"/>
                  <a:gd name="T104" fmla="*/ 1532 w 693"/>
                  <a:gd name="T105" fmla="*/ 682 h 953"/>
                  <a:gd name="T106" fmla="*/ 1388 w 693"/>
                  <a:gd name="T107" fmla="*/ 546 h 953"/>
                  <a:gd name="T108" fmla="*/ 1244 w 693"/>
                  <a:gd name="T109" fmla="*/ 371 h 953"/>
                  <a:gd name="T110" fmla="*/ 1077 w 693"/>
                  <a:gd name="T111" fmla="*/ 235 h 953"/>
                  <a:gd name="T112" fmla="*/ 1001 w 693"/>
                  <a:gd name="T113" fmla="*/ 212 h 953"/>
                  <a:gd name="T114" fmla="*/ 956 w 693"/>
                  <a:gd name="T115" fmla="*/ 197 h 953"/>
                  <a:gd name="T116" fmla="*/ 910 w 693"/>
                  <a:gd name="T117" fmla="*/ 136 h 953"/>
                  <a:gd name="T118" fmla="*/ 880 w 693"/>
                  <a:gd name="T119" fmla="*/ 15 h 95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93"/>
                  <a:gd name="T181" fmla="*/ 0 h 953"/>
                  <a:gd name="T182" fmla="*/ 693 w 693"/>
                  <a:gd name="T183" fmla="*/ 953 h 95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93" h="953">
                    <a:moveTo>
                      <a:pt x="252" y="0"/>
                    </a:moveTo>
                    <a:cubicBezTo>
                      <a:pt x="251" y="12"/>
                      <a:pt x="257" y="73"/>
                      <a:pt x="240" y="87"/>
                    </a:cubicBezTo>
                    <a:cubicBezTo>
                      <a:pt x="223" y="100"/>
                      <a:pt x="196" y="107"/>
                      <a:pt x="177" y="117"/>
                    </a:cubicBezTo>
                    <a:cubicBezTo>
                      <a:pt x="168" y="122"/>
                      <a:pt x="150" y="132"/>
                      <a:pt x="150" y="132"/>
                    </a:cubicBezTo>
                    <a:cubicBezTo>
                      <a:pt x="142" y="144"/>
                      <a:pt x="125" y="163"/>
                      <a:pt x="120" y="177"/>
                    </a:cubicBezTo>
                    <a:cubicBezTo>
                      <a:pt x="111" y="205"/>
                      <a:pt x="102" y="240"/>
                      <a:pt x="81" y="261"/>
                    </a:cubicBezTo>
                    <a:cubicBezTo>
                      <a:pt x="74" y="282"/>
                      <a:pt x="57" y="300"/>
                      <a:pt x="45" y="318"/>
                    </a:cubicBezTo>
                    <a:cubicBezTo>
                      <a:pt x="39" y="328"/>
                      <a:pt x="27" y="348"/>
                      <a:pt x="27" y="348"/>
                    </a:cubicBezTo>
                    <a:cubicBezTo>
                      <a:pt x="26" y="357"/>
                      <a:pt x="24" y="366"/>
                      <a:pt x="24" y="375"/>
                    </a:cubicBezTo>
                    <a:cubicBezTo>
                      <a:pt x="22" y="426"/>
                      <a:pt x="24" y="477"/>
                      <a:pt x="21" y="528"/>
                    </a:cubicBezTo>
                    <a:cubicBezTo>
                      <a:pt x="20" y="541"/>
                      <a:pt x="10" y="560"/>
                      <a:pt x="6" y="573"/>
                    </a:cubicBezTo>
                    <a:cubicBezTo>
                      <a:pt x="4" y="579"/>
                      <a:pt x="0" y="591"/>
                      <a:pt x="0" y="591"/>
                    </a:cubicBezTo>
                    <a:cubicBezTo>
                      <a:pt x="9" y="634"/>
                      <a:pt x="56" y="594"/>
                      <a:pt x="87" y="615"/>
                    </a:cubicBezTo>
                    <a:cubicBezTo>
                      <a:pt x="107" y="595"/>
                      <a:pt x="99" y="572"/>
                      <a:pt x="108" y="546"/>
                    </a:cubicBezTo>
                    <a:cubicBezTo>
                      <a:pt x="111" y="537"/>
                      <a:pt x="114" y="528"/>
                      <a:pt x="117" y="519"/>
                    </a:cubicBezTo>
                    <a:cubicBezTo>
                      <a:pt x="119" y="513"/>
                      <a:pt x="123" y="501"/>
                      <a:pt x="123" y="501"/>
                    </a:cubicBezTo>
                    <a:cubicBezTo>
                      <a:pt x="128" y="451"/>
                      <a:pt x="146" y="399"/>
                      <a:pt x="162" y="351"/>
                    </a:cubicBezTo>
                    <a:cubicBezTo>
                      <a:pt x="167" y="336"/>
                      <a:pt x="172" y="321"/>
                      <a:pt x="177" y="306"/>
                    </a:cubicBezTo>
                    <a:cubicBezTo>
                      <a:pt x="180" y="297"/>
                      <a:pt x="186" y="279"/>
                      <a:pt x="186" y="279"/>
                    </a:cubicBezTo>
                    <a:cubicBezTo>
                      <a:pt x="193" y="305"/>
                      <a:pt x="202" y="331"/>
                      <a:pt x="210" y="357"/>
                    </a:cubicBezTo>
                    <a:cubicBezTo>
                      <a:pt x="212" y="364"/>
                      <a:pt x="214" y="371"/>
                      <a:pt x="216" y="378"/>
                    </a:cubicBezTo>
                    <a:cubicBezTo>
                      <a:pt x="218" y="384"/>
                      <a:pt x="222" y="396"/>
                      <a:pt x="222" y="396"/>
                    </a:cubicBezTo>
                    <a:cubicBezTo>
                      <a:pt x="221" y="437"/>
                      <a:pt x="221" y="478"/>
                      <a:pt x="219" y="519"/>
                    </a:cubicBezTo>
                    <a:cubicBezTo>
                      <a:pt x="218" y="547"/>
                      <a:pt x="203" y="576"/>
                      <a:pt x="195" y="603"/>
                    </a:cubicBezTo>
                    <a:cubicBezTo>
                      <a:pt x="179" y="656"/>
                      <a:pt x="159" y="709"/>
                      <a:pt x="144" y="762"/>
                    </a:cubicBezTo>
                    <a:cubicBezTo>
                      <a:pt x="132" y="805"/>
                      <a:pt x="113" y="846"/>
                      <a:pt x="99" y="888"/>
                    </a:cubicBezTo>
                    <a:cubicBezTo>
                      <a:pt x="95" y="900"/>
                      <a:pt x="91" y="912"/>
                      <a:pt x="87" y="924"/>
                    </a:cubicBezTo>
                    <a:cubicBezTo>
                      <a:pt x="85" y="930"/>
                      <a:pt x="81" y="942"/>
                      <a:pt x="81" y="942"/>
                    </a:cubicBezTo>
                    <a:cubicBezTo>
                      <a:pt x="83" y="945"/>
                      <a:pt x="83" y="951"/>
                      <a:pt x="87" y="951"/>
                    </a:cubicBezTo>
                    <a:cubicBezTo>
                      <a:pt x="236" y="953"/>
                      <a:pt x="385" y="950"/>
                      <a:pt x="534" y="948"/>
                    </a:cubicBezTo>
                    <a:cubicBezTo>
                      <a:pt x="561" y="948"/>
                      <a:pt x="603" y="934"/>
                      <a:pt x="630" y="924"/>
                    </a:cubicBezTo>
                    <a:cubicBezTo>
                      <a:pt x="643" y="919"/>
                      <a:pt x="656" y="913"/>
                      <a:pt x="669" y="909"/>
                    </a:cubicBezTo>
                    <a:cubicBezTo>
                      <a:pt x="672" y="908"/>
                      <a:pt x="678" y="906"/>
                      <a:pt x="678" y="906"/>
                    </a:cubicBezTo>
                    <a:cubicBezTo>
                      <a:pt x="664" y="864"/>
                      <a:pt x="643" y="836"/>
                      <a:pt x="618" y="801"/>
                    </a:cubicBezTo>
                    <a:cubicBezTo>
                      <a:pt x="606" y="784"/>
                      <a:pt x="602" y="758"/>
                      <a:pt x="588" y="744"/>
                    </a:cubicBezTo>
                    <a:cubicBezTo>
                      <a:pt x="572" y="728"/>
                      <a:pt x="582" y="739"/>
                      <a:pt x="564" y="711"/>
                    </a:cubicBezTo>
                    <a:cubicBezTo>
                      <a:pt x="552" y="692"/>
                      <a:pt x="539" y="674"/>
                      <a:pt x="528" y="654"/>
                    </a:cubicBezTo>
                    <a:cubicBezTo>
                      <a:pt x="522" y="643"/>
                      <a:pt x="510" y="621"/>
                      <a:pt x="510" y="621"/>
                    </a:cubicBezTo>
                    <a:cubicBezTo>
                      <a:pt x="506" y="607"/>
                      <a:pt x="499" y="603"/>
                      <a:pt x="492" y="591"/>
                    </a:cubicBezTo>
                    <a:cubicBezTo>
                      <a:pt x="483" y="575"/>
                      <a:pt x="479" y="555"/>
                      <a:pt x="468" y="540"/>
                    </a:cubicBezTo>
                    <a:cubicBezTo>
                      <a:pt x="464" y="534"/>
                      <a:pt x="449" y="515"/>
                      <a:pt x="447" y="510"/>
                    </a:cubicBezTo>
                    <a:cubicBezTo>
                      <a:pt x="442" y="496"/>
                      <a:pt x="431" y="485"/>
                      <a:pt x="426" y="471"/>
                    </a:cubicBezTo>
                    <a:cubicBezTo>
                      <a:pt x="423" y="462"/>
                      <a:pt x="417" y="444"/>
                      <a:pt x="417" y="444"/>
                    </a:cubicBezTo>
                    <a:cubicBezTo>
                      <a:pt x="416" y="434"/>
                      <a:pt x="414" y="424"/>
                      <a:pt x="414" y="414"/>
                    </a:cubicBezTo>
                    <a:cubicBezTo>
                      <a:pt x="414" y="347"/>
                      <a:pt x="412" y="280"/>
                      <a:pt x="417" y="213"/>
                    </a:cubicBezTo>
                    <a:cubicBezTo>
                      <a:pt x="418" y="206"/>
                      <a:pt x="425" y="225"/>
                      <a:pt x="429" y="231"/>
                    </a:cubicBezTo>
                    <a:cubicBezTo>
                      <a:pt x="435" y="240"/>
                      <a:pt x="441" y="249"/>
                      <a:pt x="447" y="258"/>
                    </a:cubicBezTo>
                    <a:cubicBezTo>
                      <a:pt x="464" y="284"/>
                      <a:pt x="482" y="326"/>
                      <a:pt x="507" y="342"/>
                    </a:cubicBezTo>
                    <a:cubicBezTo>
                      <a:pt x="520" y="380"/>
                      <a:pt x="533" y="419"/>
                      <a:pt x="549" y="456"/>
                    </a:cubicBezTo>
                    <a:cubicBezTo>
                      <a:pt x="555" y="471"/>
                      <a:pt x="559" y="488"/>
                      <a:pt x="564" y="504"/>
                    </a:cubicBezTo>
                    <a:cubicBezTo>
                      <a:pt x="566" y="510"/>
                      <a:pt x="576" y="509"/>
                      <a:pt x="582" y="513"/>
                    </a:cubicBezTo>
                    <a:cubicBezTo>
                      <a:pt x="619" y="507"/>
                      <a:pt x="658" y="492"/>
                      <a:pt x="693" y="480"/>
                    </a:cubicBezTo>
                    <a:cubicBezTo>
                      <a:pt x="670" y="410"/>
                      <a:pt x="660" y="324"/>
                      <a:pt x="606" y="270"/>
                    </a:cubicBezTo>
                    <a:cubicBezTo>
                      <a:pt x="600" y="252"/>
                      <a:pt x="569" y="223"/>
                      <a:pt x="549" y="216"/>
                    </a:cubicBezTo>
                    <a:cubicBezTo>
                      <a:pt x="528" y="195"/>
                      <a:pt x="510" y="172"/>
                      <a:pt x="492" y="147"/>
                    </a:cubicBezTo>
                    <a:cubicBezTo>
                      <a:pt x="480" y="111"/>
                      <a:pt x="462" y="97"/>
                      <a:pt x="426" y="93"/>
                    </a:cubicBezTo>
                    <a:cubicBezTo>
                      <a:pt x="408" y="88"/>
                      <a:pt x="418" y="91"/>
                      <a:pt x="396" y="84"/>
                    </a:cubicBezTo>
                    <a:cubicBezTo>
                      <a:pt x="390" y="82"/>
                      <a:pt x="378" y="78"/>
                      <a:pt x="378" y="78"/>
                    </a:cubicBezTo>
                    <a:cubicBezTo>
                      <a:pt x="371" y="67"/>
                      <a:pt x="371" y="61"/>
                      <a:pt x="360" y="54"/>
                    </a:cubicBezTo>
                    <a:cubicBezTo>
                      <a:pt x="355" y="38"/>
                      <a:pt x="348" y="22"/>
                      <a:pt x="348" y="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59" name="Freeform 19"/>
              <p:cNvSpPr>
                <a:spLocks noChangeAspect="1"/>
              </p:cNvSpPr>
              <p:nvPr/>
            </p:nvSpPr>
            <p:spPr bwMode="auto">
              <a:xfrm>
                <a:off x="9694" y="7037"/>
                <a:ext cx="280" cy="137"/>
              </a:xfrm>
              <a:custGeom>
                <a:avLst/>
                <a:gdLst>
                  <a:gd name="T0" fmla="*/ 0 w 111"/>
                  <a:gd name="T1" fmla="*/ 30 h 54"/>
                  <a:gd name="T2" fmla="*/ 98 w 111"/>
                  <a:gd name="T3" fmla="*/ 69 h 54"/>
                  <a:gd name="T4" fmla="*/ 136 w 111"/>
                  <a:gd name="T5" fmla="*/ 137 h 54"/>
                  <a:gd name="T6" fmla="*/ 235 w 111"/>
                  <a:gd name="T7" fmla="*/ 38 h 54"/>
                  <a:gd name="T8" fmla="*/ 280 w 111"/>
                  <a:gd name="T9" fmla="*/ 0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"/>
                  <a:gd name="T16" fmla="*/ 0 h 54"/>
                  <a:gd name="T17" fmla="*/ 111 w 111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" h="54">
                    <a:moveTo>
                      <a:pt x="0" y="12"/>
                    </a:moveTo>
                    <a:cubicBezTo>
                      <a:pt x="14" y="17"/>
                      <a:pt x="26" y="20"/>
                      <a:pt x="39" y="27"/>
                    </a:cubicBezTo>
                    <a:cubicBezTo>
                      <a:pt x="53" y="48"/>
                      <a:pt x="49" y="38"/>
                      <a:pt x="54" y="54"/>
                    </a:cubicBezTo>
                    <a:cubicBezTo>
                      <a:pt x="72" y="48"/>
                      <a:pt x="77" y="26"/>
                      <a:pt x="93" y="15"/>
                    </a:cubicBezTo>
                    <a:cubicBezTo>
                      <a:pt x="99" y="11"/>
                      <a:pt x="111" y="0"/>
                      <a:pt x="111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60" name="Freeform 20"/>
              <p:cNvSpPr>
                <a:spLocks noChangeAspect="1"/>
              </p:cNvSpPr>
              <p:nvPr/>
            </p:nvSpPr>
            <p:spPr bwMode="auto">
              <a:xfrm>
                <a:off x="8885" y="8402"/>
                <a:ext cx="437" cy="391"/>
              </a:xfrm>
              <a:custGeom>
                <a:avLst/>
                <a:gdLst>
                  <a:gd name="T0" fmla="*/ 187 w 173"/>
                  <a:gd name="T1" fmla="*/ 0 h 155"/>
                  <a:gd name="T2" fmla="*/ 96 w 173"/>
                  <a:gd name="T3" fmla="*/ 121 h 155"/>
                  <a:gd name="T4" fmla="*/ 20 w 173"/>
                  <a:gd name="T5" fmla="*/ 174 h 155"/>
                  <a:gd name="T6" fmla="*/ 13 w 173"/>
                  <a:gd name="T7" fmla="*/ 250 h 155"/>
                  <a:gd name="T8" fmla="*/ 96 w 173"/>
                  <a:gd name="T9" fmla="*/ 227 h 155"/>
                  <a:gd name="T10" fmla="*/ 134 w 173"/>
                  <a:gd name="T11" fmla="*/ 197 h 155"/>
                  <a:gd name="T12" fmla="*/ 88 w 173"/>
                  <a:gd name="T13" fmla="*/ 310 h 155"/>
                  <a:gd name="T14" fmla="*/ 58 w 173"/>
                  <a:gd name="T15" fmla="*/ 356 h 155"/>
                  <a:gd name="T16" fmla="*/ 126 w 173"/>
                  <a:gd name="T17" fmla="*/ 348 h 155"/>
                  <a:gd name="T18" fmla="*/ 217 w 173"/>
                  <a:gd name="T19" fmla="*/ 212 h 155"/>
                  <a:gd name="T20" fmla="*/ 202 w 173"/>
                  <a:gd name="T21" fmla="*/ 242 h 155"/>
                  <a:gd name="T22" fmla="*/ 187 w 173"/>
                  <a:gd name="T23" fmla="*/ 295 h 155"/>
                  <a:gd name="T24" fmla="*/ 172 w 173"/>
                  <a:gd name="T25" fmla="*/ 341 h 155"/>
                  <a:gd name="T26" fmla="*/ 179 w 173"/>
                  <a:gd name="T27" fmla="*/ 386 h 155"/>
                  <a:gd name="T28" fmla="*/ 202 w 173"/>
                  <a:gd name="T29" fmla="*/ 378 h 155"/>
                  <a:gd name="T30" fmla="*/ 248 w 173"/>
                  <a:gd name="T31" fmla="*/ 303 h 155"/>
                  <a:gd name="T32" fmla="*/ 278 w 173"/>
                  <a:gd name="T33" fmla="*/ 204 h 155"/>
                  <a:gd name="T34" fmla="*/ 285 w 173"/>
                  <a:gd name="T35" fmla="*/ 227 h 155"/>
                  <a:gd name="T36" fmla="*/ 293 w 173"/>
                  <a:gd name="T37" fmla="*/ 356 h 155"/>
                  <a:gd name="T38" fmla="*/ 316 w 173"/>
                  <a:gd name="T39" fmla="*/ 280 h 155"/>
                  <a:gd name="T40" fmla="*/ 346 w 173"/>
                  <a:gd name="T41" fmla="*/ 166 h 155"/>
                  <a:gd name="T42" fmla="*/ 369 w 173"/>
                  <a:gd name="T43" fmla="*/ 272 h 155"/>
                  <a:gd name="T44" fmla="*/ 437 w 173"/>
                  <a:gd name="T45" fmla="*/ 303 h 155"/>
                  <a:gd name="T46" fmla="*/ 422 w 173"/>
                  <a:gd name="T47" fmla="*/ 174 h 155"/>
                  <a:gd name="T48" fmla="*/ 376 w 173"/>
                  <a:gd name="T49" fmla="*/ 0 h 15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3"/>
                  <a:gd name="T76" fmla="*/ 0 h 155"/>
                  <a:gd name="T77" fmla="*/ 173 w 173"/>
                  <a:gd name="T78" fmla="*/ 155 h 15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3" h="155">
                    <a:moveTo>
                      <a:pt x="74" y="0"/>
                    </a:moveTo>
                    <a:cubicBezTo>
                      <a:pt x="67" y="22"/>
                      <a:pt x="61" y="40"/>
                      <a:pt x="38" y="48"/>
                    </a:cubicBezTo>
                    <a:cubicBezTo>
                      <a:pt x="28" y="58"/>
                      <a:pt x="20" y="63"/>
                      <a:pt x="8" y="69"/>
                    </a:cubicBezTo>
                    <a:cubicBezTo>
                      <a:pt x="1" y="91"/>
                      <a:pt x="0" y="81"/>
                      <a:pt x="5" y="99"/>
                    </a:cubicBezTo>
                    <a:cubicBezTo>
                      <a:pt x="16" y="95"/>
                      <a:pt x="27" y="94"/>
                      <a:pt x="38" y="90"/>
                    </a:cubicBezTo>
                    <a:cubicBezTo>
                      <a:pt x="42" y="84"/>
                      <a:pt x="53" y="66"/>
                      <a:pt x="53" y="78"/>
                    </a:cubicBezTo>
                    <a:cubicBezTo>
                      <a:pt x="53" y="89"/>
                      <a:pt x="41" y="112"/>
                      <a:pt x="35" y="123"/>
                    </a:cubicBezTo>
                    <a:cubicBezTo>
                      <a:pt x="31" y="129"/>
                      <a:pt x="23" y="141"/>
                      <a:pt x="23" y="141"/>
                    </a:cubicBezTo>
                    <a:cubicBezTo>
                      <a:pt x="32" y="144"/>
                      <a:pt x="50" y="138"/>
                      <a:pt x="50" y="138"/>
                    </a:cubicBezTo>
                    <a:cubicBezTo>
                      <a:pt x="62" y="120"/>
                      <a:pt x="74" y="102"/>
                      <a:pt x="86" y="84"/>
                    </a:cubicBezTo>
                    <a:cubicBezTo>
                      <a:pt x="88" y="80"/>
                      <a:pt x="82" y="92"/>
                      <a:pt x="80" y="96"/>
                    </a:cubicBezTo>
                    <a:cubicBezTo>
                      <a:pt x="77" y="104"/>
                      <a:pt x="77" y="109"/>
                      <a:pt x="74" y="117"/>
                    </a:cubicBezTo>
                    <a:cubicBezTo>
                      <a:pt x="72" y="123"/>
                      <a:pt x="68" y="135"/>
                      <a:pt x="68" y="135"/>
                    </a:cubicBezTo>
                    <a:cubicBezTo>
                      <a:pt x="69" y="141"/>
                      <a:pt x="67" y="148"/>
                      <a:pt x="71" y="153"/>
                    </a:cubicBezTo>
                    <a:cubicBezTo>
                      <a:pt x="73" y="155"/>
                      <a:pt x="78" y="152"/>
                      <a:pt x="80" y="150"/>
                    </a:cubicBezTo>
                    <a:cubicBezTo>
                      <a:pt x="87" y="143"/>
                      <a:pt x="89" y="129"/>
                      <a:pt x="98" y="120"/>
                    </a:cubicBezTo>
                    <a:cubicBezTo>
                      <a:pt x="102" y="107"/>
                      <a:pt x="107" y="94"/>
                      <a:pt x="110" y="81"/>
                    </a:cubicBezTo>
                    <a:cubicBezTo>
                      <a:pt x="111" y="84"/>
                      <a:pt x="113" y="87"/>
                      <a:pt x="113" y="90"/>
                    </a:cubicBezTo>
                    <a:cubicBezTo>
                      <a:pt x="115" y="107"/>
                      <a:pt x="112" y="125"/>
                      <a:pt x="116" y="141"/>
                    </a:cubicBezTo>
                    <a:cubicBezTo>
                      <a:pt x="117" y="145"/>
                      <a:pt x="125" y="112"/>
                      <a:pt x="125" y="111"/>
                    </a:cubicBezTo>
                    <a:cubicBezTo>
                      <a:pt x="129" y="96"/>
                      <a:pt x="132" y="81"/>
                      <a:pt x="137" y="66"/>
                    </a:cubicBezTo>
                    <a:cubicBezTo>
                      <a:pt x="138" y="70"/>
                      <a:pt x="140" y="103"/>
                      <a:pt x="146" y="108"/>
                    </a:cubicBezTo>
                    <a:cubicBezTo>
                      <a:pt x="154" y="114"/>
                      <a:pt x="165" y="115"/>
                      <a:pt x="173" y="120"/>
                    </a:cubicBezTo>
                    <a:cubicBezTo>
                      <a:pt x="165" y="96"/>
                      <a:pt x="173" y="122"/>
                      <a:pt x="167" y="69"/>
                    </a:cubicBezTo>
                    <a:cubicBezTo>
                      <a:pt x="164" y="45"/>
                      <a:pt x="149" y="25"/>
                      <a:pt x="149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61" name="Freeform 21"/>
              <p:cNvSpPr>
                <a:spLocks noChangeAspect="1"/>
              </p:cNvSpPr>
              <p:nvPr/>
            </p:nvSpPr>
            <p:spPr bwMode="auto">
              <a:xfrm>
                <a:off x="10520" y="8083"/>
                <a:ext cx="488" cy="493"/>
              </a:xfrm>
              <a:custGeom>
                <a:avLst/>
                <a:gdLst>
                  <a:gd name="T0" fmla="*/ 91 w 193"/>
                  <a:gd name="T1" fmla="*/ 46 h 195"/>
                  <a:gd name="T2" fmla="*/ 46 w 193"/>
                  <a:gd name="T3" fmla="*/ 190 h 195"/>
                  <a:gd name="T4" fmla="*/ 23 w 193"/>
                  <a:gd name="T5" fmla="*/ 296 h 195"/>
                  <a:gd name="T6" fmla="*/ 0 w 193"/>
                  <a:gd name="T7" fmla="*/ 364 h 195"/>
                  <a:gd name="T8" fmla="*/ 61 w 193"/>
                  <a:gd name="T9" fmla="*/ 379 h 195"/>
                  <a:gd name="T10" fmla="*/ 114 w 193"/>
                  <a:gd name="T11" fmla="*/ 288 h 195"/>
                  <a:gd name="T12" fmla="*/ 121 w 193"/>
                  <a:gd name="T13" fmla="*/ 470 h 195"/>
                  <a:gd name="T14" fmla="*/ 129 w 193"/>
                  <a:gd name="T15" fmla="*/ 493 h 195"/>
                  <a:gd name="T16" fmla="*/ 190 w 193"/>
                  <a:gd name="T17" fmla="*/ 387 h 195"/>
                  <a:gd name="T18" fmla="*/ 212 w 193"/>
                  <a:gd name="T19" fmla="*/ 303 h 195"/>
                  <a:gd name="T20" fmla="*/ 265 w 193"/>
                  <a:gd name="T21" fmla="*/ 387 h 195"/>
                  <a:gd name="T22" fmla="*/ 349 w 193"/>
                  <a:gd name="T23" fmla="*/ 334 h 195"/>
                  <a:gd name="T24" fmla="*/ 379 w 193"/>
                  <a:gd name="T25" fmla="*/ 296 h 195"/>
                  <a:gd name="T26" fmla="*/ 387 w 193"/>
                  <a:gd name="T27" fmla="*/ 212 h 195"/>
                  <a:gd name="T28" fmla="*/ 379 w 193"/>
                  <a:gd name="T29" fmla="*/ 190 h 195"/>
                  <a:gd name="T30" fmla="*/ 357 w 193"/>
                  <a:gd name="T31" fmla="*/ 182 h 195"/>
                  <a:gd name="T32" fmla="*/ 425 w 193"/>
                  <a:gd name="T33" fmla="*/ 152 h 195"/>
                  <a:gd name="T34" fmla="*/ 448 w 193"/>
                  <a:gd name="T35" fmla="*/ 144 h 195"/>
                  <a:gd name="T36" fmla="*/ 205 w 193"/>
                  <a:gd name="T37" fmla="*/ 61 h 195"/>
                  <a:gd name="T38" fmla="*/ 174 w 193"/>
                  <a:gd name="T39" fmla="*/ 0 h 19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93"/>
                  <a:gd name="T61" fmla="*/ 0 h 195"/>
                  <a:gd name="T62" fmla="*/ 193 w 193"/>
                  <a:gd name="T63" fmla="*/ 195 h 19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93" h="195">
                    <a:moveTo>
                      <a:pt x="36" y="18"/>
                    </a:moveTo>
                    <a:cubicBezTo>
                      <a:pt x="33" y="37"/>
                      <a:pt x="29" y="59"/>
                      <a:pt x="18" y="75"/>
                    </a:cubicBezTo>
                    <a:cubicBezTo>
                      <a:pt x="14" y="89"/>
                      <a:pt x="12" y="103"/>
                      <a:pt x="9" y="117"/>
                    </a:cubicBezTo>
                    <a:cubicBezTo>
                      <a:pt x="7" y="126"/>
                      <a:pt x="0" y="144"/>
                      <a:pt x="0" y="144"/>
                    </a:cubicBezTo>
                    <a:cubicBezTo>
                      <a:pt x="8" y="156"/>
                      <a:pt x="11" y="158"/>
                      <a:pt x="24" y="150"/>
                    </a:cubicBezTo>
                    <a:cubicBezTo>
                      <a:pt x="32" y="138"/>
                      <a:pt x="40" y="128"/>
                      <a:pt x="45" y="114"/>
                    </a:cubicBezTo>
                    <a:cubicBezTo>
                      <a:pt x="46" y="138"/>
                      <a:pt x="46" y="162"/>
                      <a:pt x="48" y="186"/>
                    </a:cubicBezTo>
                    <a:cubicBezTo>
                      <a:pt x="48" y="189"/>
                      <a:pt x="48" y="195"/>
                      <a:pt x="51" y="195"/>
                    </a:cubicBezTo>
                    <a:cubicBezTo>
                      <a:pt x="54" y="195"/>
                      <a:pt x="67" y="164"/>
                      <a:pt x="75" y="153"/>
                    </a:cubicBezTo>
                    <a:cubicBezTo>
                      <a:pt x="78" y="142"/>
                      <a:pt x="81" y="131"/>
                      <a:pt x="84" y="120"/>
                    </a:cubicBezTo>
                    <a:cubicBezTo>
                      <a:pt x="93" y="133"/>
                      <a:pt x="92" y="144"/>
                      <a:pt x="105" y="153"/>
                    </a:cubicBezTo>
                    <a:cubicBezTo>
                      <a:pt x="120" y="175"/>
                      <a:pt x="133" y="148"/>
                      <a:pt x="138" y="132"/>
                    </a:cubicBezTo>
                    <a:cubicBezTo>
                      <a:pt x="133" y="81"/>
                      <a:pt x="132" y="99"/>
                      <a:pt x="150" y="117"/>
                    </a:cubicBezTo>
                    <a:cubicBezTo>
                      <a:pt x="170" y="110"/>
                      <a:pt x="166" y="97"/>
                      <a:pt x="153" y="84"/>
                    </a:cubicBezTo>
                    <a:cubicBezTo>
                      <a:pt x="152" y="81"/>
                      <a:pt x="152" y="77"/>
                      <a:pt x="150" y="75"/>
                    </a:cubicBezTo>
                    <a:cubicBezTo>
                      <a:pt x="148" y="73"/>
                      <a:pt x="141" y="75"/>
                      <a:pt x="141" y="72"/>
                    </a:cubicBezTo>
                    <a:cubicBezTo>
                      <a:pt x="141" y="68"/>
                      <a:pt x="159" y="63"/>
                      <a:pt x="168" y="60"/>
                    </a:cubicBezTo>
                    <a:cubicBezTo>
                      <a:pt x="171" y="59"/>
                      <a:pt x="177" y="57"/>
                      <a:pt x="177" y="57"/>
                    </a:cubicBezTo>
                    <a:cubicBezTo>
                      <a:pt x="193" y="9"/>
                      <a:pt x="85" y="24"/>
                      <a:pt x="81" y="24"/>
                    </a:cubicBezTo>
                    <a:cubicBezTo>
                      <a:pt x="76" y="16"/>
                      <a:pt x="73" y="8"/>
                      <a:pt x="69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62" name="Freeform 22"/>
              <p:cNvSpPr>
                <a:spLocks noChangeAspect="1"/>
              </p:cNvSpPr>
              <p:nvPr/>
            </p:nvSpPr>
            <p:spPr bwMode="auto">
              <a:xfrm>
                <a:off x="9527" y="9273"/>
                <a:ext cx="470" cy="804"/>
              </a:xfrm>
              <a:custGeom>
                <a:avLst/>
                <a:gdLst>
                  <a:gd name="T0" fmla="*/ 205 w 186"/>
                  <a:gd name="T1" fmla="*/ 0 h 318"/>
                  <a:gd name="T2" fmla="*/ 265 w 186"/>
                  <a:gd name="T3" fmla="*/ 296 h 318"/>
                  <a:gd name="T4" fmla="*/ 288 w 186"/>
                  <a:gd name="T5" fmla="*/ 387 h 318"/>
                  <a:gd name="T6" fmla="*/ 311 w 186"/>
                  <a:gd name="T7" fmla="*/ 455 h 318"/>
                  <a:gd name="T8" fmla="*/ 303 w 186"/>
                  <a:gd name="T9" fmla="*/ 660 h 318"/>
                  <a:gd name="T10" fmla="*/ 227 w 186"/>
                  <a:gd name="T11" fmla="*/ 667 h 318"/>
                  <a:gd name="T12" fmla="*/ 0 w 186"/>
                  <a:gd name="T13" fmla="*/ 751 h 318"/>
                  <a:gd name="T14" fmla="*/ 258 w 186"/>
                  <a:gd name="T15" fmla="*/ 758 h 318"/>
                  <a:gd name="T16" fmla="*/ 409 w 186"/>
                  <a:gd name="T17" fmla="*/ 728 h 318"/>
                  <a:gd name="T18" fmla="*/ 455 w 186"/>
                  <a:gd name="T19" fmla="*/ 705 h 318"/>
                  <a:gd name="T20" fmla="*/ 470 w 186"/>
                  <a:gd name="T21" fmla="*/ 660 h 318"/>
                  <a:gd name="T22" fmla="*/ 447 w 186"/>
                  <a:gd name="T23" fmla="*/ 356 h 318"/>
                  <a:gd name="T24" fmla="*/ 440 w 186"/>
                  <a:gd name="T25" fmla="*/ 15 h 3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6"/>
                  <a:gd name="T40" fmla="*/ 0 h 318"/>
                  <a:gd name="T41" fmla="*/ 186 w 186"/>
                  <a:gd name="T42" fmla="*/ 318 h 3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6" h="318">
                    <a:moveTo>
                      <a:pt x="81" y="0"/>
                    </a:moveTo>
                    <a:cubicBezTo>
                      <a:pt x="84" y="49"/>
                      <a:pt x="91" y="74"/>
                      <a:pt x="105" y="117"/>
                    </a:cubicBezTo>
                    <a:cubicBezTo>
                      <a:pt x="109" y="128"/>
                      <a:pt x="111" y="141"/>
                      <a:pt x="114" y="153"/>
                    </a:cubicBezTo>
                    <a:cubicBezTo>
                      <a:pt x="117" y="162"/>
                      <a:pt x="123" y="180"/>
                      <a:pt x="123" y="180"/>
                    </a:cubicBezTo>
                    <a:cubicBezTo>
                      <a:pt x="122" y="207"/>
                      <a:pt x="130" y="236"/>
                      <a:pt x="120" y="261"/>
                    </a:cubicBezTo>
                    <a:cubicBezTo>
                      <a:pt x="116" y="270"/>
                      <a:pt x="100" y="262"/>
                      <a:pt x="90" y="264"/>
                    </a:cubicBezTo>
                    <a:cubicBezTo>
                      <a:pt x="63" y="269"/>
                      <a:pt x="23" y="282"/>
                      <a:pt x="0" y="297"/>
                    </a:cubicBezTo>
                    <a:cubicBezTo>
                      <a:pt x="7" y="318"/>
                      <a:pt x="99" y="300"/>
                      <a:pt x="102" y="300"/>
                    </a:cubicBezTo>
                    <a:cubicBezTo>
                      <a:pt x="122" y="296"/>
                      <a:pt x="142" y="291"/>
                      <a:pt x="162" y="288"/>
                    </a:cubicBezTo>
                    <a:cubicBezTo>
                      <a:pt x="168" y="284"/>
                      <a:pt x="176" y="284"/>
                      <a:pt x="180" y="279"/>
                    </a:cubicBezTo>
                    <a:cubicBezTo>
                      <a:pt x="184" y="274"/>
                      <a:pt x="186" y="261"/>
                      <a:pt x="186" y="261"/>
                    </a:cubicBezTo>
                    <a:cubicBezTo>
                      <a:pt x="182" y="221"/>
                      <a:pt x="177" y="141"/>
                      <a:pt x="177" y="141"/>
                    </a:cubicBezTo>
                    <a:cubicBezTo>
                      <a:pt x="176" y="96"/>
                      <a:pt x="174" y="6"/>
                      <a:pt x="174" y="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63" name="Freeform 23"/>
              <p:cNvSpPr>
                <a:spLocks noChangeAspect="1"/>
              </p:cNvSpPr>
              <p:nvPr/>
            </p:nvSpPr>
            <p:spPr bwMode="auto">
              <a:xfrm>
                <a:off x="9863" y="9243"/>
                <a:ext cx="657" cy="844"/>
              </a:xfrm>
              <a:custGeom>
                <a:avLst/>
                <a:gdLst>
                  <a:gd name="T0" fmla="*/ 210 w 260"/>
                  <a:gd name="T1" fmla="*/ 30 h 334"/>
                  <a:gd name="T2" fmla="*/ 627 w 260"/>
                  <a:gd name="T3" fmla="*/ 735 h 334"/>
                  <a:gd name="T4" fmla="*/ 627 w 260"/>
                  <a:gd name="T5" fmla="*/ 675 h 334"/>
                  <a:gd name="T6" fmla="*/ 422 w 260"/>
                  <a:gd name="T7" fmla="*/ 644 h 334"/>
                  <a:gd name="T8" fmla="*/ 377 w 260"/>
                  <a:gd name="T9" fmla="*/ 553 h 334"/>
                  <a:gd name="T10" fmla="*/ 369 w 260"/>
                  <a:gd name="T11" fmla="*/ 531 h 334"/>
                  <a:gd name="T12" fmla="*/ 377 w 260"/>
                  <a:gd name="T13" fmla="*/ 152 h 334"/>
                  <a:gd name="T14" fmla="*/ 407 w 260"/>
                  <a:gd name="T15" fmla="*/ 61 h 334"/>
                  <a:gd name="T16" fmla="*/ 422 w 260"/>
                  <a:gd name="T17" fmla="*/ 15 h 334"/>
                  <a:gd name="T18" fmla="*/ 422 w 260"/>
                  <a:gd name="T19" fmla="*/ 91 h 33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0"/>
                  <a:gd name="T31" fmla="*/ 0 h 334"/>
                  <a:gd name="T32" fmla="*/ 260 w 260"/>
                  <a:gd name="T33" fmla="*/ 334 h 33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0" h="334">
                    <a:moveTo>
                      <a:pt x="83" y="12"/>
                    </a:moveTo>
                    <a:cubicBezTo>
                      <a:pt x="87" y="334"/>
                      <a:pt x="0" y="296"/>
                      <a:pt x="248" y="291"/>
                    </a:cubicBezTo>
                    <a:cubicBezTo>
                      <a:pt x="260" y="287"/>
                      <a:pt x="259" y="274"/>
                      <a:pt x="248" y="267"/>
                    </a:cubicBezTo>
                    <a:cubicBezTo>
                      <a:pt x="229" y="254"/>
                      <a:pt x="183" y="256"/>
                      <a:pt x="167" y="255"/>
                    </a:cubicBezTo>
                    <a:cubicBezTo>
                      <a:pt x="151" y="232"/>
                      <a:pt x="157" y="244"/>
                      <a:pt x="149" y="219"/>
                    </a:cubicBezTo>
                    <a:cubicBezTo>
                      <a:pt x="148" y="216"/>
                      <a:pt x="146" y="210"/>
                      <a:pt x="146" y="210"/>
                    </a:cubicBezTo>
                    <a:cubicBezTo>
                      <a:pt x="147" y="160"/>
                      <a:pt x="146" y="110"/>
                      <a:pt x="149" y="60"/>
                    </a:cubicBezTo>
                    <a:cubicBezTo>
                      <a:pt x="150" y="50"/>
                      <a:pt x="158" y="34"/>
                      <a:pt x="161" y="24"/>
                    </a:cubicBezTo>
                    <a:cubicBezTo>
                      <a:pt x="163" y="18"/>
                      <a:pt x="167" y="0"/>
                      <a:pt x="167" y="6"/>
                    </a:cubicBezTo>
                    <a:cubicBezTo>
                      <a:pt x="167" y="16"/>
                      <a:pt x="167" y="26"/>
                      <a:pt x="167" y="3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4"/>
            <p:cNvGrpSpPr>
              <a:grpSpLocks noChangeAspect="1"/>
            </p:cNvGrpSpPr>
            <p:nvPr/>
          </p:nvGrpSpPr>
          <p:grpSpPr bwMode="auto">
            <a:xfrm>
              <a:off x="6746" y="1200"/>
              <a:ext cx="2871" cy="4349"/>
              <a:chOff x="7241" y="5640"/>
              <a:chExt cx="2871" cy="4349"/>
            </a:xfrm>
          </p:grpSpPr>
          <p:grpSp>
            <p:nvGrpSpPr>
              <p:cNvPr id="6" name="Group 25"/>
              <p:cNvGrpSpPr>
                <a:grpSpLocks noChangeAspect="1"/>
              </p:cNvGrpSpPr>
              <p:nvPr/>
            </p:nvGrpSpPr>
            <p:grpSpPr bwMode="auto">
              <a:xfrm>
                <a:off x="7241" y="5852"/>
                <a:ext cx="2871" cy="4137"/>
                <a:chOff x="3301" y="4732"/>
                <a:chExt cx="1136" cy="1637"/>
              </a:xfrm>
            </p:grpSpPr>
            <p:grpSp>
              <p:nvGrpSpPr>
                <p:cNvPr id="7" name="Group 26"/>
                <p:cNvGrpSpPr>
                  <a:grpSpLocks noChangeAspect="1"/>
                </p:cNvGrpSpPr>
                <p:nvPr/>
              </p:nvGrpSpPr>
              <p:grpSpPr bwMode="auto">
                <a:xfrm>
                  <a:off x="3397" y="4732"/>
                  <a:ext cx="950" cy="1091"/>
                  <a:chOff x="3397" y="4732"/>
                  <a:chExt cx="950" cy="1091"/>
                </a:xfrm>
              </p:grpSpPr>
              <p:grpSp>
                <p:nvGrpSpPr>
                  <p:cNvPr id="8" name="Group 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97" y="5085"/>
                    <a:ext cx="950" cy="738"/>
                    <a:chOff x="3397" y="5085"/>
                    <a:chExt cx="950" cy="738"/>
                  </a:xfrm>
                </p:grpSpPr>
                <p:sp>
                  <p:nvSpPr>
                    <p:cNvPr id="7249" name="Freeform 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397" y="5085"/>
                      <a:ext cx="333" cy="690"/>
                    </a:xfrm>
                    <a:custGeom>
                      <a:avLst/>
                      <a:gdLst>
                        <a:gd name="T0" fmla="*/ 68 w 333"/>
                        <a:gd name="T1" fmla="*/ 675 h 690"/>
                        <a:gd name="T2" fmla="*/ 11 w 333"/>
                        <a:gd name="T3" fmla="*/ 672 h 690"/>
                        <a:gd name="T4" fmla="*/ 26 w 333"/>
                        <a:gd name="T5" fmla="*/ 402 h 690"/>
                        <a:gd name="T6" fmla="*/ 44 w 333"/>
                        <a:gd name="T7" fmla="*/ 315 h 690"/>
                        <a:gd name="T8" fmla="*/ 74 w 333"/>
                        <a:gd name="T9" fmla="*/ 201 h 690"/>
                        <a:gd name="T10" fmla="*/ 122 w 333"/>
                        <a:gd name="T11" fmla="*/ 180 h 690"/>
                        <a:gd name="T12" fmla="*/ 170 w 333"/>
                        <a:gd name="T13" fmla="*/ 159 h 690"/>
                        <a:gd name="T14" fmla="*/ 251 w 333"/>
                        <a:gd name="T15" fmla="*/ 117 h 690"/>
                        <a:gd name="T16" fmla="*/ 290 w 333"/>
                        <a:gd name="T17" fmla="*/ 105 h 690"/>
                        <a:gd name="T18" fmla="*/ 308 w 333"/>
                        <a:gd name="T19" fmla="*/ 99 h 690"/>
                        <a:gd name="T20" fmla="*/ 323 w 333"/>
                        <a:gd name="T21" fmla="*/ 0 h 69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333"/>
                        <a:gd name="T34" fmla="*/ 0 h 690"/>
                        <a:gd name="T35" fmla="*/ 333 w 333"/>
                        <a:gd name="T36" fmla="*/ 690 h 69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333" h="690">
                          <a:moveTo>
                            <a:pt x="68" y="675"/>
                          </a:moveTo>
                          <a:cubicBezTo>
                            <a:pt x="49" y="674"/>
                            <a:pt x="16" y="690"/>
                            <a:pt x="11" y="672"/>
                          </a:cubicBezTo>
                          <a:cubicBezTo>
                            <a:pt x="3" y="644"/>
                            <a:pt x="0" y="467"/>
                            <a:pt x="26" y="402"/>
                          </a:cubicBezTo>
                          <a:cubicBezTo>
                            <a:pt x="29" y="372"/>
                            <a:pt x="34" y="344"/>
                            <a:pt x="44" y="315"/>
                          </a:cubicBezTo>
                          <a:cubicBezTo>
                            <a:pt x="46" y="292"/>
                            <a:pt x="55" y="220"/>
                            <a:pt x="74" y="201"/>
                          </a:cubicBezTo>
                          <a:cubicBezTo>
                            <a:pt x="83" y="192"/>
                            <a:pt x="110" y="183"/>
                            <a:pt x="122" y="180"/>
                          </a:cubicBezTo>
                          <a:cubicBezTo>
                            <a:pt x="135" y="171"/>
                            <a:pt x="155" y="163"/>
                            <a:pt x="170" y="159"/>
                          </a:cubicBezTo>
                          <a:cubicBezTo>
                            <a:pt x="194" y="143"/>
                            <a:pt x="223" y="125"/>
                            <a:pt x="251" y="117"/>
                          </a:cubicBezTo>
                          <a:cubicBezTo>
                            <a:pt x="264" y="113"/>
                            <a:pt x="277" y="109"/>
                            <a:pt x="290" y="105"/>
                          </a:cubicBezTo>
                          <a:cubicBezTo>
                            <a:pt x="296" y="103"/>
                            <a:pt x="308" y="99"/>
                            <a:pt x="308" y="99"/>
                          </a:cubicBezTo>
                          <a:cubicBezTo>
                            <a:pt x="333" y="61"/>
                            <a:pt x="323" y="66"/>
                            <a:pt x="323" y="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50" name="Freeform 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62" y="5088"/>
                      <a:ext cx="885" cy="735"/>
                    </a:xfrm>
                    <a:custGeom>
                      <a:avLst/>
                      <a:gdLst>
                        <a:gd name="T0" fmla="*/ 396 w 885"/>
                        <a:gd name="T1" fmla="*/ 0 h 735"/>
                        <a:gd name="T2" fmla="*/ 453 w 885"/>
                        <a:gd name="T3" fmla="*/ 63 h 735"/>
                        <a:gd name="T4" fmla="*/ 543 w 885"/>
                        <a:gd name="T5" fmla="*/ 66 h 735"/>
                        <a:gd name="T6" fmla="*/ 624 w 885"/>
                        <a:gd name="T7" fmla="*/ 96 h 735"/>
                        <a:gd name="T8" fmla="*/ 657 w 885"/>
                        <a:gd name="T9" fmla="*/ 129 h 735"/>
                        <a:gd name="T10" fmla="*/ 690 w 885"/>
                        <a:gd name="T11" fmla="*/ 168 h 735"/>
                        <a:gd name="T12" fmla="*/ 717 w 885"/>
                        <a:gd name="T13" fmla="*/ 198 h 735"/>
                        <a:gd name="T14" fmla="*/ 741 w 885"/>
                        <a:gd name="T15" fmla="*/ 234 h 735"/>
                        <a:gd name="T16" fmla="*/ 747 w 885"/>
                        <a:gd name="T17" fmla="*/ 243 h 735"/>
                        <a:gd name="T18" fmla="*/ 759 w 885"/>
                        <a:gd name="T19" fmla="*/ 267 h 735"/>
                        <a:gd name="T20" fmla="*/ 792 w 885"/>
                        <a:gd name="T21" fmla="*/ 339 h 735"/>
                        <a:gd name="T22" fmla="*/ 855 w 885"/>
                        <a:gd name="T23" fmla="*/ 486 h 735"/>
                        <a:gd name="T24" fmla="*/ 876 w 885"/>
                        <a:gd name="T25" fmla="*/ 546 h 735"/>
                        <a:gd name="T26" fmla="*/ 885 w 885"/>
                        <a:gd name="T27" fmla="*/ 576 h 735"/>
                        <a:gd name="T28" fmla="*/ 873 w 885"/>
                        <a:gd name="T29" fmla="*/ 594 h 735"/>
                        <a:gd name="T30" fmla="*/ 855 w 885"/>
                        <a:gd name="T31" fmla="*/ 600 h 735"/>
                        <a:gd name="T32" fmla="*/ 825 w 885"/>
                        <a:gd name="T33" fmla="*/ 597 h 735"/>
                        <a:gd name="T34" fmla="*/ 822 w 885"/>
                        <a:gd name="T35" fmla="*/ 579 h 735"/>
                        <a:gd name="T36" fmla="*/ 807 w 885"/>
                        <a:gd name="T37" fmla="*/ 534 h 735"/>
                        <a:gd name="T38" fmla="*/ 756 w 885"/>
                        <a:gd name="T39" fmla="*/ 438 h 735"/>
                        <a:gd name="T40" fmla="*/ 732 w 885"/>
                        <a:gd name="T41" fmla="*/ 405 h 735"/>
                        <a:gd name="T42" fmla="*/ 714 w 885"/>
                        <a:gd name="T43" fmla="*/ 378 h 735"/>
                        <a:gd name="T44" fmla="*/ 675 w 885"/>
                        <a:gd name="T45" fmla="*/ 321 h 735"/>
                        <a:gd name="T46" fmla="*/ 648 w 885"/>
                        <a:gd name="T47" fmla="*/ 285 h 735"/>
                        <a:gd name="T48" fmla="*/ 630 w 885"/>
                        <a:gd name="T49" fmla="*/ 261 h 735"/>
                        <a:gd name="T50" fmla="*/ 579 w 885"/>
                        <a:gd name="T51" fmla="*/ 213 h 735"/>
                        <a:gd name="T52" fmla="*/ 612 w 885"/>
                        <a:gd name="T53" fmla="*/ 567 h 735"/>
                        <a:gd name="T54" fmla="*/ 609 w 885"/>
                        <a:gd name="T55" fmla="*/ 678 h 735"/>
                        <a:gd name="T56" fmla="*/ 573 w 885"/>
                        <a:gd name="T57" fmla="*/ 696 h 735"/>
                        <a:gd name="T58" fmla="*/ 447 w 885"/>
                        <a:gd name="T59" fmla="*/ 735 h 735"/>
                        <a:gd name="T60" fmla="*/ 270 w 885"/>
                        <a:gd name="T61" fmla="*/ 732 h 735"/>
                        <a:gd name="T62" fmla="*/ 246 w 885"/>
                        <a:gd name="T63" fmla="*/ 726 h 735"/>
                        <a:gd name="T64" fmla="*/ 150 w 885"/>
                        <a:gd name="T65" fmla="*/ 696 h 735"/>
                        <a:gd name="T66" fmla="*/ 123 w 885"/>
                        <a:gd name="T67" fmla="*/ 546 h 735"/>
                        <a:gd name="T68" fmla="*/ 96 w 885"/>
                        <a:gd name="T69" fmla="*/ 459 h 735"/>
                        <a:gd name="T70" fmla="*/ 87 w 885"/>
                        <a:gd name="T71" fmla="*/ 417 h 735"/>
                        <a:gd name="T72" fmla="*/ 84 w 885"/>
                        <a:gd name="T73" fmla="*/ 315 h 735"/>
                        <a:gd name="T74" fmla="*/ 81 w 885"/>
                        <a:gd name="T75" fmla="*/ 357 h 735"/>
                        <a:gd name="T76" fmla="*/ 63 w 885"/>
                        <a:gd name="T77" fmla="*/ 420 h 735"/>
                        <a:gd name="T78" fmla="*/ 36 w 885"/>
                        <a:gd name="T79" fmla="*/ 513 h 735"/>
                        <a:gd name="T80" fmla="*/ 15 w 885"/>
                        <a:gd name="T81" fmla="*/ 621 h 735"/>
                        <a:gd name="T82" fmla="*/ 9 w 885"/>
                        <a:gd name="T83" fmla="*/ 657 h 735"/>
                        <a:gd name="T84" fmla="*/ 0 w 885"/>
                        <a:gd name="T85" fmla="*/ 675 h 735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w 885"/>
                        <a:gd name="T130" fmla="*/ 0 h 735"/>
                        <a:gd name="T131" fmla="*/ 885 w 885"/>
                        <a:gd name="T132" fmla="*/ 735 h 735"/>
                      </a:gdLst>
                      <a:ahLst/>
                      <a:cxnLst>
                        <a:cxn ang="T86">
                          <a:pos x="T0" y="T1"/>
                        </a:cxn>
                        <a:cxn ang="T87">
                          <a:pos x="T2" y="T3"/>
                        </a:cxn>
                        <a:cxn ang="T88">
                          <a:pos x="T4" y="T5"/>
                        </a:cxn>
                        <a:cxn ang="T89">
                          <a:pos x="T6" y="T7"/>
                        </a:cxn>
                        <a:cxn ang="T90">
                          <a:pos x="T8" y="T9"/>
                        </a:cxn>
                        <a:cxn ang="T91">
                          <a:pos x="T10" y="T11"/>
                        </a:cxn>
                        <a:cxn ang="T92">
                          <a:pos x="T12" y="T13"/>
                        </a:cxn>
                        <a:cxn ang="T93">
                          <a:pos x="T14" y="T15"/>
                        </a:cxn>
                        <a:cxn ang="T94">
                          <a:pos x="T16" y="T17"/>
                        </a:cxn>
                        <a:cxn ang="T95">
                          <a:pos x="T18" y="T19"/>
                        </a:cxn>
                        <a:cxn ang="T96">
                          <a:pos x="T20" y="T21"/>
                        </a:cxn>
                        <a:cxn ang="T97">
                          <a:pos x="T22" y="T23"/>
                        </a:cxn>
                        <a:cxn ang="T98">
                          <a:pos x="T24" y="T25"/>
                        </a:cxn>
                        <a:cxn ang="T99">
                          <a:pos x="T26" y="T27"/>
                        </a:cxn>
                        <a:cxn ang="T100">
                          <a:pos x="T28" y="T29"/>
                        </a:cxn>
                        <a:cxn ang="T101">
                          <a:pos x="T30" y="T31"/>
                        </a:cxn>
                        <a:cxn ang="T102">
                          <a:pos x="T32" y="T33"/>
                        </a:cxn>
                        <a:cxn ang="T103">
                          <a:pos x="T34" y="T35"/>
                        </a:cxn>
                        <a:cxn ang="T104">
                          <a:pos x="T36" y="T37"/>
                        </a:cxn>
                        <a:cxn ang="T105">
                          <a:pos x="T38" y="T39"/>
                        </a:cxn>
                        <a:cxn ang="T106">
                          <a:pos x="T40" y="T41"/>
                        </a:cxn>
                        <a:cxn ang="T107">
                          <a:pos x="T42" y="T43"/>
                        </a:cxn>
                        <a:cxn ang="T108">
                          <a:pos x="T44" y="T45"/>
                        </a:cxn>
                        <a:cxn ang="T109">
                          <a:pos x="T46" y="T47"/>
                        </a:cxn>
                        <a:cxn ang="T110">
                          <a:pos x="T48" y="T49"/>
                        </a:cxn>
                        <a:cxn ang="T111">
                          <a:pos x="T50" y="T51"/>
                        </a:cxn>
                        <a:cxn ang="T112">
                          <a:pos x="T52" y="T53"/>
                        </a:cxn>
                        <a:cxn ang="T113">
                          <a:pos x="T54" y="T55"/>
                        </a:cxn>
                        <a:cxn ang="T114">
                          <a:pos x="T56" y="T57"/>
                        </a:cxn>
                        <a:cxn ang="T115">
                          <a:pos x="T58" y="T59"/>
                        </a:cxn>
                        <a:cxn ang="T116">
                          <a:pos x="T60" y="T61"/>
                        </a:cxn>
                        <a:cxn ang="T117">
                          <a:pos x="T62" y="T63"/>
                        </a:cxn>
                        <a:cxn ang="T118">
                          <a:pos x="T64" y="T65"/>
                        </a:cxn>
                        <a:cxn ang="T119">
                          <a:pos x="T66" y="T67"/>
                        </a:cxn>
                        <a:cxn ang="T120">
                          <a:pos x="T68" y="T69"/>
                        </a:cxn>
                        <a:cxn ang="T121">
                          <a:pos x="T70" y="T71"/>
                        </a:cxn>
                        <a:cxn ang="T122">
                          <a:pos x="T72" y="T73"/>
                        </a:cxn>
                        <a:cxn ang="T123">
                          <a:pos x="T74" y="T75"/>
                        </a:cxn>
                        <a:cxn ang="T124">
                          <a:pos x="T76" y="T77"/>
                        </a:cxn>
                        <a:cxn ang="T125">
                          <a:pos x="T78" y="T79"/>
                        </a:cxn>
                        <a:cxn ang="T126">
                          <a:pos x="T80" y="T81"/>
                        </a:cxn>
                        <a:cxn ang="T127">
                          <a:pos x="T82" y="T83"/>
                        </a:cxn>
                        <a:cxn ang="T128">
                          <a:pos x="T84" y="T85"/>
                        </a:cxn>
                      </a:cxnLst>
                      <a:rect l="T129" t="T130" r="T131" b="T132"/>
                      <a:pathLst>
                        <a:path w="885" h="735">
                          <a:moveTo>
                            <a:pt x="396" y="0"/>
                          </a:moveTo>
                          <a:cubicBezTo>
                            <a:pt x="427" y="21"/>
                            <a:pt x="406" y="47"/>
                            <a:pt x="453" y="63"/>
                          </a:cubicBezTo>
                          <a:cubicBezTo>
                            <a:pt x="481" y="72"/>
                            <a:pt x="513" y="65"/>
                            <a:pt x="543" y="66"/>
                          </a:cubicBezTo>
                          <a:cubicBezTo>
                            <a:pt x="570" y="75"/>
                            <a:pt x="597" y="87"/>
                            <a:pt x="624" y="96"/>
                          </a:cubicBezTo>
                          <a:cubicBezTo>
                            <a:pt x="635" y="107"/>
                            <a:pt x="646" y="118"/>
                            <a:pt x="657" y="129"/>
                          </a:cubicBezTo>
                          <a:cubicBezTo>
                            <a:pt x="661" y="142"/>
                            <a:pt x="678" y="160"/>
                            <a:pt x="690" y="168"/>
                          </a:cubicBezTo>
                          <a:cubicBezTo>
                            <a:pt x="694" y="180"/>
                            <a:pt x="706" y="191"/>
                            <a:pt x="717" y="198"/>
                          </a:cubicBezTo>
                          <a:cubicBezTo>
                            <a:pt x="721" y="211"/>
                            <a:pt x="733" y="222"/>
                            <a:pt x="741" y="234"/>
                          </a:cubicBezTo>
                          <a:cubicBezTo>
                            <a:pt x="743" y="237"/>
                            <a:pt x="747" y="243"/>
                            <a:pt x="747" y="243"/>
                          </a:cubicBezTo>
                          <a:cubicBezTo>
                            <a:pt x="753" y="267"/>
                            <a:pt x="745" y="243"/>
                            <a:pt x="759" y="267"/>
                          </a:cubicBezTo>
                          <a:cubicBezTo>
                            <a:pt x="773" y="291"/>
                            <a:pt x="775" y="317"/>
                            <a:pt x="792" y="339"/>
                          </a:cubicBezTo>
                          <a:cubicBezTo>
                            <a:pt x="807" y="383"/>
                            <a:pt x="822" y="453"/>
                            <a:pt x="855" y="486"/>
                          </a:cubicBezTo>
                          <a:cubicBezTo>
                            <a:pt x="859" y="507"/>
                            <a:pt x="868" y="526"/>
                            <a:pt x="876" y="546"/>
                          </a:cubicBezTo>
                          <a:cubicBezTo>
                            <a:pt x="880" y="556"/>
                            <a:pt x="885" y="576"/>
                            <a:pt x="885" y="576"/>
                          </a:cubicBezTo>
                          <a:cubicBezTo>
                            <a:pt x="882" y="588"/>
                            <a:pt x="885" y="589"/>
                            <a:pt x="873" y="594"/>
                          </a:cubicBezTo>
                          <a:cubicBezTo>
                            <a:pt x="867" y="597"/>
                            <a:pt x="855" y="600"/>
                            <a:pt x="855" y="600"/>
                          </a:cubicBezTo>
                          <a:cubicBezTo>
                            <a:pt x="845" y="599"/>
                            <a:pt x="833" y="602"/>
                            <a:pt x="825" y="597"/>
                          </a:cubicBezTo>
                          <a:cubicBezTo>
                            <a:pt x="820" y="594"/>
                            <a:pt x="823" y="585"/>
                            <a:pt x="822" y="579"/>
                          </a:cubicBezTo>
                          <a:cubicBezTo>
                            <a:pt x="818" y="564"/>
                            <a:pt x="812" y="549"/>
                            <a:pt x="807" y="534"/>
                          </a:cubicBezTo>
                          <a:cubicBezTo>
                            <a:pt x="795" y="499"/>
                            <a:pt x="776" y="468"/>
                            <a:pt x="756" y="438"/>
                          </a:cubicBezTo>
                          <a:cubicBezTo>
                            <a:pt x="748" y="427"/>
                            <a:pt x="743" y="412"/>
                            <a:pt x="732" y="405"/>
                          </a:cubicBezTo>
                          <a:cubicBezTo>
                            <a:pt x="728" y="392"/>
                            <a:pt x="721" y="388"/>
                            <a:pt x="714" y="378"/>
                          </a:cubicBezTo>
                          <a:cubicBezTo>
                            <a:pt x="701" y="360"/>
                            <a:pt x="688" y="339"/>
                            <a:pt x="675" y="321"/>
                          </a:cubicBezTo>
                          <a:cubicBezTo>
                            <a:pt x="665" y="308"/>
                            <a:pt x="662" y="294"/>
                            <a:pt x="648" y="285"/>
                          </a:cubicBezTo>
                          <a:cubicBezTo>
                            <a:pt x="641" y="274"/>
                            <a:pt x="641" y="268"/>
                            <a:pt x="630" y="261"/>
                          </a:cubicBezTo>
                          <a:cubicBezTo>
                            <a:pt x="617" y="242"/>
                            <a:pt x="598" y="226"/>
                            <a:pt x="579" y="213"/>
                          </a:cubicBezTo>
                          <a:cubicBezTo>
                            <a:pt x="564" y="321"/>
                            <a:pt x="576" y="458"/>
                            <a:pt x="612" y="567"/>
                          </a:cubicBezTo>
                          <a:cubicBezTo>
                            <a:pt x="611" y="604"/>
                            <a:pt x="613" y="641"/>
                            <a:pt x="609" y="678"/>
                          </a:cubicBezTo>
                          <a:cubicBezTo>
                            <a:pt x="608" y="684"/>
                            <a:pt x="578" y="694"/>
                            <a:pt x="573" y="696"/>
                          </a:cubicBezTo>
                          <a:cubicBezTo>
                            <a:pt x="533" y="716"/>
                            <a:pt x="491" y="729"/>
                            <a:pt x="447" y="735"/>
                          </a:cubicBezTo>
                          <a:cubicBezTo>
                            <a:pt x="388" y="734"/>
                            <a:pt x="329" y="735"/>
                            <a:pt x="270" y="732"/>
                          </a:cubicBezTo>
                          <a:cubicBezTo>
                            <a:pt x="262" y="732"/>
                            <a:pt x="246" y="726"/>
                            <a:pt x="246" y="726"/>
                          </a:cubicBezTo>
                          <a:cubicBezTo>
                            <a:pt x="228" y="714"/>
                            <a:pt x="173" y="700"/>
                            <a:pt x="150" y="696"/>
                          </a:cubicBezTo>
                          <a:cubicBezTo>
                            <a:pt x="137" y="646"/>
                            <a:pt x="153" y="591"/>
                            <a:pt x="123" y="546"/>
                          </a:cubicBezTo>
                          <a:cubicBezTo>
                            <a:pt x="118" y="522"/>
                            <a:pt x="109" y="479"/>
                            <a:pt x="96" y="459"/>
                          </a:cubicBezTo>
                          <a:cubicBezTo>
                            <a:pt x="93" y="445"/>
                            <a:pt x="90" y="431"/>
                            <a:pt x="87" y="417"/>
                          </a:cubicBezTo>
                          <a:cubicBezTo>
                            <a:pt x="86" y="383"/>
                            <a:pt x="87" y="349"/>
                            <a:pt x="84" y="315"/>
                          </a:cubicBezTo>
                          <a:cubicBezTo>
                            <a:pt x="83" y="301"/>
                            <a:pt x="83" y="343"/>
                            <a:pt x="81" y="357"/>
                          </a:cubicBezTo>
                          <a:cubicBezTo>
                            <a:pt x="79" y="377"/>
                            <a:pt x="68" y="400"/>
                            <a:pt x="63" y="420"/>
                          </a:cubicBezTo>
                          <a:cubicBezTo>
                            <a:pt x="55" y="451"/>
                            <a:pt x="43" y="481"/>
                            <a:pt x="36" y="513"/>
                          </a:cubicBezTo>
                          <a:cubicBezTo>
                            <a:pt x="28" y="548"/>
                            <a:pt x="26" y="587"/>
                            <a:pt x="15" y="621"/>
                          </a:cubicBezTo>
                          <a:cubicBezTo>
                            <a:pt x="13" y="633"/>
                            <a:pt x="12" y="645"/>
                            <a:pt x="9" y="657"/>
                          </a:cubicBezTo>
                          <a:cubicBezTo>
                            <a:pt x="7" y="664"/>
                            <a:pt x="0" y="675"/>
                            <a:pt x="0" y="675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7248" name="Freeform 30"/>
                  <p:cNvSpPr>
                    <a:spLocks noChangeAspect="1"/>
                  </p:cNvSpPr>
                  <p:nvPr/>
                </p:nvSpPr>
                <p:spPr bwMode="auto">
                  <a:xfrm>
                    <a:off x="3591" y="4732"/>
                    <a:ext cx="360" cy="374"/>
                  </a:xfrm>
                  <a:custGeom>
                    <a:avLst/>
                    <a:gdLst>
                      <a:gd name="T0" fmla="*/ 261 w 360"/>
                      <a:gd name="T1" fmla="*/ 359 h 374"/>
                      <a:gd name="T2" fmla="*/ 204 w 360"/>
                      <a:gd name="T3" fmla="*/ 374 h 374"/>
                      <a:gd name="T4" fmla="*/ 120 w 360"/>
                      <a:gd name="T5" fmla="*/ 356 h 374"/>
                      <a:gd name="T6" fmla="*/ 48 w 360"/>
                      <a:gd name="T7" fmla="*/ 293 h 374"/>
                      <a:gd name="T8" fmla="*/ 27 w 360"/>
                      <a:gd name="T9" fmla="*/ 266 h 374"/>
                      <a:gd name="T10" fmla="*/ 21 w 360"/>
                      <a:gd name="T11" fmla="*/ 257 h 374"/>
                      <a:gd name="T12" fmla="*/ 15 w 360"/>
                      <a:gd name="T13" fmla="*/ 233 h 374"/>
                      <a:gd name="T14" fmla="*/ 12 w 360"/>
                      <a:gd name="T15" fmla="*/ 221 h 374"/>
                      <a:gd name="T16" fmla="*/ 66 w 360"/>
                      <a:gd name="T17" fmla="*/ 44 h 374"/>
                      <a:gd name="T18" fmla="*/ 117 w 360"/>
                      <a:gd name="T19" fmla="*/ 17 h 374"/>
                      <a:gd name="T20" fmla="*/ 204 w 360"/>
                      <a:gd name="T21" fmla="*/ 2 h 374"/>
                      <a:gd name="T22" fmla="*/ 285 w 360"/>
                      <a:gd name="T23" fmla="*/ 20 h 374"/>
                      <a:gd name="T24" fmla="*/ 294 w 360"/>
                      <a:gd name="T25" fmla="*/ 26 h 374"/>
                      <a:gd name="T26" fmla="*/ 303 w 360"/>
                      <a:gd name="T27" fmla="*/ 29 h 374"/>
                      <a:gd name="T28" fmla="*/ 321 w 360"/>
                      <a:gd name="T29" fmla="*/ 41 h 374"/>
                      <a:gd name="T30" fmla="*/ 345 w 360"/>
                      <a:gd name="T31" fmla="*/ 89 h 374"/>
                      <a:gd name="T32" fmla="*/ 354 w 360"/>
                      <a:gd name="T33" fmla="*/ 119 h 374"/>
                      <a:gd name="T34" fmla="*/ 360 w 360"/>
                      <a:gd name="T35" fmla="*/ 137 h 374"/>
                      <a:gd name="T36" fmla="*/ 306 w 360"/>
                      <a:gd name="T37" fmla="*/ 338 h 37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360"/>
                      <a:gd name="T58" fmla="*/ 0 h 374"/>
                      <a:gd name="T59" fmla="*/ 360 w 360"/>
                      <a:gd name="T60" fmla="*/ 374 h 37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360" h="374">
                        <a:moveTo>
                          <a:pt x="261" y="359"/>
                        </a:moveTo>
                        <a:cubicBezTo>
                          <a:pt x="244" y="371"/>
                          <a:pt x="224" y="371"/>
                          <a:pt x="204" y="374"/>
                        </a:cubicBezTo>
                        <a:cubicBezTo>
                          <a:pt x="133" y="370"/>
                          <a:pt x="163" y="370"/>
                          <a:pt x="120" y="356"/>
                        </a:cubicBezTo>
                        <a:cubicBezTo>
                          <a:pt x="93" y="336"/>
                          <a:pt x="67" y="322"/>
                          <a:pt x="48" y="293"/>
                        </a:cubicBezTo>
                        <a:cubicBezTo>
                          <a:pt x="42" y="284"/>
                          <a:pt x="33" y="275"/>
                          <a:pt x="27" y="266"/>
                        </a:cubicBezTo>
                        <a:cubicBezTo>
                          <a:pt x="25" y="263"/>
                          <a:pt x="21" y="257"/>
                          <a:pt x="21" y="257"/>
                        </a:cubicBezTo>
                        <a:cubicBezTo>
                          <a:pt x="19" y="249"/>
                          <a:pt x="17" y="241"/>
                          <a:pt x="15" y="233"/>
                        </a:cubicBezTo>
                        <a:cubicBezTo>
                          <a:pt x="14" y="229"/>
                          <a:pt x="12" y="221"/>
                          <a:pt x="12" y="221"/>
                        </a:cubicBezTo>
                        <a:cubicBezTo>
                          <a:pt x="13" y="180"/>
                          <a:pt x="0" y="66"/>
                          <a:pt x="66" y="44"/>
                        </a:cubicBezTo>
                        <a:cubicBezTo>
                          <a:pt x="81" y="29"/>
                          <a:pt x="97" y="22"/>
                          <a:pt x="117" y="17"/>
                        </a:cubicBezTo>
                        <a:cubicBezTo>
                          <a:pt x="143" y="0"/>
                          <a:pt x="174" y="4"/>
                          <a:pt x="204" y="2"/>
                        </a:cubicBezTo>
                        <a:cubicBezTo>
                          <a:pt x="233" y="5"/>
                          <a:pt x="257" y="13"/>
                          <a:pt x="285" y="20"/>
                        </a:cubicBezTo>
                        <a:cubicBezTo>
                          <a:pt x="288" y="22"/>
                          <a:pt x="291" y="24"/>
                          <a:pt x="294" y="26"/>
                        </a:cubicBezTo>
                        <a:cubicBezTo>
                          <a:pt x="297" y="27"/>
                          <a:pt x="300" y="27"/>
                          <a:pt x="303" y="29"/>
                        </a:cubicBezTo>
                        <a:cubicBezTo>
                          <a:pt x="309" y="33"/>
                          <a:pt x="321" y="41"/>
                          <a:pt x="321" y="41"/>
                        </a:cubicBezTo>
                        <a:cubicBezTo>
                          <a:pt x="329" y="65"/>
                          <a:pt x="331" y="68"/>
                          <a:pt x="345" y="89"/>
                        </a:cubicBezTo>
                        <a:cubicBezTo>
                          <a:pt x="350" y="107"/>
                          <a:pt x="347" y="97"/>
                          <a:pt x="354" y="119"/>
                        </a:cubicBezTo>
                        <a:cubicBezTo>
                          <a:pt x="356" y="125"/>
                          <a:pt x="360" y="137"/>
                          <a:pt x="360" y="137"/>
                        </a:cubicBezTo>
                        <a:cubicBezTo>
                          <a:pt x="357" y="229"/>
                          <a:pt x="357" y="267"/>
                          <a:pt x="306" y="33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236" name="Freeform 31"/>
                <p:cNvSpPr>
                  <a:spLocks noChangeAspect="1"/>
                </p:cNvSpPr>
                <p:nvPr/>
              </p:nvSpPr>
              <p:spPr bwMode="auto">
                <a:xfrm>
                  <a:off x="3667" y="4875"/>
                  <a:ext cx="80" cy="42"/>
                </a:xfrm>
                <a:custGeom>
                  <a:avLst/>
                  <a:gdLst>
                    <a:gd name="T0" fmla="*/ 80 w 80"/>
                    <a:gd name="T1" fmla="*/ 24 h 42"/>
                    <a:gd name="T2" fmla="*/ 71 w 80"/>
                    <a:gd name="T3" fmla="*/ 6 h 42"/>
                    <a:gd name="T4" fmla="*/ 53 w 80"/>
                    <a:gd name="T5" fmla="*/ 0 h 42"/>
                    <a:gd name="T6" fmla="*/ 11 w 80"/>
                    <a:gd name="T7" fmla="*/ 3 h 42"/>
                    <a:gd name="T8" fmla="*/ 8 w 80"/>
                    <a:gd name="T9" fmla="*/ 33 h 42"/>
                    <a:gd name="T10" fmla="*/ 32 w 80"/>
                    <a:gd name="T11" fmla="*/ 42 h 42"/>
                    <a:gd name="T12" fmla="*/ 80 w 80"/>
                    <a:gd name="T13" fmla="*/ 2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0"/>
                    <a:gd name="T22" fmla="*/ 0 h 42"/>
                    <a:gd name="T23" fmla="*/ 80 w 80"/>
                    <a:gd name="T24" fmla="*/ 42 h 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0" h="42">
                      <a:moveTo>
                        <a:pt x="80" y="24"/>
                      </a:moveTo>
                      <a:cubicBezTo>
                        <a:pt x="76" y="18"/>
                        <a:pt x="76" y="10"/>
                        <a:pt x="71" y="6"/>
                      </a:cubicBezTo>
                      <a:cubicBezTo>
                        <a:pt x="66" y="2"/>
                        <a:pt x="53" y="0"/>
                        <a:pt x="53" y="0"/>
                      </a:cubicBezTo>
                      <a:cubicBezTo>
                        <a:pt x="39" y="1"/>
                        <a:pt x="25" y="0"/>
                        <a:pt x="11" y="3"/>
                      </a:cubicBezTo>
                      <a:cubicBezTo>
                        <a:pt x="0" y="6"/>
                        <a:pt x="8" y="32"/>
                        <a:pt x="8" y="33"/>
                      </a:cubicBezTo>
                      <a:cubicBezTo>
                        <a:pt x="11" y="40"/>
                        <a:pt x="28" y="41"/>
                        <a:pt x="32" y="42"/>
                      </a:cubicBezTo>
                      <a:cubicBezTo>
                        <a:pt x="76" y="38"/>
                        <a:pt x="55" y="40"/>
                        <a:pt x="80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7" name="Freeform 32"/>
                <p:cNvSpPr>
                  <a:spLocks noChangeAspect="1"/>
                </p:cNvSpPr>
                <p:nvPr/>
              </p:nvSpPr>
              <p:spPr bwMode="auto">
                <a:xfrm>
                  <a:off x="3795" y="4878"/>
                  <a:ext cx="81" cy="42"/>
                </a:xfrm>
                <a:custGeom>
                  <a:avLst/>
                  <a:gdLst>
                    <a:gd name="T0" fmla="*/ 9 w 81"/>
                    <a:gd name="T1" fmla="*/ 27 h 42"/>
                    <a:gd name="T2" fmla="*/ 45 w 81"/>
                    <a:gd name="T3" fmla="*/ 6 h 42"/>
                    <a:gd name="T4" fmla="*/ 63 w 81"/>
                    <a:gd name="T5" fmla="*/ 0 h 42"/>
                    <a:gd name="T6" fmla="*/ 81 w 81"/>
                    <a:gd name="T7" fmla="*/ 24 h 42"/>
                    <a:gd name="T8" fmla="*/ 42 w 81"/>
                    <a:gd name="T9" fmla="*/ 42 h 42"/>
                    <a:gd name="T10" fmla="*/ 12 w 81"/>
                    <a:gd name="T11" fmla="*/ 36 h 42"/>
                    <a:gd name="T12" fmla="*/ 9 w 81"/>
                    <a:gd name="T13" fmla="*/ 27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1"/>
                    <a:gd name="T22" fmla="*/ 0 h 42"/>
                    <a:gd name="T23" fmla="*/ 81 w 81"/>
                    <a:gd name="T24" fmla="*/ 42 h 4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1" h="42">
                      <a:moveTo>
                        <a:pt x="9" y="27"/>
                      </a:moveTo>
                      <a:cubicBezTo>
                        <a:pt x="21" y="15"/>
                        <a:pt x="28" y="12"/>
                        <a:pt x="45" y="6"/>
                      </a:cubicBezTo>
                      <a:cubicBezTo>
                        <a:pt x="51" y="4"/>
                        <a:pt x="63" y="0"/>
                        <a:pt x="63" y="0"/>
                      </a:cubicBezTo>
                      <a:cubicBezTo>
                        <a:pt x="77" y="5"/>
                        <a:pt x="78" y="10"/>
                        <a:pt x="81" y="24"/>
                      </a:cubicBezTo>
                      <a:cubicBezTo>
                        <a:pt x="76" y="40"/>
                        <a:pt x="57" y="39"/>
                        <a:pt x="42" y="42"/>
                      </a:cubicBezTo>
                      <a:cubicBezTo>
                        <a:pt x="32" y="41"/>
                        <a:pt x="20" y="42"/>
                        <a:pt x="12" y="36"/>
                      </a:cubicBezTo>
                      <a:cubicBezTo>
                        <a:pt x="0" y="26"/>
                        <a:pt x="4" y="27"/>
                        <a:pt x="9" y="27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8" name="Freeform 33"/>
                <p:cNvSpPr>
                  <a:spLocks noChangeAspect="1"/>
                </p:cNvSpPr>
                <p:nvPr/>
              </p:nvSpPr>
              <p:spPr bwMode="auto">
                <a:xfrm>
                  <a:off x="3729" y="4992"/>
                  <a:ext cx="132" cy="54"/>
                </a:xfrm>
                <a:custGeom>
                  <a:avLst/>
                  <a:gdLst>
                    <a:gd name="T0" fmla="*/ 132 w 132"/>
                    <a:gd name="T1" fmla="*/ 0 h 54"/>
                    <a:gd name="T2" fmla="*/ 117 w 132"/>
                    <a:gd name="T3" fmla="*/ 27 h 54"/>
                    <a:gd name="T4" fmla="*/ 60 w 132"/>
                    <a:gd name="T5" fmla="*/ 54 h 54"/>
                    <a:gd name="T6" fmla="*/ 15 w 132"/>
                    <a:gd name="T7" fmla="*/ 51 h 54"/>
                    <a:gd name="T8" fmla="*/ 0 w 132"/>
                    <a:gd name="T9" fmla="*/ 33 h 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2"/>
                    <a:gd name="T16" fmla="*/ 0 h 54"/>
                    <a:gd name="T17" fmla="*/ 132 w 132"/>
                    <a:gd name="T18" fmla="*/ 54 h 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2" h="54">
                      <a:moveTo>
                        <a:pt x="132" y="0"/>
                      </a:moveTo>
                      <a:cubicBezTo>
                        <a:pt x="127" y="8"/>
                        <a:pt x="124" y="21"/>
                        <a:pt x="117" y="27"/>
                      </a:cubicBezTo>
                      <a:cubicBezTo>
                        <a:pt x="100" y="42"/>
                        <a:pt x="81" y="49"/>
                        <a:pt x="60" y="54"/>
                      </a:cubicBezTo>
                      <a:cubicBezTo>
                        <a:pt x="45" y="53"/>
                        <a:pt x="30" y="54"/>
                        <a:pt x="15" y="51"/>
                      </a:cubicBezTo>
                      <a:cubicBezTo>
                        <a:pt x="7" y="49"/>
                        <a:pt x="0" y="33"/>
                        <a:pt x="0" y="33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9" name="Freeform 34"/>
                <p:cNvSpPr>
                  <a:spLocks noChangeAspect="1"/>
                </p:cNvSpPr>
                <p:nvPr/>
              </p:nvSpPr>
              <p:spPr bwMode="auto">
                <a:xfrm>
                  <a:off x="3760" y="5265"/>
                  <a:ext cx="53" cy="54"/>
                </a:xfrm>
                <a:custGeom>
                  <a:avLst/>
                  <a:gdLst>
                    <a:gd name="T0" fmla="*/ 32 w 53"/>
                    <a:gd name="T1" fmla="*/ 0 h 54"/>
                    <a:gd name="T2" fmla="*/ 5 w 53"/>
                    <a:gd name="T3" fmla="*/ 21 h 54"/>
                    <a:gd name="T4" fmla="*/ 20 w 53"/>
                    <a:gd name="T5" fmla="*/ 54 h 54"/>
                    <a:gd name="T6" fmla="*/ 53 w 53"/>
                    <a:gd name="T7" fmla="*/ 36 h 54"/>
                    <a:gd name="T8" fmla="*/ 35 w 53"/>
                    <a:gd name="T9" fmla="*/ 9 h 54"/>
                    <a:gd name="T10" fmla="*/ 32 w 53"/>
                    <a:gd name="T11" fmla="*/ 0 h 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3"/>
                    <a:gd name="T19" fmla="*/ 0 h 54"/>
                    <a:gd name="T20" fmla="*/ 53 w 53"/>
                    <a:gd name="T21" fmla="*/ 54 h 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3" h="54">
                      <a:moveTo>
                        <a:pt x="32" y="0"/>
                      </a:moveTo>
                      <a:cubicBezTo>
                        <a:pt x="10" y="14"/>
                        <a:pt x="19" y="7"/>
                        <a:pt x="5" y="21"/>
                      </a:cubicBezTo>
                      <a:cubicBezTo>
                        <a:pt x="0" y="36"/>
                        <a:pt x="4" y="49"/>
                        <a:pt x="20" y="54"/>
                      </a:cubicBezTo>
                      <a:cubicBezTo>
                        <a:pt x="38" y="51"/>
                        <a:pt x="43" y="51"/>
                        <a:pt x="53" y="36"/>
                      </a:cubicBezTo>
                      <a:cubicBezTo>
                        <a:pt x="50" y="22"/>
                        <a:pt x="47" y="17"/>
                        <a:pt x="35" y="9"/>
                      </a:cubicBezTo>
                      <a:cubicBezTo>
                        <a:pt x="18" y="13"/>
                        <a:pt x="21" y="15"/>
                        <a:pt x="32" y="0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0" name="Freeform 35"/>
                <p:cNvSpPr>
                  <a:spLocks noChangeAspect="1"/>
                </p:cNvSpPr>
                <p:nvPr/>
              </p:nvSpPr>
              <p:spPr bwMode="auto">
                <a:xfrm>
                  <a:off x="3780" y="5394"/>
                  <a:ext cx="51" cy="60"/>
                </a:xfrm>
                <a:custGeom>
                  <a:avLst/>
                  <a:gdLst>
                    <a:gd name="T0" fmla="*/ 27 w 51"/>
                    <a:gd name="T1" fmla="*/ 0 h 60"/>
                    <a:gd name="T2" fmla="*/ 0 w 51"/>
                    <a:gd name="T3" fmla="*/ 30 h 60"/>
                    <a:gd name="T4" fmla="*/ 18 w 51"/>
                    <a:gd name="T5" fmla="*/ 60 h 60"/>
                    <a:gd name="T6" fmla="*/ 51 w 51"/>
                    <a:gd name="T7" fmla="*/ 39 h 60"/>
                    <a:gd name="T8" fmla="*/ 36 w 51"/>
                    <a:gd name="T9" fmla="*/ 15 h 60"/>
                    <a:gd name="T10" fmla="*/ 6 w 51"/>
                    <a:gd name="T11" fmla="*/ 18 h 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1"/>
                    <a:gd name="T19" fmla="*/ 0 h 60"/>
                    <a:gd name="T20" fmla="*/ 51 w 51"/>
                    <a:gd name="T21" fmla="*/ 60 h 6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1" h="60">
                      <a:moveTo>
                        <a:pt x="27" y="0"/>
                      </a:moveTo>
                      <a:cubicBezTo>
                        <a:pt x="11" y="11"/>
                        <a:pt x="6" y="12"/>
                        <a:pt x="0" y="30"/>
                      </a:cubicBezTo>
                      <a:cubicBezTo>
                        <a:pt x="3" y="46"/>
                        <a:pt x="5" y="51"/>
                        <a:pt x="18" y="60"/>
                      </a:cubicBezTo>
                      <a:cubicBezTo>
                        <a:pt x="42" y="57"/>
                        <a:pt x="44" y="60"/>
                        <a:pt x="51" y="39"/>
                      </a:cubicBezTo>
                      <a:cubicBezTo>
                        <a:pt x="48" y="26"/>
                        <a:pt x="49" y="19"/>
                        <a:pt x="36" y="15"/>
                      </a:cubicBezTo>
                      <a:cubicBezTo>
                        <a:pt x="10" y="18"/>
                        <a:pt x="20" y="18"/>
                        <a:pt x="6" y="1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1" name="Freeform 36"/>
                <p:cNvSpPr>
                  <a:spLocks noChangeAspect="1"/>
                </p:cNvSpPr>
                <p:nvPr/>
              </p:nvSpPr>
              <p:spPr bwMode="auto">
                <a:xfrm>
                  <a:off x="3813" y="5526"/>
                  <a:ext cx="55" cy="51"/>
                </a:xfrm>
                <a:custGeom>
                  <a:avLst/>
                  <a:gdLst>
                    <a:gd name="T0" fmla="*/ 12 w 55"/>
                    <a:gd name="T1" fmla="*/ 3 h 51"/>
                    <a:gd name="T2" fmla="*/ 0 w 55"/>
                    <a:gd name="T3" fmla="*/ 36 h 51"/>
                    <a:gd name="T4" fmla="*/ 3 w 55"/>
                    <a:gd name="T5" fmla="*/ 45 h 51"/>
                    <a:gd name="T6" fmla="*/ 21 w 55"/>
                    <a:gd name="T7" fmla="*/ 51 h 51"/>
                    <a:gd name="T8" fmla="*/ 36 w 55"/>
                    <a:gd name="T9" fmla="*/ 18 h 51"/>
                    <a:gd name="T10" fmla="*/ 0 w 55"/>
                    <a:gd name="T11" fmla="*/ 18 h 5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5"/>
                    <a:gd name="T19" fmla="*/ 0 h 51"/>
                    <a:gd name="T20" fmla="*/ 55 w 55"/>
                    <a:gd name="T21" fmla="*/ 51 h 5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5" h="51">
                      <a:moveTo>
                        <a:pt x="12" y="3"/>
                      </a:moveTo>
                      <a:cubicBezTo>
                        <a:pt x="6" y="14"/>
                        <a:pt x="4" y="24"/>
                        <a:pt x="0" y="36"/>
                      </a:cubicBezTo>
                      <a:cubicBezTo>
                        <a:pt x="1" y="39"/>
                        <a:pt x="0" y="43"/>
                        <a:pt x="3" y="45"/>
                      </a:cubicBezTo>
                      <a:cubicBezTo>
                        <a:pt x="8" y="49"/>
                        <a:pt x="21" y="51"/>
                        <a:pt x="21" y="51"/>
                      </a:cubicBezTo>
                      <a:cubicBezTo>
                        <a:pt x="46" y="47"/>
                        <a:pt x="55" y="37"/>
                        <a:pt x="36" y="18"/>
                      </a:cubicBezTo>
                      <a:cubicBezTo>
                        <a:pt x="30" y="0"/>
                        <a:pt x="11" y="7"/>
                        <a:pt x="0" y="1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2" name="Freeform 37"/>
                <p:cNvSpPr>
                  <a:spLocks noChangeAspect="1"/>
                </p:cNvSpPr>
                <p:nvPr/>
              </p:nvSpPr>
              <p:spPr bwMode="auto">
                <a:xfrm>
                  <a:off x="3798" y="5655"/>
                  <a:ext cx="61" cy="54"/>
                </a:xfrm>
                <a:custGeom>
                  <a:avLst/>
                  <a:gdLst>
                    <a:gd name="T0" fmla="*/ 33 w 61"/>
                    <a:gd name="T1" fmla="*/ 0 h 54"/>
                    <a:gd name="T2" fmla="*/ 6 w 61"/>
                    <a:gd name="T3" fmla="*/ 12 h 54"/>
                    <a:gd name="T4" fmla="*/ 15 w 61"/>
                    <a:gd name="T5" fmla="*/ 54 h 54"/>
                    <a:gd name="T6" fmla="*/ 36 w 61"/>
                    <a:gd name="T7" fmla="*/ 51 h 54"/>
                    <a:gd name="T8" fmla="*/ 54 w 61"/>
                    <a:gd name="T9" fmla="*/ 39 h 54"/>
                    <a:gd name="T10" fmla="*/ 33 w 61"/>
                    <a:gd name="T11" fmla="*/ 0 h 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1"/>
                    <a:gd name="T19" fmla="*/ 0 h 54"/>
                    <a:gd name="T20" fmla="*/ 61 w 61"/>
                    <a:gd name="T21" fmla="*/ 54 h 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1" h="54">
                      <a:moveTo>
                        <a:pt x="33" y="0"/>
                      </a:moveTo>
                      <a:cubicBezTo>
                        <a:pt x="23" y="3"/>
                        <a:pt x="16" y="9"/>
                        <a:pt x="6" y="12"/>
                      </a:cubicBezTo>
                      <a:cubicBezTo>
                        <a:pt x="0" y="29"/>
                        <a:pt x="0" y="44"/>
                        <a:pt x="15" y="54"/>
                      </a:cubicBezTo>
                      <a:cubicBezTo>
                        <a:pt x="22" y="53"/>
                        <a:pt x="29" y="54"/>
                        <a:pt x="36" y="51"/>
                      </a:cubicBezTo>
                      <a:cubicBezTo>
                        <a:pt x="43" y="48"/>
                        <a:pt x="54" y="39"/>
                        <a:pt x="54" y="39"/>
                      </a:cubicBezTo>
                      <a:cubicBezTo>
                        <a:pt x="61" y="19"/>
                        <a:pt x="46" y="13"/>
                        <a:pt x="33" y="0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3" name="Freeform 38"/>
                <p:cNvSpPr>
                  <a:spLocks noChangeAspect="1"/>
                </p:cNvSpPr>
                <p:nvPr/>
              </p:nvSpPr>
              <p:spPr bwMode="auto">
                <a:xfrm>
                  <a:off x="3301" y="5745"/>
                  <a:ext cx="169" cy="210"/>
                </a:xfrm>
                <a:custGeom>
                  <a:avLst/>
                  <a:gdLst>
                    <a:gd name="T0" fmla="*/ 104 w 169"/>
                    <a:gd name="T1" fmla="*/ 6 h 210"/>
                    <a:gd name="T2" fmla="*/ 50 w 169"/>
                    <a:gd name="T3" fmla="*/ 18 h 210"/>
                    <a:gd name="T4" fmla="*/ 23 w 169"/>
                    <a:gd name="T5" fmla="*/ 27 h 210"/>
                    <a:gd name="T6" fmla="*/ 86 w 169"/>
                    <a:gd name="T7" fmla="*/ 48 h 210"/>
                    <a:gd name="T8" fmla="*/ 32 w 169"/>
                    <a:gd name="T9" fmla="*/ 108 h 210"/>
                    <a:gd name="T10" fmla="*/ 62 w 169"/>
                    <a:gd name="T11" fmla="*/ 108 h 210"/>
                    <a:gd name="T12" fmla="*/ 74 w 169"/>
                    <a:gd name="T13" fmla="*/ 90 h 210"/>
                    <a:gd name="T14" fmla="*/ 77 w 169"/>
                    <a:gd name="T15" fmla="*/ 81 h 210"/>
                    <a:gd name="T16" fmla="*/ 50 w 169"/>
                    <a:gd name="T17" fmla="*/ 129 h 210"/>
                    <a:gd name="T18" fmla="*/ 41 w 169"/>
                    <a:gd name="T19" fmla="*/ 156 h 210"/>
                    <a:gd name="T20" fmla="*/ 68 w 169"/>
                    <a:gd name="T21" fmla="*/ 153 h 210"/>
                    <a:gd name="T22" fmla="*/ 83 w 169"/>
                    <a:gd name="T23" fmla="*/ 135 h 210"/>
                    <a:gd name="T24" fmla="*/ 98 w 169"/>
                    <a:gd name="T25" fmla="*/ 108 h 210"/>
                    <a:gd name="T26" fmla="*/ 98 w 169"/>
                    <a:gd name="T27" fmla="*/ 207 h 210"/>
                    <a:gd name="T28" fmla="*/ 101 w 169"/>
                    <a:gd name="T29" fmla="*/ 198 h 210"/>
                    <a:gd name="T30" fmla="*/ 104 w 169"/>
                    <a:gd name="T31" fmla="*/ 186 h 210"/>
                    <a:gd name="T32" fmla="*/ 116 w 169"/>
                    <a:gd name="T33" fmla="*/ 159 h 210"/>
                    <a:gd name="T34" fmla="*/ 125 w 169"/>
                    <a:gd name="T35" fmla="*/ 132 h 210"/>
                    <a:gd name="T36" fmla="*/ 134 w 169"/>
                    <a:gd name="T37" fmla="*/ 162 h 210"/>
                    <a:gd name="T38" fmla="*/ 152 w 169"/>
                    <a:gd name="T39" fmla="*/ 174 h 210"/>
                    <a:gd name="T40" fmla="*/ 161 w 169"/>
                    <a:gd name="T41" fmla="*/ 147 h 210"/>
                    <a:gd name="T42" fmla="*/ 164 w 169"/>
                    <a:gd name="T43" fmla="*/ 138 h 210"/>
                    <a:gd name="T44" fmla="*/ 161 w 169"/>
                    <a:gd name="T45" fmla="*/ 0 h 21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69"/>
                    <a:gd name="T70" fmla="*/ 0 h 210"/>
                    <a:gd name="T71" fmla="*/ 169 w 169"/>
                    <a:gd name="T72" fmla="*/ 210 h 210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69" h="210">
                      <a:moveTo>
                        <a:pt x="104" y="6"/>
                      </a:moveTo>
                      <a:cubicBezTo>
                        <a:pt x="86" y="12"/>
                        <a:pt x="68" y="12"/>
                        <a:pt x="50" y="18"/>
                      </a:cubicBezTo>
                      <a:cubicBezTo>
                        <a:pt x="41" y="21"/>
                        <a:pt x="23" y="27"/>
                        <a:pt x="23" y="27"/>
                      </a:cubicBezTo>
                      <a:cubicBezTo>
                        <a:pt x="0" y="62"/>
                        <a:pt x="65" y="47"/>
                        <a:pt x="86" y="48"/>
                      </a:cubicBezTo>
                      <a:cubicBezTo>
                        <a:pt x="53" y="59"/>
                        <a:pt x="55" y="85"/>
                        <a:pt x="32" y="108"/>
                      </a:cubicBezTo>
                      <a:cubicBezTo>
                        <a:pt x="23" y="134"/>
                        <a:pt x="54" y="117"/>
                        <a:pt x="62" y="108"/>
                      </a:cubicBezTo>
                      <a:cubicBezTo>
                        <a:pt x="67" y="103"/>
                        <a:pt x="70" y="96"/>
                        <a:pt x="74" y="90"/>
                      </a:cubicBezTo>
                      <a:cubicBezTo>
                        <a:pt x="76" y="87"/>
                        <a:pt x="77" y="78"/>
                        <a:pt x="77" y="81"/>
                      </a:cubicBezTo>
                      <a:cubicBezTo>
                        <a:pt x="77" y="101"/>
                        <a:pt x="56" y="112"/>
                        <a:pt x="50" y="129"/>
                      </a:cubicBezTo>
                      <a:cubicBezTo>
                        <a:pt x="47" y="138"/>
                        <a:pt x="41" y="156"/>
                        <a:pt x="41" y="156"/>
                      </a:cubicBezTo>
                      <a:cubicBezTo>
                        <a:pt x="47" y="187"/>
                        <a:pt x="53" y="163"/>
                        <a:pt x="68" y="153"/>
                      </a:cubicBezTo>
                      <a:cubicBezTo>
                        <a:pt x="72" y="147"/>
                        <a:pt x="79" y="142"/>
                        <a:pt x="83" y="135"/>
                      </a:cubicBezTo>
                      <a:cubicBezTo>
                        <a:pt x="101" y="102"/>
                        <a:pt x="77" y="129"/>
                        <a:pt x="98" y="108"/>
                      </a:cubicBezTo>
                      <a:cubicBezTo>
                        <a:pt x="88" y="146"/>
                        <a:pt x="92" y="128"/>
                        <a:pt x="98" y="207"/>
                      </a:cubicBezTo>
                      <a:cubicBezTo>
                        <a:pt x="98" y="210"/>
                        <a:pt x="100" y="201"/>
                        <a:pt x="101" y="198"/>
                      </a:cubicBezTo>
                      <a:cubicBezTo>
                        <a:pt x="102" y="194"/>
                        <a:pt x="103" y="190"/>
                        <a:pt x="104" y="186"/>
                      </a:cubicBezTo>
                      <a:cubicBezTo>
                        <a:pt x="120" y="131"/>
                        <a:pt x="101" y="192"/>
                        <a:pt x="116" y="159"/>
                      </a:cubicBezTo>
                      <a:cubicBezTo>
                        <a:pt x="120" y="150"/>
                        <a:pt x="125" y="132"/>
                        <a:pt x="125" y="132"/>
                      </a:cubicBezTo>
                      <a:cubicBezTo>
                        <a:pt x="128" y="140"/>
                        <a:pt x="128" y="156"/>
                        <a:pt x="134" y="162"/>
                      </a:cubicBezTo>
                      <a:cubicBezTo>
                        <a:pt x="139" y="167"/>
                        <a:pt x="152" y="174"/>
                        <a:pt x="152" y="174"/>
                      </a:cubicBezTo>
                      <a:cubicBezTo>
                        <a:pt x="155" y="165"/>
                        <a:pt x="158" y="156"/>
                        <a:pt x="161" y="147"/>
                      </a:cubicBezTo>
                      <a:cubicBezTo>
                        <a:pt x="162" y="144"/>
                        <a:pt x="164" y="138"/>
                        <a:pt x="164" y="138"/>
                      </a:cubicBezTo>
                      <a:cubicBezTo>
                        <a:pt x="169" y="92"/>
                        <a:pt x="161" y="46"/>
                        <a:pt x="161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4" name="Freeform 39"/>
                <p:cNvSpPr>
                  <a:spLocks noChangeAspect="1"/>
                </p:cNvSpPr>
                <p:nvPr/>
              </p:nvSpPr>
              <p:spPr bwMode="auto">
                <a:xfrm>
                  <a:off x="4242" y="5661"/>
                  <a:ext cx="195" cy="206"/>
                </a:xfrm>
                <a:custGeom>
                  <a:avLst/>
                  <a:gdLst>
                    <a:gd name="T0" fmla="*/ 36 w 195"/>
                    <a:gd name="T1" fmla="*/ 30 h 206"/>
                    <a:gd name="T2" fmla="*/ 51 w 195"/>
                    <a:gd name="T3" fmla="*/ 198 h 206"/>
                    <a:gd name="T4" fmla="*/ 63 w 195"/>
                    <a:gd name="T5" fmla="*/ 144 h 206"/>
                    <a:gd name="T6" fmla="*/ 87 w 195"/>
                    <a:gd name="T7" fmla="*/ 198 h 206"/>
                    <a:gd name="T8" fmla="*/ 99 w 195"/>
                    <a:gd name="T9" fmla="*/ 90 h 206"/>
                    <a:gd name="T10" fmla="*/ 138 w 195"/>
                    <a:gd name="T11" fmla="*/ 186 h 206"/>
                    <a:gd name="T12" fmla="*/ 135 w 195"/>
                    <a:gd name="T13" fmla="*/ 84 h 206"/>
                    <a:gd name="T14" fmla="*/ 123 w 195"/>
                    <a:gd name="T15" fmla="*/ 54 h 206"/>
                    <a:gd name="T16" fmla="*/ 126 w 195"/>
                    <a:gd name="T17" fmla="*/ 63 h 206"/>
                    <a:gd name="T18" fmla="*/ 132 w 195"/>
                    <a:gd name="T19" fmla="*/ 87 h 206"/>
                    <a:gd name="T20" fmla="*/ 171 w 195"/>
                    <a:gd name="T21" fmla="*/ 126 h 206"/>
                    <a:gd name="T22" fmla="*/ 177 w 195"/>
                    <a:gd name="T23" fmla="*/ 117 h 206"/>
                    <a:gd name="T24" fmla="*/ 171 w 195"/>
                    <a:gd name="T25" fmla="*/ 108 h 206"/>
                    <a:gd name="T26" fmla="*/ 165 w 195"/>
                    <a:gd name="T27" fmla="*/ 84 h 206"/>
                    <a:gd name="T28" fmla="*/ 153 w 195"/>
                    <a:gd name="T29" fmla="*/ 66 h 206"/>
                    <a:gd name="T30" fmla="*/ 195 w 195"/>
                    <a:gd name="T31" fmla="*/ 42 h 206"/>
                    <a:gd name="T32" fmla="*/ 165 w 195"/>
                    <a:gd name="T33" fmla="*/ 0 h 206"/>
                    <a:gd name="T34" fmla="*/ 99 w 195"/>
                    <a:gd name="T35" fmla="*/ 12 h 20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95"/>
                    <a:gd name="T55" fmla="*/ 0 h 206"/>
                    <a:gd name="T56" fmla="*/ 195 w 195"/>
                    <a:gd name="T57" fmla="*/ 206 h 20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95" h="206">
                      <a:moveTo>
                        <a:pt x="36" y="30"/>
                      </a:moveTo>
                      <a:cubicBezTo>
                        <a:pt x="54" y="85"/>
                        <a:pt x="0" y="164"/>
                        <a:pt x="51" y="198"/>
                      </a:cubicBezTo>
                      <a:cubicBezTo>
                        <a:pt x="55" y="96"/>
                        <a:pt x="56" y="87"/>
                        <a:pt x="63" y="144"/>
                      </a:cubicBezTo>
                      <a:cubicBezTo>
                        <a:pt x="65" y="176"/>
                        <a:pt x="53" y="206"/>
                        <a:pt x="87" y="198"/>
                      </a:cubicBezTo>
                      <a:cubicBezTo>
                        <a:pt x="90" y="162"/>
                        <a:pt x="95" y="126"/>
                        <a:pt x="99" y="90"/>
                      </a:cubicBezTo>
                      <a:cubicBezTo>
                        <a:pt x="114" y="120"/>
                        <a:pt x="109" y="166"/>
                        <a:pt x="138" y="186"/>
                      </a:cubicBezTo>
                      <a:cubicBezTo>
                        <a:pt x="137" y="152"/>
                        <a:pt x="138" y="118"/>
                        <a:pt x="135" y="84"/>
                      </a:cubicBezTo>
                      <a:cubicBezTo>
                        <a:pt x="134" y="73"/>
                        <a:pt x="126" y="64"/>
                        <a:pt x="123" y="54"/>
                      </a:cubicBezTo>
                      <a:cubicBezTo>
                        <a:pt x="122" y="51"/>
                        <a:pt x="125" y="60"/>
                        <a:pt x="126" y="63"/>
                      </a:cubicBezTo>
                      <a:cubicBezTo>
                        <a:pt x="135" y="90"/>
                        <a:pt x="121" y="47"/>
                        <a:pt x="132" y="87"/>
                      </a:cubicBezTo>
                      <a:cubicBezTo>
                        <a:pt x="139" y="114"/>
                        <a:pt x="150" y="112"/>
                        <a:pt x="171" y="126"/>
                      </a:cubicBezTo>
                      <a:cubicBezTo>
                        <a:pt x="173" y="123"/>
                        <a:pt x="177" y="121"/>
                        <a:pt x="177" y="117"/>
                      </a:cubicBezTo>
                      <a:cubicBezTo>
                        <a:pt x="177" y="113"/>
                        <a:pt x="172" y="111"/>
                        <a:pt x="171" y="108"/>
                      </a:cubicBezTo>
                      <a:cubicBezTo>
                        <a:pt x="168" y="100"/>
                        <a:pt x="169" y="92"/>
                        <a:pt x="165" y="84"/>
                      </a:cubicBezTo>
                      <a:cubicBezTo>
                        <a:pt x="161" y="78"/>
                        <a:pt x="153" y="66"/>
                        <a:pt x="153" y="66"/>
                      </a:cubicBezTo>
                      <a:cubicBezTo>
                        <a:pt x="175" y="59"/>
                        <a:pt x="187" y="66"/>
                        <a:pt x="195" y="42"/>
                      </a:cubicBezTo>
                      <a:cubicBezTo>
                        <a:pt x="192" y="19"/>
                        <a:pt x="188" y="8"/>
                        <a:pt x="165" y="0"/>
                      </a:cubicBezTo>
                      <a:cubicBezTo>
                        <a:pt x="145" y="5"/>
                        <a:pt x="120" y="12"/>
                        <a:pt x="99" y="1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5" name="Freeform 40"/>
                <p:cNvSpPr>
                  <a:spLocks noChangeAspect="1"/>
                </p:cNvSpPr>
                <p:nvPr/>
              </p:nvSpPr>
              <p:spPr bwMode="auto">
                <a:xfrm>
                  <a:off x="3475" y="5778"/>
                  <a:ext cx="281" cy="591"/>
                </a:xfrm>
                <a:custGeom>
                  <a:avLst/>
                  <a:gdLst>
                    <a:gd name="T0" fmla="*/ 155 w 281"/>
                    <a:gd name="T1" fmla="*/ 0 h 591"/>
                    <a:gd name="T2" fmla="*/ 164 w 281"/>
                    <a:gd name="T3" fmla="*/ 33 h 591"/>
                    <a:gd name="T4" fmla="*/ 158 w 281"/>
                    <a:gd name="T5" fmla="*/ 426 h 591"/>
                    <a:gd name="T6" fmla="*/ 59 w 281"/>
                    <a:gd name="T7" fmla="*/ 471 h 591"/>
                    <a:gd name="T8" fmla="*/ 20 w 281"/>
                    <a:gd name="T9" fmla="*/ 483 h 591"/>
                    <a:gd name="T10" fmla="*/ 20 w 281"/>
                    <a:gd name="T11" fmla="*/ 528 h 591"/>
                    <a:gd name="T12" fmla="*/ 86 w 281"/>
                    <a:gd name="T13" fmla="*/ 567 h 591"/>
                    <a:gd name="T14" fmla="*/ 230 w 281"/>
                    <a:gd name="T15" fmla="*/ 561 h 591"/>
                    <a:gd name="T16" fmla="*/ 245 w 281"/>
                    <a:gd name="T17" fmla="*/ 522 h 591"/>
                    <a:gd name="T18" fmla="*/ 251 w 281"/>
                    <a:gd name="T19" fmla="*/ 504 h 591"/>
                    <a:gd name="T20" fmla="*/ 266 w 281"/>
                    <a:gd name="T21" fmla="*/ 444 h 591"/>
                    <a:gd name="T22" fmla="*/ 275 w 281"/>
                    <a:gd name="T23" fmla="*/ 264 h 591"/>
                    <a:gd name="T24" fmla="*/ 281 w 281"/>
                    <a:gd name="T25" fmla="*/ 42 h 59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81"/>
                    <a:gd name="T40" fmla="*/ 0 h 591"/>
                    <a:gd name="T41" fmla="*/ 281 w 281"/>
                    <a:gd name="T42" fmla="*/ 591 h 59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81" h="591">
                      <a:moveTo>
                        <a:pt x="155" y="0"/>
                      </a:moveTo>
                      <a:cubicBezTo>
                        <a:pt x="163" y="23"/>
                        <a:pt x="160" y="12"/>
                        <a:pt x="164" y="33"/>
                      </a:cubicBezTo>
                      <a:cubicBezTo>
                        <a:pt x="163" y="164"/>
                        <a:pt x="217" y="309"/>
                        <a:pt x="158" y="426"/>
                      </a:cubicBezTo>
                      <a:cubicBezTo>
                        <a:pt x="146" y="449"/>
                        <a:pt x="83" y="463"/>
                        <a:pt x="59" y="471"/>
                      </a:cubicBezTo>
                      <a:cubicBezTo>
                        <a:pt x="46" y="475"/>
                        <a:pt x="20" y="483"/>
                        <a:pt x="20" y="483"/>
                      </a:cubicBezTo>
                      <a:cubicBezTo>
                        <a:pt x="9" y="499"/>
                        <a:pt x="0" y="515"/>
                        <a:pt x="20" y="528"/>
                      </a:cubicBezTo>
                      <a:cubicBezTo>
                        <a:pt x="33" y="548"/>
                        <a:pt x="64" y="561"/>
                        <a:pt x="86" y="567"/>
                      </a:cubicBezTo>
                      <a:cubicBezTo>
                        <a:pt x="134" y="566"/>
                        <a:pt x="192" y="591"/>
                        <a:pt x="230" y="561"/>
                      </a:cubicBezTo>
                      <a:cubicBezTo>
                        <a:pt x="241" y="553"/>
                        <a:pt x="241" y="534"/>
                        <a:pt x="245" y="522"/>
                      </a:cubicBezTo>
                      <a:cubicBezTo>
                        <a:pt x="247" y="516"/>
                        <a:pt x="251" y="504"/>
                        <a:pt x="251" y="504"/>
                      </a:cubicBezTo>
                      <a:cubicBezTo>
                        <a:pt x="253" y="480"/>
                        <a:pt x="259" y="466"/>
                        <a:pt x="266" y="444"/>
                      </a:cubicBezTo>
                      <a:cubicBezTo>
                        <a:pt x="268" y="385"/>
                        <a:pt x="265" y="322"/>
                        <a:pt x="275" y="264"/>
                      </a:cubicBezTo>
                      <a:cubicBezTo>
                        <a:pt x="277" y="192"/>
                        <a:pt x="281" y="115"/>
                        <a:pt x="281" y="4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6" name="Freeform 41"/>
                <p:cNvSpPr>
                  <a:spLocks noChangeAspect="1"/>
                </p:cNvSpPr>
                <p:nvPr/>
              </p:nvSpPr>
              <p:spPr bwMode="auto">
                <a:xfrm>
                  <a:off x="3792" y="5763"/>
                  <a:ext cx="281" cy="562"/>
                </a:xfrm>
                <a:custGeom>
                  <a:avLst/>
                  <a:gdLst>
                    <a:gd name="T0" fmla="*/ 150 w 281"/>
                    <a:gd name="T1" fmla="*/ 48 h 562"/>
                    <a:gd name="T2" fmla="*/ 159 w 281"/>
                    <a:gd name="T3" fmla="*/ 108 h 562"/>
                    <a:gd name="T4" fmla="*/ 99 w 281"/>
                    <a:gd name="T5" fmla="*/ 447 h 562"/>
                    <a:gd name="T6" fmla="*/ 12 w 281"/>
                    <a:gd name="T7" fmla="*/ 450 h 562"/>
                    <a:gd name="T8" fmla="*/ 3 w 281"/>
                    <a:gd name="T9" fmla="*/ 456 h 562"/>
                    <a:gd name="T10" fmla="*/ 6 w 281"/>
                    <a:gd name="T11" fmla="*/ 537 h 562"/>
                    <a:gd name="T12" fmla="*/ 24 w 281"/>
                    <a:gd name="T13" fmla="*/ 543 h 562"/>
                    <a:gd name="T14" fmla="*/ 105 w 281"/>
                    <a:gd name="T15" fmla="*/ 561 h 562"/>
                    <a:gd name="T16" fmla="*/ 186 w 281"/>
                    <a:gd name="T17" fmla="*/ 558 h 562"/>
                    <a:gd name="T18" fmla="*/ 237 w 281"/>
                    <a:gd name="T19" fmla="*/ 510 h 562"/>
                    <a:gd name="T20" fmla="*/ 255 w 281"/>
                    <a:gd name="T21" fmla="*/ 465 h 562"/>
                    <a:gd name="T22" fmla="*/ 273 w 281"/>
                    <a:gd name="T23" fmla="*/ 432 h 562"/>
                    <a:gd name="T24" fmla="*/ 279 w 281"/>
                    <a:gd name="T25" fmla="*/ 0 h 5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81"/>
                    <a:gd name="T40" fmla="*/ 0 h 562"/>
                    <a:gd name="T41" fmla="*/ 281 w 281"/>
                    <a:gd name="T42" fmla="*/ 562 h 56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81" h="562">
                      <a:moveTo>
                        <a:pt x="150" y="48"/>
                      </a:moveTo>
                      <a:cubicBezTo>
                        <a:pt x="154" y="69"/>
                        <a:pt x="157" y="86"/>
                        <a:pt x="159" y="108"/>
                      </a:cubicBezTo>
                      <a:cubicBezTo>
                        <a:pt x="159" y="152"/>
                        <a:pt x="242" y="439"/>
                        <a:pt x="99" y="447"/>
                      </a:cubicBezTo>
                      <a:cubicBezTo>
                        <a:pt x="70" y="449"/>
                        <a:pt x="41" y="449"/>
                        <a:pt x="12" y="450"/>
                      </a:cubicBezTo>
                      <a:cubicBezTo>
                        <a:pt x="9" y="452"/>
                        <a:pt x="3" y="452"/>
                        <a:pt x="3" y="456"/>
                      </a:cubicBezTo>
                      <a:cubicBezTo>
                        <a:pt x="1" y="483"/>
                        <a:pt x="0" y="511"/>
                        <a:pt x="6" y="537"/>
                      </a:cubicBezTo>
                      <a:cubicBezTo>
                        <a:pt x="7" y="543"/>
                        <a:pt x="18" y="540"/>
                        <a:pt x="24" y="543"/>
                      </a:cubicBezTo>
                      <a:cubicBezTo>
                        <a:pt x="50" y="556"/>
                        <a:pt x="77" y="555"/>
                        <a:pt x="105" y="561"/>
                      </a:cubicBezTo>
                      <a:cubicBezTo>
                        <a:pt x="132" y="560"/>
                        <a:pt x="159" y="562"/>
                        <a:pt x="186" y="558"/>
                      </a:cubicBezTo>
                      <a:cubicBezTo>
                        <a:pt x="209" y="555"/>
                        <a:pt x="220" y="521"/>
                        <a:pt x="237" y="510"/>
                      </a:cubicBezTo>
                      <a:cubicBezTo>
                        <a:pt x="246" y="496"/>
                        <a:pt x="249" y="480"/>
                        <a:pt x="255" y="465"/>
                      </a:cubicBezTo>
                      <a:cubicBezTo>
                        <a:pt x="260" y="453"/>
                        <a:pt x="269" y="444"/>
                        <a:pt x="273" y="432"/>
                      </a:cubicBezTo>
                      <a:cubicBezTo>
                        <a:pt x="281" y="265"/>
                        <a:pt x="279" y="272"/>
                        <a:pt x="279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32" name="Freeform 42"/>
              <p:cNvSpPr>
                <a:spLocks noChangeAspect="1"/>
              </p:cNvSpPr>
              <p:nvPr/>
            </p:nvSpPr>
            <p:spPr bwMode="auto">
              <a:xfrm>
                <a:off x="8586" y="6252"/>
                <a:ext cx="53" cy="42"/>
              </a:xfrm>
              <a:custGeom>
                <a:avLst/>
                <a:gdLst>
                  <a:gd name="T0" fmla="*/ 45 w 21"/>
                  <a:gd name="T1" fmla="*/ 2 h 26"/>
                  <a:gd name="T2" fmla="*/ 53 w 21"/>
                  <a:gd name="T3" fmla="*/ 26 h 26"/>
                  <a:gd name="T4" fmla="*/ 0 w 21"/>
                  <a:gd name="T5" fmla="*/ 31 h 26"/>
                  <a:gd name="T6" fmla="*/ 23 w 21"/>
                  <a:gd name="T7" fmla="*/ 40 h 26"/>
                  <a:gd name="T8" fmla="*/ 15 w 21"/>
                  <a:gd name="T9" fmla="*/ 11 h 26"/>
                  <a:gd name="T10" fmla="*/ 45 w 21"/>
                  <a:gd name="T11" fmla="*/ 2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26"/>
                  <a:gd name="T20" fmla="*/ 21 w 21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26">
                    <a:moveTo>
                      <a:pt x="18" y="1"/>
                    </a:moveTo>
                    <a:cubicBezTo>
                      <a:pt x="11" y="22"/>
                      <a:pt x="6" y="21"/>
                      <a:pt x="21" y="16"/>
                    </a:cubicBezTo>
                    <a:cubicBezTo>
                      <a:pt x="16" y="0"/>
                      <a:pt x="7" y="8"/>
                      <a:pt x="0" y="19"/>
                    </a:cubicBezTo>
                    <a:cubicBezTo>
                      <a:pt x="3" y="21"/>
                      <a:pt x="6" y="26"/>
                      <a:pt x="9" y="25"/>
                    </a:cubicBezTo>
                    <a:cubicBezTo>
                      <a:pt x="20" y="22"/>
                      <a:pt x="6" y="8"/>
                      <a:pt x="6" y="7"/>
                    </a:cubicBezTo>
                    <a:cubicBezTo>
                      <a:pt x="8" y="3"/>
                      <a:pt x="14" y="3"/>
                      <a:pt x="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3" name="Freeform 43"/>
              <p:cNvSpPr>
                <a:spLocks noChangeAspect="1"/>
              </p:cNvSpPr>
              <p:nvPr/>
            </p:nvSpPr>
            <p:spPr bwMode="auto">
              <a:xfrm>
                <a:off x="8214" y="6209"/>
                <a:ext cx="73" cy="116"/>
              </a:xfrm>
              <a:custGeom>
                <a:avLst/>
                <a:gdLst>
                  <a:gd name="T0" fmla="*/ 38 w 29"/>
                  <a:gd name="T1" fmla="*/ 23 h 46"/>
                  <a:gd name="T2" fmla="*/ 53 w 29"/>
                  <a:gd name="T3" fmla="*/ 98 h 46"/>
                  <a:gd name="T4" fmla="*/ 68 w 29"/>
                  <a:gd name="T5" fmla="*/ 76 h 46"/>
                  <a:gd name="T6" fmla="*/ 60 w 29"/>
                  <a:gd name="T7" fmla="*/ 45 h 46"/>
                  <a:gd name="T8" fmla="*/ 15 w 29"/>
                  <a:gd name="T9" fmla="*/ 68 h 46"/>
                  <a:gd name="T10" fmla="*/ 53 w 29"/>
                  <a:gd name="T11" fmla="*/ 61 h 46"/>
                  <a:gd name="T12" fmla="*/ 45 w 29"/>
                  <a:gd name="T13" fmla="*/ 113 h 46"/>
                  <a:gd name="T14" fmla="*/ 45 w 29"/>
                  <a:gd name="T15" fmla="*/ 106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"/>
                  <a:gd name="T25" fmla="*/ 0 h 46"/>
                  <a:gd name="T26" fmla="*/ 29 w 29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" h="46">
                    <a:moveTo>
                      <a:pt x="15" y="9"/>
                    </a:moveTo>
                    <a:cubicBezTo>
                      <a:pt x="6" y="22"/>
                      <a:pt x="8" y="30"/>
                      <a:pt x="21" y="39"/>
                    </a:cubicBezTo>
                    <a:cubicBezTo>
                      <a:pt x="23" y="36"/>
                      <a:pt x="26" y="34"/>
                      <a:pt x="27" y="30"/>
                    </a:cubicBezTo>
                    <a:cubicBezTo>
                      <a:pt x="28" y="26"/>
                      <a:pt x="27" y="20"/>
                      <a:pt x="24" y="18"/>
                    </a:cubicBezTo>
                    <a:cubicBezTo>
                      <a:pt x="19" y="14"/>
                      <a:pt x="0" y="24"/>
                      <a:pt x="6" y="27"/>
                    </a:cubicBezTo>
                    <a:cubicBezTo>
                      <a:pt x="11" y="29"/>
                      <a:pt x="16" y="25"/>
                      <a:pt x="21" y="24"/>
                    </a:cubicBezTo>
                    <a:cubicBezTo>
                      <a:pt x="29" y="0"/>
                      <a:pt x="27" y="36"/>
                      <a:pt x="18" y="45"/>
                    </a:cubicBezTo>
                    <a:cubicBezTo>
                      <a:pt x="17" y="46"/>
                      <a:pt x="18" y="43"/>
                      <a:pt x="18" y="4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4" name="Freeform 44"/>
              <p:cNvSpPr>
                <a:spLocks noChangeAspect="1"/>
              </p:cNvSpPr>
              <p:nvPr/>
            </p:nvSpPr>
            <p:spPr bwMode="auto">
              <a:xfrm>
                <a:off x="8070" y="5640"/>
                <a:ext cx="720" cy="394"/>
              </a:xfrm>
              <a:custGeom>
                <a:avLst/>
                <a:gdLst>
                  <a:gd name="T0" fmla="*/ 0 w 285"/>
                  <a:gd name="T1" fmla="*/ 394 h 156"/>
                  <a:gd name="T2" fmla="*/ 8 w 285"/>
                  <a:gd name="T3" fmla="*/ 205 h 156"/>
                  <a:gd name="T4" fmla="*/ 15 w 285"/>
                  <a:gd name="T5" fmla="*/ 227 h 156"/>
                  <a:gd name="T6" fmla="*/ 45 w 285"/>
                  <a:gd name="T7" fmla="*/ 311 h 156"/>
                  <a:gd name="T8" fmla="*/ 68 w 285"/>
                  <a:gd name="T9" fmla="*/ 197 h 156"/>
                  <a:gd name="T10" fmla="*/ 99 w 285"/>
                  <a:gd name="T11" fmla="*/ 288 h 156"/>
                  <a:gd name="T12" fmla="*/ 121 w 285"/>
                  <a:gd name="T13" fmla="*/ 159 h 156"/>
                  <a:gd name="T14" fmla="*/ 144 w 285"/>
                  <a:gd name="T15" fmla="*/ 227 h 156"/>
                  <a:gd name="T16" fmla="*/ 159 w 285"/>
                  <a:gd name="T17" fmla="*/ 144 h 156"/>
                  <a:gd name="T18" fmla="*/ 182 w 285"/>
                  <a:gd name="T19" fmla="*/ 227 h 156"/>
                  <a:gd name="T20" fmla="*/ 189 w 285"/>
                  <a:gd name="T21" fmla="*/ 189 h 156"/>
                  <a:gd name="T22" fmla="*/ 205 w 285"/>
                  <a:gd name="T23" fmla="*/ 167 h 156"/>
                  <a:gd name="T24" fmla="*/ 220 w 285"/>
                  <a:gd name="T25" fmla="*/ 242 h 156"/>
                  <a:gd name="T26" fmla="*/ 227 w 285"/>
                  <a:gd name="T27" fmla="*/ 220 h 156"/>
                  <a:gd name="T28" fmla="*/ 235 w 285"/>
                  <a:gd name="T29" fmla="*/ 76 h 156"/>
                  <a:gd name="T30" fmla="*/ 250 w 285"/>
                  <a:gd name="T31" fmla="*/ 106 h 156"/>
                  <a:gd name="T32" fmla="*/ 280 w 285"/>
                  <a:gd name="T33" fmla="*/ 189 h 156"/>
                  <a:gd name="T34" fmla="*/ 318 w 285"/>
                  <a:gd name="T35" fmla="*/ 121 h 156"/>
                  <a:gd name="T36" fmla="*/ 333 w 285"/>
                  <a:gd name="T37" fmla="*/ 76 h 156"/>
                  <a:gd name="T38" fmla="*/ 341 w 285"/>
                  <a:gd name="T39" fmla="*/ 99 h 156"/>
                  <a:gd name="T40" fmla="*/ 333 w 285"/>
                  <a:gd name="T41" fmla="*/ 136 h 156"/>
                  <a:gd name="T42" fmla="*/ 341 w 285"/>
                  <a:gd name="T43" fmla="*/ 0 h 156"/>
                  <a:gd name="T44" fmla="*/ 387 w 285"/>
                  <a:gd name="T45" fmla="*/ 197 h 156"/>
                  <a:gd name="T46" fmla="*/ 432 w 285"/>
                  <a:gd name="T47" fmla="*/ 197 h 156"/>
                  <a:gd name="T48" fmla="*/ 500 w 285"/>
                  <a:gd name="T49" fmla="*/ 15 h 156"/>
                  <a:gd name="T50" fmla="*/ 523 w 285"/>
                  <a:gd name="T51" fmla="*/ 129 h 156"/>
                  <a:gd name="T52" fmla="*/ 531 w 285"/>
                  <a:gd name="T53" fmla="*/ 152 h 156"/>
                  <a:gd name="T54" fmla="*/ 538 w 285"/>
                  <a:gd name="T55" fmla="*/ 258 h 156"/>
                  <a:gd name="T56" fmla="*/ 546 w 285"/>
                  <a:gd name="T57" fmla="*/ 235 h 156"/>
                  <a:gd name="T58" fmla="*/ 553 w 285"/>
                  <a:gd name="T59" fmla="*/ 205 h 156"/>
                  <a:gd name="T60" fmla="*/ 584 w 285"/>
                  <a:gd name="T61" fmla="*/ 106 h 156"/>
                  <a:gd name="T62" fmla="*/ 614 w 285"/>
                  <a:gd name="T63" fmla="*/ 197 h 156"/>
                  <a:gd name="T64" fmla="*/ 637 w 285"/>
                  <a:gd name="T65" fmla="*/ 212 h 156"/>
                  <a:gd name="T66" fmla="*/ 667 w 285"/>
                  <a:gd name="T67" fmla="*/ 129 h 156"/>
                  <a:gd name="T68" fmla="*/ 697 w 285"/>
                  <a:gd name="T69" fmla="*/ 136 h 156"/>
                  <a:gd name="T70" fmla="*/ 720 w 285"/>
                  <a:gd name="T71" fmla="*/ 265 h 156"/>
                  <a:gd name="T72" fmla="*/ 712 w 285"/>
                  <a:gd name="T73" fmla="*/ 318 h 15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85"/>
                  <a:gd name="T112" fmla="*/ 0 h 156"/>
                  <a:gd name="T113" fmla="*/ 285 w 285"/>
                  <a:gd name="T114" fmla="*/ 156 h 15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85" h="156">
                    <a:moveTo>
                      <a:pt x="0" y="156"/>
                    </a:moveTo>
                    <a:cubicBezTo>
                      <a:pt x="1" y="131"/>
                      <a:pt x="1" y="106"/>
                      <a:pt x="3" y="81"/>
                    </a:cubicBezTo>
                    <a:cubicBezTo>
                      <a:pt x="3" y="78"/>
                      <a:pt x="5" y="87"/>
                      <a:pt x="6" y="90"/>
                    </a:cubicBezTo>
                    <a:cubicBezTo>
                      <a:pt x="12" y="103"/>
                      <a:pt x="15" y="108"/>
                      <a:pt x="18" y="123"/>
                    </a:cubicBezTo>
                    <a:cubicBezTo>
                      <a:pt x="26" y="92"/>
                      <a:pt x="23" y="107"/>
                      <a:pt x="27" y="78"/>
                    </a:cubicBezTo>
                    <a:cubicBezTo>
                      <a:pt x="32" y="90"/>
                      <a:pt x="35" y="102"/>
                      <a:pt x="39" y="114"/>
                    </a:cubicBezTo>
                    <a:cubicBezTo>
                      <a:pt x="41" y="97"/>
                      <a:pt x="42" y="80"/>
                      <a:pt x="48" y="63"/>
                    </a:cubicBezTo>
                    <a:cubicBezTo>
                      <a:pt x="50" y="72"/>
                      <a:pt x="48" y="116"/>
                      <a:pt x="57" y="90"/>
                    </a:cubicBezTo>
                    <a:cubicBezTo>
                      <a:pt x="59" y="58"/>
                      <a:pt x="56" y="32"/>
                      <a:pt x="63" y="57"/>
                    </a:cubicBezTo>
                    <a:cubicBezTo>
                      <a:pt x="66" y="68"/>
                      <a:pt x="69" y="79"/>
                      <a:pt x="72" y="90"/>
                    </a:cubicBezTo>
                    <a:cubicBezTo>
                      <a:pt x="73" y="85"/>
                      <a:pt x="73" y="80"/>
                      <a:pt x="75" y="75"/>
                    </a:cubicBezTo>
                    <a:cubicBezTo>
                      <a:pt x="76" y="72"/>
                      <a:pt x="79" y="63"/>
                      <a:pt x="81" y="66"/>
                    </a:cubicBezTo>
                    <a:cubicBezTo>
                      <a:pt x="87" y="74"/>
                      <a:pt x="84" y="86"/>
                      <a:pt x="87" y="96"/>
                    </a:cubicBezTo>
                    <a:cubicBezTo>
                      <a:pt x="88" y="93"/>
                      <a:pt x="90" y="90"/>
                      <a:pt x="90" y="87"/>
                    </a:cubicBezTo>
                    <a:cubicBezTo>
                      <a:pt x="92" y="68"/>
                      <a:pt x="89" y="49"/>
                      <a:pt x="93" y="30"/>
                    </a:cubicBezTo>
                    <a:cubicBezTo>
                      <a:pt x="94" y="26"/>
                      <a:pt x="97" y="38"/>
                      <a:pt x="99" y="42"/>
                    </a:cubicBezTo>
                    <a:cubicBezTo>
                      <a:pt x="103" y="54"/>
                      <a:pt x="105" y="64"/>
                      <a:pt x="111" y="75"/>
                    </a:cubicBezTo>
                    <a:cubicBezTo>
                      <a:pt x="124" y="62"/>
                      <a:pt x="119" y="70"/>
                      <a:pt x="126" y="48"/>
                    </a:cubicBezTo>
                    <a:cubicBezTo>
                      <a:pt x="128" y="42"/>
                      <a:pt x="132" y="30"/>
                      <a:pt x="132" y="30"/>
                    </a:cubicBezTo>
                    <a:cubicBezTo>
                      <a:pt x="133" y="33"/>
                      <a:pt x="135" y="36"/>
                      <a:pt x="135" y="39"/>
                    </a:cubicBezTo>
                    <a:cubicBezTo>
                      <a:pt x="135" y="44"/>
                      <a:pt x="132" y="59"/>
                      <a:pt x="132" y="54"/>
                    </a:cubicBezTo>
                    <a:cubicBezTo>
                      <a:pt x="132" y="36"/>
                      <a:pt x="134" y="18"/>
                      <a:pt x="135" y="0"/>
                    </a:cubicBezTo>
                    <a:cubicBezTo>
                      <a:pt x="138" y="27"/>
                      <a:pt x="149" y="51"/>
                      <a:pt x="153" y="78"/>
                    </a:cubicBezTo>
                    <a:cubicBezTo>
                      <a:pt x="158" y="10"/>
                      <a:pt x="161" y="48"/>
                      <a:pt x="171" y="78"/>
                    </a:cubicBezTo>
                    <a:cubicBezTo>
                      <a:pt x="185" y="57"/>
                      <a:pt x="183" y="28"/>
                      <a:pt x="198" y="6"/>
                    </a:cubicBezTo>
                    <a:cubicBezTo>
                      <a:pt x="202" y="102"/>
                      <a:pt x="199" y="89"/>
                      <a:pt x="207" y="51"/>
                    </a:cubicBezTo>
                    <a:cubicBezTo>
                      <a:pt x="208" y="54"/>
                      <a:pt x="210" y="57"/>
                      <a:pt x="210" y="60"/>
                    </a:cubicBezTo>
                    <a:cubicBezTo>
                      <a:pt x="212" y="74"/>
                      <a:pt x="210" y="88"/>
                      <a:pt x="213" y="102"/>
                    </a:cubicBezTo>
                    <a:cubicBezTo>
                      <a:pt x="214" y="105"/>
                      <a:pt x="215" y="96"/>
                      <a:pt x="216" y="93"/>
                    </a:cubicBezTo>
                    <a:cubicBezTo>
                      <a:pt x="217" y="89"/>
                      <a:pt x="218" y="85"/>
                      <a:pt x="219" y="81"/>
                    </a:cubicBezTo>
                    <a:cubicBezTo>
                      <a:pt x="223" y="68"/>
                      <a:pt x="227" y="55"/>
                      <a:pt x="231" y="42"/>
                    </a:cubicBezTo>
                    <a:cubicBezTo>
                      <a:pt x="237" y="53"/>
                      <a:pt x="243" y="78"/>
                      <a:pt x="243" y="78"/>
                    </a:cubicBezTo>
                    <a:cubicBezTo>
                      <a:pt x="249" y="61"/>
                      <a:pt x="247" y="36"/>
                      <a:pt x="252" y="84"/>
                    </a:cubicBezTo>
                    <a:cubicBezTo>
                      <a:pt x="255" y="70"/>
                      <a:pt x="256" y="62"/>
                      <a:pt x="264" y="51"/>
                    </a:cubicBezTo>
                    <a:cubicBezTo>
                      <a:pt x="270" y="121"/>
                      <a:pt x="265" y="76"/>
                      <a:pt x="276" y="54"/>
                    </a:cubicBezTo>
                    <a:cubicBezTo>
                      <a:pt x="279" y="71"/>
                      <a:pt x="281" y="88"/>
                      <a:pt x="285" y="105"/>
                    </a:cubicBezTo>
                    <a:cubicBezTo>
                      <a:pt x="284" y="112"/>
                      <a:pt x="282" y="126"/>
                      <a:pt x="282" y="12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45"/>
            <p:cNvGrpSpPr>
              <a:grpSpLocks noChangeAspect="1"/>
            </p:cNvGrpSpPr>
            <p:nvPr/>
          </p:nvGrpSpPr>
          <p:grpSpPr bwMode="auto">
            <a:xfrm>
              <a:off x="1818" y="7297"/>
              <a:ext cx="4225" cy="4283"/>
              <a:chOff x="4808" y="5707"/>
              <a:chExt cx="4225" cy="4283"/>
            </a:xfrm>
          </p:grpSpPr>
          <p:sp>
            <p:nvSpPr>
              <p:cNvPr id="7196" name="Freeform 46"/>
              <p:cNvSpPr>
                <a:spLocks noChangeAspect="1"/>
              </p:cNvSpPr>
              <p:nvPr/>
            </p:nvSpPr>
            <p:spPr bwMode="auto">
              <a:xfrm>
                <a:off x="5339" y="6902"/>
                <a:ext cx="985" cy="437"/>
              </a:xfrm>
              <a:custGeom>
                <a:avLst/>
                <a:gdLst>
                  <a:gd name="T0" fmla="*/ 985 w 390"/>
                  <a:gd name="T1" fmla="*/ 0 h 173"/>
                  <a:gd name="T2" fmla="*/ 169 w 390"/>
                  <a:gd name="T3" fmla="*/ 76 h 173"/>
                  <a:gd name="T4" fmla="*/ 56 w 390"/>
                  <a:gd name="T5" fmla="*/ 114 h 173"/>
                  <a:gd name="T6" fmla="*/ 0 w 390"/>
                  <a:gd name="T7" fmla="*/ 131 h 173"/>
                  <a:gd name="T8" fmla="*/ 56 w 390"/>
                  <a:gd name="T9" fmla="*/ 303 h 173"/>
                  <a:gd name="T10" fmla="*/ 871 w 390"/>
                  <a:gd name="T11" fmla="*/ 245 h 1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0"/>
                  <a:gd name="T19" fmla="*/ 0 h 173"/>
                  <a:gd name="T20" fmla="*/ 390 w 390"/>
                  <a:gd name="T21" fmla="*/ 173 h 1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0" h="173">
                    <a:moveTo>
                      <a:pt x="390" y="0"/>
                    </a:moveTo>
                    <a:cubicBezTo>
                      <a:pt x="267" y="29"/>
                      <a:pt x="237" y="24"/>
                      <a:pt x="67" y="30"/>
                    </a:cubicBezTo>
                    <a:cubicBezTo>
                      <a:pt x="52" y="35"/>
                      <a:pt x="37" y="40"/>
                      <a:pt x="22" y="45"/>
                    </a:cubicBezTo>
                    <a:cubicBezTo>
                      <a:pt x="15" y="47"/>
                      <a:pt x="0" y="52"/>
                      <a:pt x="0" y="52"/>
                    </a:cubicBezTo>
                    <a:cubicBezTo>
                      <a:pt x="7" y="75"/>
                      <a:pt x="15" y="97"/>
                      <a:pt x="22" y="120"/>
                    </a:cubicBezTo>
                    <a:cubicBezTo>
                      <a:pt x="130" y="117"/>
                      <a:pt x="269" y="173"/>
                      <a:pt x="345" y="97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" name="Group 47"/>
              <p:cNvGrpSpPr>
                <a:grpSpLocks noChangeAspect="1"/>
              </p:cNvGrpSpPr>
              <p:nvPr/>
            </p:nvGrpSpPr>
            <p:grpSpPr bwMode="auto">
              <a:xfrm>
                <a:off x="4808" y="5707"/>
                <a:ext cx="4225" cy="4283"/>
                <a:chOff x="4808" y="5707"/>
                <a:chExt cx="4225" cy="4283"/>
              </a:xfrm>
            </p:grpSpPr>
            <p:sp>
              <p:nvSpPr>
                <p:cNvPr id="7198" name="Freeform 48"/>
                <p:cNvSpPr>
                  <a:spLocks noChangeAspect="1"/>
                </p:cNvSpPr>
                <p:nvPr/>
              </p:nvSpPr>
              <p:spPr bwMode="auto">
                <a:xfrm>
                  <a:off x="6208" y="6485"/>
                  <a:ext cx="1332" cy="1979"/>
                </a:xfrm>
                <a:custGeom>
                  <a:avLst/>
                  <a:gdLst>
                    <a:gd name="T0" fmla="*/ 420 w 527"/>
                    <a:gd name="T1" fmla="*/ 38 h 783"/>
                    <a:gd name="T2" fmla="*/ 286 w 527"/>
                    <a:gd name="T3" fmla="*/ 114 h 783"/>
                    <a:gd name="T4" fmla="*/ 248 w 527"/>
                    <a:gd name="T5" fmla="*/ 169 h 783"/>
                    <a:gd name="T6" fmla="*/ 3 w 527"/>
                    <a:gd name="T7" fmla="*/ 700 h 783"/>
                    <a:gd name="T8" fmla="*/ 96 w 527"/>
                    <a:gd name="T9" fmla="*/ 1345 h 783"/>
                    <a:gd name="T10" fmla="*/ 134 w 527"/>
                    <a:gd name="T11" fmla="*/ 1458 h 783"/>
                    <a:gd name="T12" fmla="*/ 230 w 527"/>
                    <a:gd name="T13" fmla="*/ 1572 h 783"/>
                    <a:gd name="T14" fmla="*/ 437 w 527"/>
                    <a:gd name="T15" fmla="*/ 1762 h 783"/>
                    <a:gd name="T16" fmla="*/ 551 w 527"/>
                    <a:gd name="T17" fmla="*/ 1800 h 783"/>
                    <a:gd name="T18" fmla="*/ 778 w 527"/>
                    <a:gd name="T19" fmla="*/ 1896 h 783"/>
                    <a:gd name="T20" fmla="*/ 1271 w 527"/>
                    <a:gd name="T21" fmla="*/ 1744 h 783"/>
                    <a:gd name="T22" fmla="*/ 1329 w 527"/>
                    <a:gd name="T23" fmla="*/ 872 h 783"/>
                    <a:gd name="T24" fmla="*/ 1254 w 527"/>
                    <a:gd name="T25" fmla="*/ 531 h 783"/>
                    <a:gd name="T26" fmla="*/ 1102 w 527"/>
                    <a:gd name="T27" fmla="*/ 207 h 783"/>
                    <a:gd name="T28" fmla="*/ 1006 w 527"/>
                    <a:gd name="T29" fmla="*/ 94 h 783"/>
                    <a:gd name="T30" fmla="*/ 892 w 527"/>
                    <a:gd name="T31" fmla="*/ 76 h 783"/>
                    <a:gd name="T32" fmla="*/ 589 w 527"/>
                    <a:gd name="T33" fmla="*/ 0 h 783"/>
                    <a:gd name="T34" fmla="*/ 420 w 527"/>
                    <a:gd name="T35" fmla="*/ 38 h 78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27"/>
                    <a:gd name="T55" fmla="*/ 0 h 783"/>
                    <a:gd name="T56" fmla="*/ 527 w 527"/>
                    <a:gd name="T57" fmla="*/ 783 h 78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27" h="783">
                      <a:moveTo>
                        <a:pt x="166" y="15"/>
                      </a:moveTo>
                      <a:cubicBezTo>
                        <a:pt x="149" y="26"/>
                        <a:pt x="129" y="32"/>
                        <a:pt x="113" y="45"/>
                      </a:cubicBezTo>
                      <a:cubicBezTo>
                        <a:pt x="106" y="51"/>
                        <a:pt x="104" y="60"/>
                        <a:pt x="98" y="67"/>
                      </a:cubicBezTo>
                      <a:cubicBezTo>
                        <a:pt x="42" y="135"/>
                        <a:pt x="21" y="192"/>
                        <a:pt x="1" y="277"/>
                      </a:cubicBezTo>
                      <a:cubicBezTo>
                        <a:pt x="6" y="380"/>
                        <a:pt x="0" y="446"/>
                        <a:pt x="38" y="532"/>
                      </a:cubicBezTo>
                      <a:cubicBezTo>
                        <a:pt x="44" y="546"/>
                        <a:pt x="42" y="566"/>
                        <a:pt x="53" y="577"/>
                      </a:cubicBezTo>
                      <a:cubicBezTo>
                        <a:pt x="82" y="606"/>
                        <a:pt x="70" y="591"/>
                        <a:pt x="91" y="622"/>
                      </a:cubicBezTo>
                      <a:cubicBezTo>
                        <a:pt x="103" y="661"/>
                        <a:pt x="140" y="675"/>
                        <a:pt x="173" y="697"/>
                      </a:cubicBezTo>
                      <a:cubicBezTo>
                        <a:pt x="186" y="706"/>
                        <a:pt x="218" y="712"/>
                        <a:pt x="218" y="712"/>
                      </a:cubicBezTo>
                      <a:cubicBezTo>
                        <a:pt x="247" y="731"/>
                        <a:pt x="276" y="738"/>
                        <a:pt x="308" y="750"/>
                      </a:cubicBezTo>
                      <a:cubicBezTo>
                        <a:pt x="410" y="745"/>
                        <a:pt x="481" y="783"/>
                        <a:pt x="503" y="690"/>
                      </a:cubicBezTo>
                      <a:cubicBezTo>
                        <a:pt x="514" y="565"/>
                        <a:pt x="521" y="482"/>
                        <a:pt x="526" y="345"/>
                      </a:cubicBezTo>
                      <a:cubicBezTo>
                        <a:pt x="520" y="282"/>
                        <a:pt x="527" y="256"/>
                        <a:pt x="496" y="210"/>
                      </a:cubicBezTo>
                      <a:cubicBezTo>
                        <a:pt x="480" y="149"/>
                        <a:pt x="476" y="130"/>
                        <a:pt x="436" y="82"/>
                      </a:cubicBezTo>
                      <a:cubicBezTo>
                        <a:pt x="425" y="69"/>
                        <a:pt x="414" y="44"/>
                        <a:pt x="398" y="37"/>
                      </a:cubicBezTo>
                      <a:cubicBezTo>
                        <a:pt x="384" y="31"/>
                        <a:pt x="368" y="32"/>
                        <a:pt x="353" y="30"/>
                      </a:cubicBezTo>
                      <a:cubicBezTo>
                        <a:pt x="312" y="15"/>
                        <a:pt x="277" y="6"/>
                        <a:pt x="233" y="0"/>
                      </a:cubicBezTo>
                      <a:cubicBezTo>
                        <a:pt x="186" y="9"/>
                        <a:pt x="208" y="4"/>
                        <a:pt x="166" y="1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1" name="Group 49"/>
                <p:cNvGrpSpPr>
                  <a:grpSpLocks noChangeAspect="1"/>
                </p:cNvGrpSpPr>
                <p:nvPr/>
              </p:nvGrpSpPr>
              <p:grpSpPr bwMode="auto">
                <a:xfrm>
                  <a:off x="6248" y="5707"/>
                  <a:ext cx="1062" cy="824"/>
                  <a:chOff x="6518" y="1845"/>
                  <a:chExt cx="420" cy="326"/>
                </a:xfrm>
              </p:grpSpPr>
              <p:sp>
                <p:nvSpPr>
                  <p:cNvPr id="7224" name="Freeform 50"/>
                  <p:cNvSpPr>
                    <a:spLocks noChangeAspect="1"/>
                  </p:cNvSpPr>
                  <p:nvPr/>
                </p:nvSpPr>
                <p:spPr bwMode="auto">
                  <a:xfrm>
                    <a:off x="6568" y="1845"/>
                    <a:ext cx="329" cy="326"/>
                  </a:xfrm>
                  <a:custGeom>
                    <a:avLst/>
                    <a:gdLst>
                      <a:gd name="T0" fmla="*/ 100 w 329"/>
                      <a:gd name="T1" fmla="*/ 308 h 326"/>
                      <a:gd name="T2" fmla="*/ 25 w 329"/>
                      <a:gd name="T3" fmla="*/ 233 h 326"/>
                      <a:gd name="T4" fmla="*/ 32 w 329"/>
                      <a:gd name="T5" fmla="*/ 68 h 326"/>
                      <a:gd name="T6" fmla="*/ 145 w 329"/>
                      <a:gd name="T7" fmla="*/ 15 h 326"/>
                      <a:gd name="T8" fmla="*/ 190 w 329"/>
                      <a:gd name="T9" fmla="*/ 0 h 326"/>
                      <a:gd name="T10" fmla="*/ 272 w 329"/>
                      <a:gd name="T11" fmla="*/ 45 h 326"/>
                      <a:gd name="T12" fmla="*/ 310 w 329"/>
                      <a:gd name="T13" fmla="*/ 113 h 326"/>
                      <a:gd name="T14" fmla="*/ 325 w 329"/>
                      <a:gd name="T15" fmla="*/ 158 h 326"/>
                      <a:gd name="T16" fmla="*/ 317 w 329"/>
                      <a:gd name="T17" fmla="*/ 255 h 326"/>
                      <a:gd name="T18" fmla="*/ 272 w 329"/>
                      <a:gd name="T19" fmla="*/ 285 h 326"/>
                      <a:gd name="T20" fmla="*/ 100 w 329"/>
                      <a:gd name="T21" fmla="*/ 308 h 32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29"/>
                      <a:gd name="T34" fmla="*/ 0 h 326"/>
                      <a:gd name="T35" fmla="*/ 329 w 329"/>
                      <a:gd name="T36" fmla="*/ 326 h 32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29" h="326">
                        <a:moveTo>
                          <a:pt x="100" y="308"/>
                        </a:moveTo>
                        <a:cubicBezTo>
                          <a:pt x="68" y="287"/>
                          <a:pt x="57" y="255"/>
                          <a:pt x="25" y="233"/>
                        </a:cubicBezTo>
                        <a:cubicBezTo>
                          <a:pt x="10" y="188"/>
                          <a:pt x="0" y="107"/>
                          <a:pt x="32" y="68"/>
                        </a:cubicBezTo>
                        <a:cubicBezTo>
                          <a:pt x="40" y="58"/>
                          <a:pt x="127" y="23"/>
                          <a:pt x="145" y="15"/>
                        </a:cubicBezTo>
                        <a:cubicBezTo>
                          <a:pt x="159" y="9"/>
                          <a:pt x="190" y="0"/>
                          <a:pt x="190" y="0"/>
                        </a:cubicBezTo>
                        <a:cubicBezTo>
                          <a:pt x="254" y="11"/>
                          <a:pt x="226" y="14"/>
                          <a:pt x="272" y="45"/>
                        </a:cubicBezTo>
                        <a:cubicBezTo>
                          <a:pt x="281" y="70"/>
                          <a:pt x="310" y="113"/>
                          <a:pt x="310" y="113"/>
                        </a:cubicBezTo>
                        <a:cubicBezTo>
                          <a:pt x="315" y="128"/>
                          <a:pt x="326" y="142"/>
                          <a:pt x="325" y="158"/>
                        </a:cubicBezTo>
                        <a:cubicBezTo>
                          <a:pt x="322" y="190"/>
                          <a:pt x="329" y="225"/>
                          <a:pt x="317" y="255"/>
                        </a:cubicBezTo>
                        <a:cubicBezTo>
                          <a:pt x="310" y="272"/>
                          <a:pt x="287" y="275"/>
                          <a:pt x="272" y="285"/>
                        </a:cubicBezTo>
                        <a:cubicBezTo>
                          <a:pt x="211" y="326"/>
                          <a:pt x="178" y="313"/>
                          <a:pt x="100" y="308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25" name="Freeform 51"/>
                  <p:cNvSpPr>
                    <a:spLocks noChangeAspect="1"/>
                  </p:cNvSpPr>
                  <p:nvPr/>
                </p:nvSpPr>
                <p:spPr bwMode="auto">
                  <a:xfrm>
                    <a:off x="6518" y="1943"/>
                    <a:ext cx="75" cy="90"/>
                  </a:xfrm>
                  <a:custGeom>
                    <a:avLst/>
                    <a:gdLst>
                      <a:gd name="T0" fmla="*/ 75 w 75"/>
                      <a:gd name="T1" fmla="*/ 0 h 90"/>
                      <a:gd name="T2" fmla="*/ 0 w 75"/>
                      <a:gd name="T3" fmla="*/ 37 h 90"/>
                      <a:gd name="T4" fmla="*/ 60 w 75"/>
                      <a:gd name="T5" fmla="*/ 90 h 90"/>
                      <a:gd name="T6" fmla="*/ 0 60000 65536"/>
                      <a:gd name="T7" fmla="*/ 0 60000 65536"/>
                      <a:gd name="T8" fmla="*/ 0 60000 65536"/>
                      <a:gd name="T9" fmla="*/ 0 w 75"/>
                      <a:gd name="T10" fmla="*/ 0 h 90"/>
                      <a:gd name="T11" fmla="*/ 75 w 75"/>
                      <a:gd name="T12" fmla="*/ 90 h 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5" h="90">
                        <a:moveTo>
                          <a:pt x="75" y="0"/>
                        </a:moveTo>
                        <a:cubicBezTo>
                          <a:pt x="37" y="6"/>
                          <a:pt x="12" y="0"/>
                          <a:pt x="0" y="37"/>
                        </a:cubicBezTo>
                        <a:cubicBezTo>
                          <a:pt x="9" y="83"/>
                          <a:pt x="13" y="90"/>
                          <a:pt x="60" y="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26" name="Freeform 52"/>
                  <p:cNvSpPr>
                    <a:spLocks noChangeAspect="1"/>
                  </p:cNvSpPr>
                  <p:nvPr/>
                </p:nvSpPr>
                <p:spPr bwMode="auto">
                  <a:xfrm>
                    <a:off x="6870" y="1895"/>
                    <a:ext cx="68" cy="115"/>
                  </a:xfrm>
                  <a:custGeom>
                    <a:avLst/>
                    <a:gdLst>
                      <a:gd name="T0" fmla="*/ 0 w 68"/>
                      <a:gd name="T1" fmla="*/ 18 h 115"/>
                      <a:gd name="T2" fmla="*/ 53 w 68"/>
                      <a:gd name="T3" fmla="*/ 18 h 115"/>
                      <a:gd name="T4" fmla="*/ 68 w 68"/>
                      <a:gd name="T5" fmla="*/ 63 h 115"/>
                      <a:gd name="T6" fmla="*/ 30 w 68"/>
                      <a:gd name="T7" fmla="*/ 115 h 1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68"/>
                      <a:gd name="T13" fmla="*/ 0 h 115"/>
                      <a:gd name="T14" fmla="*/ 68 w 68"/>
                      <a:gd name="T15" fmla="*/ 115 h 11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68" h="115">
                        <a:moveTo>
                          <a:pt x="0" y="18"/>
                        </a:moveTo>
                        <a:cubicBezTo>
                          <a:pt x="15" y="13"/>
                          <a:pt x="38" y="0"/>
                          <a:pt x="53" y="18"/>
                        </a:cubicBezTo>
                        <a:cubicBezTo>
                          <a:pt x="63" y="30"/>
                          <a:pt x="68" y="63"/>
                          <a:pt x="68" y="63"/>
                        </a:cubicBezTo>
                        <a:cubicBezTo>
                          <a:pt x="59" y="87"/>
                          <a:pt x="54" y="104"/>
                          <a:pt x="30" y="11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27" name="Freeform 53"/>
                  <p:cNvSpPr>
                    <a:spLocks noChangeAspect="1"/>
                  </p:cNvSpPr>
                  <p:nvPr/>
                </p:nvSpPr>
                <p:spPr bwMode="auto">
                  <a:xfrm>
                    <a:off x="6646" y="1943"/>
                    <a:ext cx="29" cy="20"/>
                  </a:xfrm>
                  <a:custGeom>
                    <a:avLst/>
                    <a:gdLst>
                      <a:gd name="T0" fmla="*/ 29 w 29"/>
                      <a:gd name="T1" fmla="*/ 0 h 20"/>
                      <a:gd name="T2" fmla="*/ 7 w 29"/>
                      <a:gd name="T3" fmla="*/ 15 h 20"/>
                      <a:gd name="T4" fmla="*/ 29 w 29"/>
                      <a:gd name="T5" fmla="*/ 0 h 20"/>
                      <a:gd name="T6" fmla="*/ 0 60000 65536"/>
                      <a:gd name="T7" fmla="*/ 0 60000 65536"/>
                      <a:gd name="T8" fmla="*/ 0 60000 65536"/>
                      <a:gd name="T9" fmla="*/ 0 w 29"/>
                      <a:gd name="T10" fmla="*/ 0 h 20"/>
                      <a:gd name="T11" fmla="*/ 29 w 29"/>
                      <a:gd name="T12" fmla="*/ 20 h 2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9" h="20">
                        <a:moveTo>
                          <a:pt x="29" y="0"/>
                        </a:moveTo>
                        <a:cubicBezTo>
                          <a:pt x="22" y="5"/>
                          <a:pt x="0" y="20"/>
                          <a:pt x="7" y="15"/>
                        </a:cubicBezTo>
                        <a:cubicBezTo>
                          <a:pt x="14" y="10"/>
                          <a:pt x="22" y="5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28" name="Freeform 54"/>
                  <p:cNvSpPr>
                    <a:spLocks noChangeAspect="1"/>
                  </p:cNvSpPr>
                  <p:nvPr/>
                </p:nvSpPr>
                <p:spPr bwMode="auto">
                  <a:xfrm>
                    <a:off x="6780" y="1929"/>
                    <a:ext cx="36" cy="36"/>
                  </a:xfrm>
                  <a:custGeom>
                    <a:avLst/>
                    <a:gdLst>
                      <a:gd name="T0" fmla="*/ 23 w 36"/>
                      <a:gd name="T1" fmla="*/ 29 h 36"/>
                      <a:gd name="T2" fmla="*/ 0 w 36"/>
                      <a:gd name="T3" fmla="*/ 21 h 36"/>
                      <a:gd name="T4" fmla="*/ 23 w 36"/>
                      <a:gd name="T5" fmla="*/ 14 h 36"/>
                      <a:gd name="T6" fmla="*/ 15 w 36"/>
                      <a:gd name="T7" fmla="*/ 36 h 36"/>
                      <a:gd name="T8" fmla="*/ 8 w 36"/>
                      <a:gd name="T9" fmla="*/ 14 h 36"/>
                      <a:gd name="T10" fmla="*/ 30 w 36"/>
                      <a:gd name="T11" fmla="*/ 6 h 36"/>
                      <a:gd name="T12" fmla="*/ 23 w 36"/>
                      <a:gd name="T13" fmla="*/ 29 h 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6"/>
                      <a:gd name="T22" fmla="*/ 0 h 36"/>
                      <a:gd name="T23" fmla="*/ 36 w 36"/>
                      <a:gd name="T24" fmla="*/ 36 h 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6" h="36">
                        <a:moveTo>
                          <a:pt x="23" y="29"/>
                        </a:moveTo>
                        <a:cubicBezTo>
                          <a:pt x="15" y="26"/>
                          <a:pt x="0" y="29"/>
                          <a:pt x="0" y="21"/>
                        </a:cubicBezTo>
                        <a:cubicBezTo>
                          <a:pt x="0" y="13"/>
                          <a:pt x="17" y="8"/>
                          <a:pt x="23" y="14"/>
                        </a:cubicBezTo>
                        <a:cubicBezTo>
                          <a:pt x="29" y="20"/>
                          <a:pt x="18" y="29"/>
                          <a:pt x="15" y="36"/>
                        </a:cubicBezTo>
                        <a:cubicBezTo>
                          <a:pt x="13" y="29"/>
                          <a:pt x="5" y="21"/>
                          <a:pt x="8" y="14"/>
                        </a:cubicBezTo>
                        <a:cubicBezTo>
                          <a:pt x="11" y="7"/>
                          <a:pt x="24" y="0"/>
                          <a:pt x="30" y="6"/>
                        </a:cubicBezTo>
                        <a:cubicBezTo>
                          <a:pt x="36" y="12"/>
                          <a:pt x="23" y="29"/>
                          <a:pt x="23" y="2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29" name="Freeform 55"/>
                  <p:cNvSpPr>
                    <a:spLocks noChangeAspect="1"/>
                  </p:cNvSpPr>
                  <p:nvPr/>
                </p:nvSpPr>
                <p:spPr bwMode="auto">
                  <a:xfrm>
                    <a:off x="6690" y="2078"/>
                    <a:ext cx="120" cy="51"/>
                  </a:xfrm>
                  <a:custGeom>
                    <a:avLst/>
                    <a:gdLst>
                      <a:gd name="T0" fmla="*/ 120 w 120"/>
                      <a:gd name="T1" fmla="*/ 0 h 51"/>
                      <a:gd name="T2" fmla="*/ 0 w 120"/>
                      <a:gd name="T3" fmla="*/ 22 h 51"/>
                      <a:gd name="T4" fmla="*/ 0 60000 65536"/>
                      <a:gd name="T5" fmla="*/ 0 60000 65536"/>
                      <a:gd name="T6" fmla="*/ 0 w 120"/>
                      <a:gd name="T7" fmla="*/ 0 h 51"/>
                      <a:gd name="T8" fmla="*/ 120 w 120"/>
                      <a:gd name="T9" fmla="*/ 51 h 5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20" h="51">
                        <a:moveTo>
                          <a:pt x="120" y="0"/>
                        </a:moveTo>
                        <a:cubicBezTo>
                          <a:pt x="43" y="51"/>
                          <a:pt x="106" y="22"/>
                          <a:pt x="0" y="2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30" name="Freeform 56"/>
                  <p:cNvSpPr>
                    <a:spLocks noChangeAspect="1"/>
                  </p:cNvSpPr>
                  <p:nvPr/>
                </p:nvSpPr>
                <p:spPr bwMode="auto">
                  <a:xfrm>
                    <a:off x="6743" y="1988"/>
                    <a:ext cx="23" cy="90"/>
                  </a:xfrm>
                  <a:custGeom>
                    <a:avLst/>
                    <a:gdLst>
                      <a:gd name="T0" fmla="*/ 0 w 23"/>
                      <a:gd name="T1" fmla="*/ 0 h 90"/>
                      <a:gd name="T2" fmla="*/ 22 w 23"/>
                      <a:gd name="T3" fmla="*/ 90 h 90"/>
                      <a:gd name="T4" fmla="*/ 0 60000 65536"/>
                      <a:gd name="T5" fmla="*/ 0 60000 65536"/>
                      <a:gd name="T6" fmla="*/ 0 w 23"/>
                      <a:gd name="T7" fmla="*/ 0 h 90"/>
                      <a:gd name="T8" fmla="*/ 23 w 23"/>
                      <a:gd name="T9" fmla="*/ 90 h 9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3" h="90">
                        <a:moveTo>
                          <a:pt x="0" y="0"/>
                        </a:moveTo>
                        <a:cubicBezTo>
                          <a:pt x="23" y="34"/>
                          <a:pt x="22" y="47"/>
                          <a:pt x="22" y="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200" name="Freeform 57"/>
                <p:cNvSpPr>
                  <a:spLocks noChangeAspect="1"/>
                </p:cNvSpPr>
                <p:nvPr/>
              </p:nvSpPr>
              <p:spPr bwMode="auto">
                <a:xfrm>
                  <a:off x="7423" y="6713"/>
                  <a:ext cx="1203" cy="283"/>
                </a:xfrm>
                <a:custGeom>
                  <a:avLst/>
                  <a:gdLst>
                    <a:gd name="T0" fmla="*/ 0 w 476"/>
                    <a:gd name="T1" fmla="*/ 131 h 112"/>
                    <a:gd name="T2" fmla="*/ 607 w 476"/>
                    <a:gd name="T3" fmla="*/ 0 h 112"/>
                    <a:gd name="T4" fmla="*/ 1099 w 476"/>
                    <a:gd name="T5" fmla="*/ 18 h 112"/>
                    <a:gd name="T6" fmla="*/ 1079 w 476"/>
                    <a:gd name="T7" fmla="*/ 190 h 112"/>
                    <a:gd name="T8" fmla="*/ 397 w 476"/>
                    <a:gd name="T9" fmla="*/ 207 h 112"/>
                    <a:gd name="T10" fmla="*/ 56 w 476"/>
                    <a:gd name="T11" fmla="*/ 283 h 1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76"/>
                    <a:gd name="T19" fmla="*/ 0 h 112"/>
                    <a:gd name="T20" fmla="*/ 476 w 476"/>
                    <a:gd name="T21" fmla="*/ 112 h 1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76" h="112">
                      <a:moveTo>
                        <a:pt x="0" y="52"/>
                      </a:moveTo>
                      <a:cubicBezTo>
                        <a:pt x="88" y="45"/>
                        <a:pt x="157" y="25"/>
                        <a:pt x="240" y="0"/>
                      </a:cubicBezTo>
                      <a:cubicBezTo>
                        <a:pt x="305" y="2"/>
                        <a:pt x="370" y="0"/>
                        <a:pt x="435" y="7"/>
                      </a:cubicBezTo>
                      <a:cubicBezTo>
                        <a:pt x="476" y="11"/>
                        <a:pt x="458" y="73"/>
                        <a:pt x="427" y="75"/>
                      </a:cubicBezTo>
                      <a:cubicBezTo>
                        <a:pt x="337" y="82"/>
                        <a:pt x="247" y="80"/>
                        <a:pt x="157" y="82"/>
                      </a:cubicBezTo>
                      <a:cubicBezTo>
                        <a:pt x="112" y="98"/>
                        <a:pt x="70" y="112"/>
                        <a:pt x="22" y="112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" name="Group 58"/>
                <p:cNvGrpSpPr>
                  <a:grpSpLocks noChangeAspect="1"/>
                </p:cNvGrpSpPr>
                <p:nvPr/>
              </p:nvGrpSpPr>
              <p:grpSpPr bwMode="auto">
                <a:xfrm>
                  <a:off x="8523" y="6313"/>
                  <a:ext cx="510" cy="493"/>
                  <a:chOff x="7418" y="2085"/>
                  <a:chExt cx="202" cy="195"/>
                </a:xfrm>
              </p:grpSpPr>
              <p:sp>
                <p:nvSpPr>
                  <p:cNvPr id="7221" name="Freeform 59"/>
                  <p:cNvSpPr>
                    <a:spLocks noChangeAspect="1"/>
                  </p:cNvSpPr>
                  <p:nvPr/>
                </p:nvSpPr>
                <p:spPr bwMode="auto">
                  <a:xfrm>
                    <a:off x="7418" y="2085"/>
                    <a:ext cx="157" cy="150"/>
                  </a:xfrm>
                  <a:custGeom>
                    <a:avLst/>
                    <a:gdLst>
                      <a:gd name="T0" fmla="*/ 0 w 157"/>
                      <a:gd name="T1" fmla="*/ 150 h 150"/>
                      <a:gd name="T2" fmla="*/ 105 w 157"/>
                      <a:gd name="T3" fmla="*/ 68 h 150"/>
                      <a:gd name="T4" fmla="*/ 135 w 157"/>
                      <a:gd name="T5" fmla="*/ 23 h 150"/>
                      <a:gd name="T6" fmla="*/ 157 w 157"/>
                      <a:gd name="T7" fmla="*/ 0 h 15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57"/>
                      <a:gd name="T13" fmla="*/ 0 h 150"/>
                      <a:gd name="T14" fmla="*/ 157 w 157"/>
                      <a:gd name="T15" fmla="*/ 150 h 15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57" h="150">
                        <a:moveTo>
                          <a:pt x="0" y="150"/>
                        </a:moveTo>
                        <a:cubicBezTo>
                          <a:pt x="61" y="136"/>
                          <a:pt x="58" y="98"/>
                          <a:pt x="105" y="68"/>
                        </a:cubicBezTo>
                        <a:cubicBezTo>
                          <a:pt x="115" y="53"/>
                          <a:pt x="125" y="38"/>
                          <a:pt x="135" y="23"/>
                        </a:cubicBezTo>
                        <a:cubicBezTo>
                          <a:pt x="141" y="14"/>
                          <a:pt x="157" y="0"/>
                          <a:pt x="157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22" name="Freeform 60"/>
                  <p:cNvSpPr>
                    <a:spLocks noChangeAspect="1"/>
                  </p:cNvSpPr>
                  <p:nvPr/>
                </p:nvSpPr>
                <p:spPr bwMode="auto">
                  <a:xfrm>
                    <a:off x="7440" y="2175"/>
                    <a:ext cx="180" cy="75"/>
                  </a:xfrm>
                  <a:custGeom>
                    <a:avLst/>
                    <a:gdLst>
                      <a:gd name="T0" fmla="*/ 0 w 180"/>
                      <a:gd name="T1" fmla="*/ 75 h 75"/>
                      <a:gd name="T2" fmla="*/ 83 w 180"/>
                      <a:gd name="T3" fmla="*/ 60 h 75"/>
                      <a:gd name="T4" fmla="*/ 128 w 180"/>
                      <a:gd name="T5" fmla="*/ 38 h 75"/>
                      <a:gd name="T6" fmla="*/ 180 w 180"/>
                      <a:gd name="T7" fmla="*/ 0 h 7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80"/>
                      <a:gd name="T13" fmla="*/ 0 h 75"/>
                      <a:gd name="T14" fmla="*/ 180 w 180"/>
                      <a:gd name="T15" fmla="*/ 75 h 7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80" h="75">
                        <a:moveTo>
                          <a:pt x="0" y="75"/>
                        </a:moveTo>
                        <a:cubicBezTo>
                          <a:pt x="17" y="73"/>
                          <a:pt x="63" y="69"/>
                          <a:pt x="83" y="60"/>
                        </a:cubicBezTo>
                        <a:cubicBezTo>
                          <a:pt x="161" y="25"/>
                          <a:pt x="52" y="61"/>
                          <a:pt x="128" y="38"/>
                        </a:cubicBezTo>
                        <a:cubicBezTo>
                          <a:pt x="142" y="29"/>
                          <a:pt x="180" y="16"/>
                          <a:pt x="18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23" name="Freeform 61"/>
                  <p:cNvSpPr>
                    <a:spLocks noChangeAspect="1"/>
                  </p:cNvSpPr>
                  <p:nvPr/>
                </p:nvSpPr>
                <p:spPr bwMode="auto">
                  <a:xfrm>
                    <a:off x="7455" y="2258"/>
                    <a:ext cx="165" cy="22"/>
                  </a:xfrm>
                  <a:custGeom>
                    <a:avLst/>
                    <a:gdLst>
                      <a:gd name="T0" fmla="*/ 0 w 165"/>
                      <a:gd name="T1" fmla="*/ 22 h 22"/>
                      <a:gd name="T2" fmla="*/ 165 w 165"/>
                      <a:gd name="T3" fmla="*/ 0 h 22"/>
                      <a:gd name="T4" fmla="*/ 0 60000 65536"/>
                      <a:gd name="T5" fmla="*/ 0 60000 65536"/>
                      <a:gd name="T6" fmla="*/ 0 w 165"/>
                      <a:gd name="T7" fmla="*/ 0 h 22"/>
                      <a:gd name="T8" fmla="*/ 165 w 165"/>
                      <a:gd name="T9" fmla="*/ 22 h 2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65" h="22">
                        <a:moveTo>
                          <a:pt x="0" y="22"/>
                        </a:moveTo>
                        <a:cubicBezTo>
                          <a:pt x="69" y="9"/>
                          <a:pt x="85" y="0"/>
                          <a:pt x="165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202" name="Freeform 62"/>
                <p:cNvSpPr>
                  <a:spLocks noChangeAspect="1"/>
                </p:cNvSpPr>
                <p:nvPr/>
              </p:nvSpPr>
              <p:spPr bwMode="auto">
                <a:xfrm>
                  <a:off x="6301" y="8171"/>
                  <a:ext cx="508" cy="1460"/>
                </a:xfrm>
                <a:custGeom>
                  <a:avLst/>
                  <a:gdLst>
                    <a:gd name="T0" fmla="*/ 326 w 201"/>
                    <a:gd name="T1" fmla="*/ 0 h 578"/>
                    <a:gd name="T2" fmla="*/ 192 w 201"/>
                    <a:gd name="T3" fmla="*/ 437 h 578"/>
                    <a:gd name="T4" fmla="*/ 306 w 201"/>
                    <a:gd name="T5" fmla="*/ 1460 h 578"/>
                    <a:gd name="T6" fmla="*/ 457 w 201"/>
                    <a:gd name="T7" fmla="*/ 1250 h 578"/>
                    <a:gd name="T8" fmla="*/ 495 w 201"/>
                    <a:gd name="T9" fmla="*/ 1195 h 578"/>
                    <a:gd name="T10" fmla="*/ 495 w 201"/>
                    <a:gd name="T11" fmla="*/ 96 h 5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1"/>
                    <a:gd name="T19" fmla="*/ 0 h 578"/>
                    <a:gd name="T20" fmla="*/ 201 w 201"/>
                    <a:gd name="T21" fmla="*/ 578 h 5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1" h="578">
                      <a:moveTo>
                        <a:pt x="129" y="0"/>
                      </a:moveTo>
                      <a:cubicBezTo>
                        <a:pt x="110" y="57"/>
                        <a:pt x="96" y="116"/>
                        <a:pt x="76" y="173"/>
                      </a:cubicBezTo>
                      <a:cubicBezTo>
                        <a:pt x="79" y="289"/>
                        <a:pt x="0" y="495"/>
                        <a:pt x="121" y="578"/>
                      </a:cubicBezTo>
                      <a:cubicBezTo>
                        <a:pt x="194" y="565"/>
                        <a:pt x="154" y="550"/>
                        <a:pt x="181" y="495"/>
                      </a:cubicBezTo>
                      <a:cubicBezTo>
                        <a:pt x="185" y="487"/>
                        <a:pt x="196" y="482"/>
                        <a:pt x="196" y="473"/>
                      </a:cubicBezTo>
                      <a:cubicBezTo>
                        <a:pt x="201" y="328"/>
                        <a:pt x="196" y="183"/>
                        <a:pt x="196" y="38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3" name="Freeform 63"/>
                <p:cNvSpPr>
                  <a:spLocks noChangeAspect="1"/>
                </p:cNvSpPr>
                <p:nvPr/>
              </p:nvSpPr>
              <p:spPr bwMode="auto">
                <a:xfrm>
                  <a:off x="7423" y="7981"/>
                  <a:ext cx="286" cy="1516"/>
                </a:xfrm>
                <a:custGeom>
                  <a:avLst/>
                  <a:gdLst>
                    <a:gd name="T0" fmla="*/ 0 w 113"/>
                    <a:gd name="T1" fmla="*/ 286 h 600"/>
                    <a:gd name="T2" fmla="*/ 18 w 113"/>
                    <a:gd name="T3" fmla="*/ 1440 h 600"/>
                    <a:gd name="T4" fmla="*/ 94 w 113"/>
                    <a:gd name="T5" fmla="*/ 1516 h 600"/>
                    <a:gd name="T6" fmla="*/ 246 w 113"/>
                    <a:gd name="T7" fmla="*/ 1402 h 600"/>
                    <a:gd name="T8" fmla="*/ 246 w 113"/>
                    <a:gd name="T9" fmla="*/ 1119 h 600"/>
                    <a:gd name="T10" fmla="*/ 228 w 113"/>
                    <a:gd name="T11" fmla="*/ 265 h 600"/>
                    <a:gd name="T12" fmla="*/ 170 w 113"/>
                    <a:gd name="T13" fmla="*/ 58 h 600"/>
                    <a:gd name="T14" fmla="*/ 114 w 113"/>
                    <a:gd name="T15" fmla="*/ 0 h 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13"/>
                    <a:gd name="T25" fmla="*/ 0 h 600"/>
                    <a:gd name="T26" fmla="*/ 113 w 113"/>
                    <a:gd name="T27" fmla="*/ 600 h 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13" h="600">
                      <a:moveTo>
                        <a:pt x="0" y="113"/>
                      </a:moveTo>
                      <a:cubicBezTo>
                        <a:pt x="2" y="265"/>
                        <a:pt x="2" y="418"/>
                        <a:pt x="7" y="570"/>
                      </a:cubicBezTo>
                      <a:cubicBezTo>
                        <a:pt x="8" y="597"/>
                        <a:pt x="16" y="593"/>
                        <a:pt x="37" y="600"/>
                      </a:cubicBezTo>
                      <a:cubicBezTo>
                        <a:pt x="66" y="591"/>
                        <a:pt x="72" y="572"/>
                        <a:pt x="97" y="555"/>
                      </a:cubicBezTo>
                      <a:cubicBezTo>
                        <a:pt x="113" y="481"/>
                        <a:pt x="101" y="555"/>
                        <a:pt x="97" y="443"/>
                      </a:cubicBezTo>
                      <a:cubicBezTo>
                        <a:pt x="93" y="330"/>
                        <a:pt x="95" y="218"/>
                        <a:pt x="90" y="105"/>
                      </a:cubicBezTo>
                      <a:cubicBezTo>
                        <a:pt x="89" y="86"/>
                        <a:pt x="79" y="40"/>
                        <a:pt x="67" y="23"/>
                      </a:cubicBezTo>
                      <a:cubicBezTo>
                        <a:pt x="61" y="14"/>
                        <a:pt x="45" y="0"/>
                        <a:pt x="45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3" name="Group 64"/>
                <p:cNvGrpSpPr>
                  <a:grpSpLocks noChangeAspect="1"/>
                </p:cNvGrpSpPr>
                <p:nvPr/>
              </p:nvGrpSpPr>
              <p:grpSpPr bwMode="auto">
                <a:xfrm>
                  <a:off x="4808" y="6503"/>
                  <a:ext cx="624" cy="1023"/>
                  <a:chOff x="5948" y="2160"/>
                  <a:chExt cx="247" cy="405"/>
                </a:xfrm>
              </p:grpSpPr>
              <p:sp>
                <p:nvSpPr>
                  <p:cNvPr id="7216" name="Freeform 65"/>
                  <p:cNvSpPr>
                    <a:spLocks noChangeAspect="1"/>
                  </p:cNvSpPr>
                  <p:nvPr/>
                </p:nvSpPr>
                <p:spPr bwMode="auto">
                  <a:xfrm>
                    <a:off x="6098" y="2160"/>
                    <a:ext cx="82" cy="180"/>
                  </a:xfrm>
                  <a:custGeom>
                    <a:avLst/>
                    <a:gdLst>
                      <a:gd name="T0" fmla="*/ 82 w 82"/>
                      <a:gd name="T1" fmla="*/ 180 h 180"/>
                      <a:gd name="T2" fmla="*/ 37 w 82"/>
                      <a:gd name="T3" fmla="*/ 45 h 180"/>
                      <a:gd name="T4" fmla="*/ 0 w 82"/>
                      <a:gd name="T5" fmla="*/ 0 h 180"/>
                      <a:gd name="T6" fmla="*/ 0 60000 65536"/>
                      <a:gd name="T7" fmla="*/ 0 60000 65536"/>
                      <a:gd name="T8" fmla="*/ 0 60000 65536"/>
                      <a:gd name="T9" fmla="*/ 0 w 82"/>
                      <a:gd name="T10" fmla="*/ 0 h 180"/>
                      <a:gd name="T11" fmla="*/ 82 w 82"/>
                      <a:gd name="T12" fmla="*/ 180 h 18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2" h="180">
                        <a:moveTo>
                          <a:pt x="82" y="180"/>
                        </a:moveTo>
                        <a:cubicBezTo>
                          <a:pt x="77" y="131"/>
                          <a:pt x="81" y="74"/>
                          <a:pt x="37" y="45"/>
                        </a:cubicBezTo>
                        <a:cubicBezTo>
                          <a:pt x="25" y="7"/>
                          <a:pt x="14" y="31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17" name="Freeform 66"/>
                  <p:cNvSpPr>
                    <a:spLocks noChangeAspect="1"/>
                  </p:cNvSpPr>
                  <p:nvPr/>
                </p:nvSpPr>
                <p:spPr bwMode="auto">
                  <a:xfrm>
                    <a:off x="6015" y="2235"/>
                    <a:ext cx="158" cy="128"/>
                  </a:xfrm>
                  <a:custGeom>
                    <a:avLst/>
                    <a:gdLst>
                      <a:gd name="T0" fmla="*/ 158 w 158"/>
                      <a:gd name="T1" fmla="*/ 128 h 128"/>
                      <a:gd name="T2" fmla="*/ 113 w 158"/>
                      <a:gd name="T3" fmla="*/ 90 h 128"/>
                      <a:gd name="T4" fmla="*/ 98 w 158"/>
                      <a:gd name="T5" fmla="*/ 68 h 128"/>
                      <a:gd name="T6" fmla="*/ 75 w 158"/>
                      <a:gd name="T7" fmla="*/ 60 h 128"/>
                      <a:gd name="T8" fmla="*/ 0 w 158"/>
                      <a:gd name="T9" fmla="*/ 0 h 12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8"/>
                      <a:gd name="T16" fmla="*/ 0 h 128"/>
                      <a:gd name="T17" fmla="*/ 158 w 158"/>
                      <a:gd name="T18" fmla="*/ 128 h 12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8" h="128">
                        <a:moveTo>
                          <a:pt x="158" y="128"/>
                        </a:moveTo>
                        <a:cubicBezTo>
                          <a:pt x="134" y="112"/>
                          <a:pt x="133" y="114"/>
                          <a:pt x="113" y="90"/>
                        </a:cubicBezTo>
                        <a:cubicBezTo>
                          <a:pt x="107" y="83"/>
                          <a:pt x="105" y="73"/>
                          <a:pt x="98" y="68"/>
                        </a:cubicBezTo>
                        <a:cubicBezTo>
                          <a:pt x="92" y="63"/>
                          <a:pt x="82" y="64"/>
                          <a:pt x="75" y="60"/>
                        </a:cubicBezTo>
                        <a:cubicBezTo>
                          <a:pt x="48" y="45"/>
                          <a:pt x="15" y="28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18" name="Freeform 67"/>
                  <p:cNvSpPr>
                    <a:spLocks noChangeAspect="1"/>
                  </p:cNvSpPr>
                  <p:nvPr/>
                </p:nvSpPr>
                <p:spPr bwMode="auto">
                  <a:xfrm>
                    <a:off x="5978" y="2363"/>
                    <a:ext cx="202" cy="37"/>
                  </a:xfrm>
                  <a:custGeom>
                    <a:avLst/>
                    <a:gdLst>
                      <a:gd name="T0" fmla="*/ 202 w 202"/>
                      <a:gd name="T1" fmla="*/ 37 h 37"/>
                      <a:gd name="T2" fmla="*/ 30 w 202"/>
                      <a:gd name="T3" fmla="*/ 7 h 37"/>
                      <a:gd name="T4" fmla="*/ 0 w 202"/>
                      <a:gd name="T5" fmla="*/ 0 h 37"/>
                      <a:gd name="T6" fmla="*/ 0 60000 65536"/>
                      <a:gd name="T7" fmla="*/ 0 60000 65536"/>
                      <a:gd name="T8" fmla="*/ 0 60000 65536"/>
                      <a:gd name="T9" fmla="*/ 0 w 202"/>
                      <a:gd name="T10" fmla="*/ 0 h 37"/>
                      <a:gd name="T11" fmla="*/ 202 w 202"/>
                      <a:gd name="T12" fmla="*/ 37 h 3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02" h="37">
                        <a:moveTo>
                          <a:pt x="202" y="37"/>
                        </a:moveTo>
                        <a:cubicBezTo>
                          <a:pt x="80" y="9"/>
                          <a:pt x="138" y="19"/>
                          <a:pt x="30" y="7"/>
                        </a:cubicBezTo>
                        <a:cubicBezTo>
                          <a:pt x="20" y="5"/>
                          <a:pt x="0" y="0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19" name="Freeform 68"/>
                  <p:cNvSpPr>
                    <a:spLocks noChangeAspect="1"/>
                  </p:cNvSpPr>
                  <p:nvPr/>
                </p:nvSpPr>
                <p:spPr bwMode="auto">
                  <a:xfrm>
                    <a:off x="5948" y="2415"/>
                    <a:ext cx="240" cy="46"/>
                  </a:xfrm>
                  <a:custGeom>
                    <a:avLst/>
                    <a:gdLst>
                      <a:gd name="T0" fmla="*/ 240 w 240"/>
                      <a:gd name="T1" fmla="*/ 0 h 46"/>
                      <a:gd name="T2" fmla="*/ 0 w 240"/>
                      <a:gd name="T3" fmla="*/ 30 h 46"/>
                      <a:gd name="T4" fmla="*/ 0 60000 65536"/>
                      <a:gd name="T5" fmla="*/ 0 60000 65536"/>
                      <a:gd name="T6" fmla="*/ 0 w 240"/>
                      <a:gd name="T7" fmla="*/ 0 h 46"/>
                      <a:gd name="T8" fmla="*/ 240 w 240"/>
                      <a:gd name="T9" fmla="*/ 46 h 4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40" h="46">
                        <a:moveTo>
                          <a:pt x="240" y="0"/>
                        </a:moveTo>
                        <a:cubicBezTo>
                          <a:pt x="149" y="46"/>
                          <a:pt x="124" y="30"/>
                          <a:pt x="0" y="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20" name="Freeform 69"/>
                  <p:cNvSpPr>
                    <a:spLocks noChangeAspect="1"/>
                  </p:cNvSpPr>
                  <p:nvPr/>
                </p:nvSpPr>
                <p:spPr bwMode="auto">
                  <a:xfrm>
                    <a:off x="6008" y="2415"/>
                    <a:ext cx="187" cy="150"/>
                  </a:xfrm>
                  <a:custGeom>
                    <a:avLst/>
                    <a:gdLst>
                      <a:gd name="T0" fmla="*/ 187 w 187"/>
                      <a:gd name="T1" fmla="*/ 0 h 150"/>
                      <a:gd name="T2" fmla="*/ 82 w 187"/>
                      <a:gd name="T3" fmla="*/ 68 h 150"/>
                      <a:gd name="T4" fmla="*/ 67 w 187"/>
                      <a:gd name="T5" fmla="*/ 90 h 150"/>
                      <a:gd name="T6" fmla="*/ 45 w 187"/>
                      <a:gd name="T7" fmla="*/ 98 h 150"/>
                      <a:gd name="T8" fmla="*/ 37 w 187"/>
                      <a:gd name="T9" fmla="*/ 120 h 150"/>
                      <a:gd name="T10" fmla="*/ 22 w 187"/>
                      <a:gd name="T11" fmla="*/ 143 h 150"/>
                      <a:gd name="T12" fmla="*/ 0 w 187"/>
                      <a:gd name="T13" fmla="*/ 150 h 15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87"/>
                      <a:gd name="T22" fmla="*/ 0 h 150"/>
                      <a:gd name="T23" fmla="*/ 187 w 187"/>
                      <a:gd name="T24" fmla="*/ 150 h 15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87" h="150">
                        <a:moveTo>
                          <a:pt x="187" y="0"/>
                        </a:moveTo>
                        <a:cubicBezTo>
                          <a:pt x="146" y="15"/>
                          <a:pt x="121" y="49"/>
                          <a:pt x="82" y="68"/>
                        </a:cubicBezTo>
                        <a:cubicBezTo>
                          <a:pt x="77" y="75"/>
                          <a:pt x="74" y="84"/>
                          <a:pt x="67" y="90"/>
                        </a:cubicBezTo>
                        <a:cubicBezTo>
                          <a:pt x="61" y="95"/>
                          <a:pt x="51" y="92"/>
                          <a:pt x="45" y="98"/>
                        </a:cubicBezTo>
                        <a:cubicBezTo>
                          <a:pt x="39" y="104"/>
                          <a:pt x="41" y="113"/>
                          <a:pt x="37" y="120"/>
                        </a:cubicBezTo>
                        <a:cubicBezTo>
                          <a:pt x="33" y="128"/>
                          <a:pt x="29" y="137"/>
                          <a:pt x="22" y="143"/>
                        </a:cubicBezTo>
                        <a:cubicBezTo>
                          <a:pt x="16" y="148"/>
                          <a:pt x="0" y="150"/>
                          <a:pt x="0" y="15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70"/>
                <p:cNvGrpSpPr>
                  <a:grpSpLocks noChangeAspect="1"/>
                </p:cNvGrpSpPr>
                <p:nvPr/>
              </p:nvGrpSpPr>
              <p:grpSpPr bwMode="auto">
                <a:xfrm>
                  <a:off x="7289" y="9366"/>
                  <a:ext cx="645" cy="359"/>
                  <a:chOff x="6930" y="3293"/>
                  <a:chExt cx="255" cy="142"/>
                </a:xfrm>
              </p:grpSpPr>
              <p:sp>
                <p:nvSpPr>
                  <p:cNvPr id="7212" name="Freeform 71"/>
                  <p:cNvSpPr>
                    <a:spLocks noChangeAspect="1"/>
                  </p:cNvSpPr>
                  <p:nvPr/>
                </p:nvSpPr>
                <p:spPr bwMode="auto">
                  <a:xfrm>
                    <a:off x="6930" y="3317"/>
                    <a:ext cx="75" cy="96"/>
                  </a:xfrm>
                  <a:custGeom>
                    <a:avLst/>
                    <a:gdLst>
                      <a:gd name="T0" fmla="*/ 68 w 75"/>
                      <a:gd name="T1" fmla="*/ 6 h 96"/>
                      <a:gd name="T2" fmla="*/ 38 w 75"/>
                      <a:gd name="T3" fmla="*/ 43 h 96"/>
                      <a:gd name="T4" fmla="*/ 8 w 75"/>
                      <a:gd name="T5" fmla="*/ 88 h 96"/>
                      <a:gd name="T6" fmla="*/ 0 w 75"/>
                      <a:gd name="T7" fmla="*/ 96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5"/>
                      <a:gd name="T13" fmla="*/ 0 h 96"/>
                      <a:gd name="T14" fmla="*/ 75 w 75"/>
                      <a:gd name="T15" fmla="*/ 96 h 9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5" h="96">
                        <a:moveTo>
                          <a:pt x="68" y="6"/>
                        </a:moveTo>
                        <a:cubicBezTo>
                          <a:pt x="50" y="57"/>
                          <a:pt x="75" y="0"/>
                          <a:pt x="38" y="43"/>
                        </a:cubicBezTo>
                        <a:cubicBezTo>
                          <a:pt x="26" y="57"/>
                          <a:pt x="21" y="75"/>
                          <a:pt x="8" y="88"/>
                        </a:cubicBezTo>
                        <a:cubicBezTo>
                          <a:pt x="5" y="91"/>
                          <a:pt x="3" y="93"/>
                          <a:pt x="0" y="96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13" name="Freeform 72"/>
                  <p:cNvSpPr>
                    <a:spLocks noChangeAspect="1"/>
                  </p:cNvSpPr>
                  <p:nvPr/>
                </p:nvSpPr>
                <p:spPr bwMode="auto">
                  <a:xfrm>
                    <a:off x="7013" y="3323"/>
                    <a:ext cx="7" cy="97"/>
                  </a:xfrm>
                  <a:custGeom>
                    <a:avLst/>
                    <a:gdLst>
                      <a:gd name="T0" fmla="*/ 0 w 7"/>
                      <a:gd name="T1" fmla="*/ 0 h 97"/>
                      <a:gd name="T2" fmla="*/ 7 w 7"/>
                      <a:gd name="T3" fmla="*/ 97 h 97"/>
                      <a:gd name="T4" fmla="*/ 0 60000 65536"/>
                      <a:gd name="T5" fmla="*/ 0 60000 65536"/>
                      <a:gd name="T6" fmla="*/ 0 w 7"/>
                      <a:gd name="T7" fmla="*/ 0 h 97"/>
                      <a:gd name="T8" fmla="*/ 7 w 7"/>
                      <a:gd name="T9" fmla="*/ 97 h 97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7" h="97">
                        <a:moveTo>
                          <a:pt x="0" y="0"/>
                        </a:moveTo>
                        <a:cubicBezTo>
                          <a:pt x="7" y="87"/>
                          <a:pt x="7" y="55"/>
                          <a:pt x="7" y="97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14" name="Freeform 73"/>
                  <p:cNvSpPr>
                    <a:spLocks noChangeAspect="1"/>
                  </p:cNvSpPr>
                  <p:nvPr/>
                </p:nvSpPr>
                <p:spPr bwMode="auto">
                  <a:xfrm>
                    <a:off x="7050" y="3330"/>
                    <a:ext cx="63" cy="105"/>
                  </a:xfrm>
                  <a:custGeom>
                    <a:avLst/>
                    <a:gdLst>
                      <a:gd name="T0" fmla="*/ 0 w 63"/>
                      <a:gd name="T1" fmla="*/ 0 h 105"/>
                      <a:gd name="T2" fmla="*/ 38 w 63"/>
                      <a:gd name="T3" fmla="*/ 68 h 105"/>
                      <a:gd name="T4" fmla="*/ 60 w 63"/>
                      <a:gd name="T5" fmla="*/ 83 h 105"/>
                      <a:gd name="T6" fmla="*/ 0 60000 65536"/>
                      <a:gd name="T7" fmla="*/ 0 60000 65536"/>
                      <a:gd name="T8" fmla="*/ 0 60000 65536"/>
                      <a:gd name="T9" fmla="*/ 0 w 63"/>
                      <a:gd name="T10" fmla="*/ 0 h 105"/>
                      <a:gd name="T11" fmla="*/ 63 w 63"/>
                      <a:gd name="T12" fmla="*/ 105 h 10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63" h="105">
                        <a:moveTo>
                          <a:pt x="0" y="0"/>
                        </a:moveTo>
                        <a:cubicBezTo>
                          <a:pt x="14" y="40"/>
                          <a:pt x="3" y="16"/>
                          <a:pt x="38" y="68"/>
                        </a:cubicBezTo>
                        <a:cubicBezTo>
                          <a:pt x="63" y="105"/>
                          <a:pt x="60" y="57"/>
                          <a:pt x="60" y="8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15" name="Freeform 74"/>
                  <p:cNvSpPr>
                    <a:spLocks noChangeAspect="1"/>
                  </p:cNvSpPr>
                  <p:nvPr/>
                </p:nvSpPr>
                <p:spPr bwMode="auto">
                  <a:xfrm>
                    <a:off x="7073" y="3293"/>
                    <a:ext cx="112" cy="82"/>
                  </a:xfrm>
                  <a:custGeom>
                    <a:avLst/>
                    <a:gdLst>
                      <a:gd name="T0" fmla="*/ 0 w 112"/>
                      <a:gd name="T1" fmla="*/ 0 h 82"/>
                      <a:gd name="T2" fmla="*/ 7 w 112"/>
                      <a:gd name="T3" fmla="*/ 22 h 82"/>
                      <a:gd name="T4" fmla="*/ 30 w 112"/>
                      <a:gd name="T5" fmla="*/ 30 h 82"/>
                      <a:gd name="T6" fmla="*/ 112 w 112"/>
                      <a:gd name="T7" fmla="*/ 82 h 8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82"/>
                      <a:gd name="T14" fmla="*/ 112 w 112"/>
                      <a:gd name="T15" fmla="*/ 82 h 8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82">
                        <a:moveTo>
                          <a:pt x="0" y="0"/>
                        </a:moveTo>
                        <a:cubicBezTo>
                          <a:pt x="2" y="7"/>
                          <a:pt x="2" y="17"/>
                          <a:pt x="7" y="22"/>
                        </a:cubicBezTo>
                        <a:cubicBezTo>
                          <a:pt x="13" y="28"/>
                          <a:pt x="23" y="26"/>
                          <a:pt x="30" y="30"/>
                        </a:cubicBezTo>
                        <a:cubicBezTo>
                          <a:pt x="59" y="46"/>
                          <a:pt x="82" y="68"/>
                          <a:pt x="112" y="8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75"/>
                <p:cNvGrpSpPr>
                  <a:grpSpLocks noChangeAspect="1"/>
                </p:cNvGrpSpPr>
                <p:nvPr/>
              </p:nvGrpSpPr>
              <p:grpSpPr bwMode="auto">
                <a:xfrm>
                  <a:off x="6152" y="9480"/>
                  <a:ext cx="685" cy="510"/>
                  <a:chOff x="6480" y="3338"/>
                  <a:chExt cx="271" cy="202"/>
                </a:xfrm>
              </p:grpSpPr>
              <p:sp>
                <p:nvSpPr>
                  <p:cNvPr id="7207" name="Freeform 76"/>
                  <p:cNvSpPr>
                    <a:spLocks noChangeAspect="1"/>
                  </p:cNvSpPr>
                  <p:nvPr/>
                </p:nvSpPr>
                <p:spPr bwMode="auto">
                  <a:xfrm>
                    <a:off x="6683" y="3375"/>
                    <a:ext cx="68" cy="93"/>
                  </a:xfrm>
                  <a:custGeom>
                    <a:avLst/>
                    <a:gdLst>
                      <a:gd name="T0" fmla="*/ 0 w 68"/>
                      <a:gd name="T1" fmla="*/ 0 h 93"/>
                      <a:gd name="T2" fmla="*/ 52 w 68"/>
                      <a:gd name="T3" fmla="*/ 60 h 93"/>
                      <a:gd name="T4" fmla="*/ 67 w 68"/>
                      <a:gd name="T5" fmla="*/ 90 h 93"/>
                      <a:gd name="T6" fmla="*/ 0 60000 65536"/>
                      <a:gd name="T7" fmla="*/ 0 60000 65536"/>
                      <a:gd name="T8" fmla="*/ 0 60000 65536"/>
                      <a:gd name="T9" fmla="*/ 0 w 68"/>
                      <a:gd name="T10" fmla="*/ 0 h 93"/>
                      <a:gd name="T11" fmla="*/ 68 w 68"/>
                      <a:gd name="T12" fmla="*/ 93 h 9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68" h="93">
                        <a:moveTo>
                          <a:pt x="0" y="0"/>
                        </a:moveTo>
                        <a:cubicBezTo>
                          <a:pt x="31" y="21"/>
                          <a:pt x="36" y="28"/>
                          <a:pt x="52" y="60"/>
                        </a:cubicBezTo>
                        <a:cubicBezTo>
                          <a:pt x="68" y="93"/>
                          <a:pt x="67" y="72"/>
                          <a:pt x="67" y="9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08" name="Freeform 77"/>
                  <p:cNvSpPr>
                    <a:spLocks noChangeAspect="1"/>
                  </p:cNvSpPr>
                  <p:nvPr/>
                </p:nvSpPr>
                <p:spPr bwMode="auto">
                  <a:xfrm>
                    <a:off x="6675" y="3368"/>
                    <a:ext cx="1" cy="172"/>
                  </a:xfrm>
                  <a:custGeom>
                    <a:avLst/>
                    <a:gdLst>
                      <a:gd name="T0" fmla="*/ 0 w 1"/>
                      <a:gd name="T1" fmla="*/ 0 h 172"/>
                      <a:gd name="T2" fmla="*/ 0 w 1"/>
                      <a:gd name="T3" fmla="*/ 172 h 172"/>
                      <a:gd name="T4" fmla="*/ 0 60000 65536"/>
                      <a:gd name="T5" fmla="*/ 0 60000 65536"/>
                      <a:gd name="T6" fmla="*/ 0 w 1"/>
                      <a:gd name="T7" fmla="*/ 0 h 172"/>
                      <a:gd name="T8" fmla="*/ 1 w 1"/>
                      <a:gd name="T9" fmla="*/ 172 h 17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72">
                        <a:moveTo>
                          <a:pt x="0" y="0"/>
                        </a:moveTo>
                        <a:cubicBezTo>
                          <a:pt x="0" y="57"/>
                          <a:pt x="0" y="115"/>
                          <a:pt x="0" y="172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09" name="Freeform 78"/>
                  <p:cNvSpPr>
                    <a:spLocks noChangeAspect="1"/>
                  </p:cNvSpPr>
                  <p:nvPr/>
                </p:nvSpPr>
                <p:spPr bwMode="auto">
                  <a:xfrm>
                    <a:off x="6578" y="3360"/>
                    <a:ext cx="75" cy="130"/>
                  </a:xfrm>
                  <a:custGeom>
                    <a:avLst/>
                    <a:gdLst>
                      <a:gd name="T0" fmla="*/ 75 w 75"/>
                      <a:gd name="T1" fmla="*/ 0 h 130"/>
                      <a:gd name="T2" fmla="*/ 45 w 75"/>
                      <a:gd name="T3" fmla="*/ 83 h 130"/>
                      <a:gd name="T4" fmla="*/ 22 w 75"/>
                      <a:gd name="T5" fmla="*/ 105 h 130"/>
                      <a:gd name="T6" fmla="*/ 0 w 75"/>
                      <a:gd name="T7" fmla="*/ 128 h 1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5"/>
                      <a:gd name="T13" fmla="*/ 0 h 130"/>
                      <a:gd name="T14" fmla="*/ 75 w 75"/>
                      <a:gd name="T15" fmla="*/ 130 h 13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5" h="130">
                        <a:moveTo>
                          <a:pt x="75" y="0"/>
                        </a:moveTo>
                        <a:cubicBezTo>
                          <a:pt x="65" y="28"/>
                          <a:pt x="63" y="59"/>
                          <a:pt x="45" y="83"/>
                        </a:cubicBezTo>
                        <a:cubicBezTo>
                          <a:pt x="39" y="92"/>
                          <a:pt x="29" y="97"/>
                          <a:pt x="22" y="105"/>
                        </a:cubicBezTo>
                        <a:cubicBezTo>
                          <a:pt x="1" y="130"/>
                          <a:pt x="17" y="128"/>
                          <a:pt x="0" y="128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10" name="Freeform 79"/>
                  <p:cNvSpPr>
                    <a:spLocks noChangeAspect="1"/>
                  </p:cNvSpPr>
                  <p:nvPr/>
                </p:nvSpPr>
                <p:spPr bwMode="auto">
                  <a:xfrm>
                    <a:off x="6523" y="3375"/>
                    <a:ext cx="122" cy="83"/>
                  </a:xfrm>
                  <a:custGeom>
                    <a:avLst/>
                    <a:gdLst>
                      <a:gd name="T0" fmla="*/ 122 w 122"/>
                      <a:gd name="T1" fmla="*/ 0 h 83"/>
                      <a:gd name="T2" fmla="*/ 25 w 122"/>
                      <a:gd name="T3" fmla="*/ 60 h 83"/>
                      <a:gd name="T4" fmla="*/ 2 w 122"/>
                      <a:gd name="T5" fmla="*/ 83 h 83"/>
                      <a:gd name="T6" fmla="*/ 0 60000 65536"/>
                      <a:gd name="T7" fmla="*/ 0 60000 65536"/>
                      <a:gd name="T8" fmla="*/ 0 60000 65536"/>
                      <a:gd name="T9" fmla="*/ 0 w 122"/>
                      <a:gd name="T10" fmla="*/ 0 h 83"/>
                      <a:gd name="T11" fmla="*/ 122 w 122"/>
                      <a:gd name="T12" fmla="*/ 83 h 8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2" h="83">
                        <a:moveTo>
                          <a:pt x="122" y="0"/>
                        </a:moveTo>
                        <a:cubicBezTo>
                          <a:pt x="90" y="22"/>
                          <a:pt x="57" y="39"/>
                          <a:pt x="25" y="60"/>
                        </a:cubicBezTo>
                        <a:cubicBezTo>
                          <a:pt x="0" y="77"/>
                          <a:pt x="2" y="66"/>
                          <a:pt x="2" y="8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211" name="Freeform 80"/>
                  <p:cNvSpPr>
                    <a:spLocks noChangeAspect="1"/>
                  </p:cNvSpPr>
                  <p:nvPr/>
                </p:nvSpPr>
                <p:spPr bwMode="auto">
                  <a:xfrm>
                    <a:off x="6480" y="3338"/>
                    <a:ext cx="143" cy="45"/>
                  </a:xfrm>
                  <a:custGeom>
                    <a:avLst/>
                    <a:gdLst>
                      <a:gd name="T0" fmla="*/ 143 w 143"/>
                      <a:gd name="T1" fmla="*/ 0 h 45"/>
                      <a:gd name="T2" fmla="*/ 45 w 143"/>
                      <a:gd name="T3" fmla="*/ 30 h 45"/>
                      <a:gd name="T4" fmla="*/ 0 w 143"/>
                      <a:gd name="T5" fmla="*/ 45 h 45"/>
                      <a:gd name="T6" fmla="*/ 0 60000 65536"/>
                      <a:gd name="T7" fmla="*/ 0 60000 65536"/>
                      <a:gd name="T8" fmla="*/ 0 60000 65536"/>
                      <a:gd name="T9" fmla="*/ 0 w 143"/>
                      <a:gd name="T10" fmla="*/ 0 h 45"/>
                      <a:gd name="T11" fmla="*/ 143 w 143"/>
                      <a:gd name="T12" fmla="*/ 45 h 4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3" h="45">
                        <a:moveTo>
                          <a:pt x="143" y="0"/>
                        </a:moveTo>
                        <a:cubicBezTo>
                          <a:pt x="109" y="8"/>
                          <a:pt x="78" y="19"/>
                          <a:pt x="45" y="30"/>
                        </a:cubicBezTo>
                        <a:cubicBezTo>
                          <a:pt x="30" y="35"/>
                          <a:pt x="0" y="45"/>
                          <a:pt x="0" y="4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" name="Group 81"/>
            <p:cNvGrpSpPr>
              <a:grpSpLocks noChangeAspect="1"/>
            </p:cNvGrpSpPr>
            <p:nvPr/>
          </p:nvGrpSpPr>
          <p:grpSpPr bwMode="auto">
            <a:xfrm>
              <a:off x="6335" y="6955"/>
              <a:ext cx="4680" cy="3980"/>
              <a:chOff x="1955" y="5905"/>
              <a:chExt cx="4680" cy="3980"/>
            </a:xfrm>
          </p:grpSpPr>
          <p:sp>
            <p:nvSpPr>
              <p:cNvPr id="7178" name="Freeform 82"/>
              <p:cNvSpPr>
                <a:spLocks noChangeAspect="1"/>
              </p:cNvSpPr>
              <p:nvPr/>
            </p:nvSpPr>
            <p:spPr bwMode="auto">
              <a:xfrm>
                <a:off x="3224" y="6777"/>
                <a:ext cx="1875" cy="1933"/>
              </a:xfrm>
              <a:custGeom>
                <a:avLst/>
                <a:gdLst>
                  <a:gd name="T0" fmla="*/ 1089 w 742"/>
                  <a:gd name="T1" fmla="*/ 1857 h 765"/>
                  <a:gd name="T2" fmla="*/ 1448 w 742"/>
                  <a:gd name="T3" fmla="*/ 1799 h 765"/>
                  <a:gd name="T4" fmla="*/ 1637 w 742"/>
                  <a:gd name="T5" fmla="*/ 1743 h 765"/>
                  <a:gd name="T6" fmla="*/ 1771 w 742"/>
                  <a:gd name="T7" fmla="*/ 1610 h 765"/>
                  <a:gd name="T8" fmla="*/ 1865 w 742"/>
                  <a:gd name="T9" fmla="*/ 1079 h 765"/>
                  <a:gd name="T10" fmla="*/ 1847 w 742"/>
                  <a:gd name="T11" fmla="*/ 227 h 765"/>
                  <a:gd name="T12" fmla="*/ 1771 w 742"/>
                  <a:gd name="T13" fmla="*/ 114 h 765"/>
                  <a:gd name="T14" fmla="*/ 1658 w 742"/>
                  <a:gd name="T15" fmla="*/ 76 h 765"/>
                  <a:gd name="T16" fmla="*/ 1430 w 742"/>
                  <a:gd name="T17" fmla="*/ 0 h 765"/>
                  <a:gd name="T18" fmla="*/ 596 w 742"/>
                  <a:gd name="T19" fmla="*/ 18 h 765"/>
                  <a:gd name="T20" fmla="*/ 483 w 742"/>
                  <a:gd name="T21" fmla="*/ 56 h 765"/>
                  <a:gd name="T22" fmla="*/ 369 w 742"/>
                  <a:gd name="T23" fmla="*/ 131 h 765"/>
                  <a:gd name="T24" fmla="*/ 273 w 742"/>
                  <a:gd name="T25" fmla="*/ 397 h 765"/>
                  <a:gd name="T26" fmla="*/ 521 w 742"/>
                  <a:gd name="T27" fmla="*/ 1723 h 765"/>
                  <a:gd name="T28" fmla="*/ 690 w 742"/>
                  <a:gd name="T29" fmla="*/ 1837 h 765"/>
                  <a:gd name="T30" fmla="*/ 1165 w 742"/>
                  <a:gd name="T31" fmla="*/ 1933 h 765"/>
                  <a:gd name="T32" fmla="*/ 1354 w 742"/>
                  <a:gd name="T33" fmla="*/ 1837 h 7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42"/>
                  <a:gd name="T52" fmla="*/ 0 h 765"/>
                  <a:gd name="T53" fmla="*/ 742 w 742"/>
                  <a:gd name="T54" fmla="*/ 765 h 7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42" h="765">
                    <a:moveTo>
                      <a:pt x="431" y="735"/>
                    </a:moveTo>
                    <a:cubicBezTo>
                      <a:pt x="480" y="729"/>
                      <a:pt x="526" y="724"/>
                      <a:pt x="573" y="712"/>
                    </a:cubicBezTo>
                    <a:cubicBezTo>
                      <a:pt x="598" y="706"/>
                      <a:pt x="648" y="690"/>
                      <a:pt x="648" y="690"/>
                    </a:cubicBezTo>
                    <a:cubicBezTo>
                      <a:pt x="700" y="655"/>
                      <a:pt x="687" y="677"/>
                      <a:pt x="701" y="637"/>
                    </a:cubicBezTo>
                    <a:cubicBezTo>
                      <a:pt x="706" y="553"/>
                      <a:pt x="715" y="502"/>
                      <a:pt x="738" y="427"/>
                    </a:cubicBezTo>
                    <a:cubicBezTo>
                      <a:pt x="736" y="315"/>
                      <a:pt x="742" y="202"/>
                      <a:pt x="731" y="90"/>
                    </a:cubicBezTo>
                    <a:cubicBezTo>
                      <a:pt x="729" y="72"/>
                      <a:pt x="711" y="60"/>
                      <a:pt x="701" y="45"/>
                    </a:cubicBezTo>
                    <a:cubicBezTo>
                      <a:pt x="692" y="32"/>
                      <a:pt x="656" y="30"/>
                      <a:pt x="656" y="30"/>
                    </a:cubicBezTo>
                    <a:cubicBezTo>
                      <a:pt x="626" y="11"/>
                      <a:pt x="601" y="7"/>
                      <a:pt x="566" y="0"/>
                    </a:cubicBezTo>
                    <a:cubicBezTo>
                      <a:pt x="456" y="2"/>
                      <a:pt x="346" y="1"/>
                      <a:pt x="236" y="7"/>
                    </a:cubicBezTo>
                    <a:cubicBezTo>
                      <a:pt x="220" y="8"/>
                      <a:pt x="191" y="22"/>
                      <a:pt x="191" y="22"/>
                    </a:cubicBezTo>
                    <a:cubicBezTo>
                      <a:pt x="176" y="32"/>
                      <a:pt x="156" y="37"/>
                      <a:pt x="146" y="52"/>
                    </a:cubicBezTo>
                    <a:cubicBezTo>
                      <a:pt x="124" y="86"/>
                      <a:pt x="122" y="120"/>
                      <a:pt x="108" y="157"/>
                    </a:cubicBezTo>
                    <a:cubicBezTo>
                      <a:pt x="99" y="322"/>
                      <a:pt x="0" y="619"/>
                      <a:pt x="206" y="682"/>
                    </a:cubicBezTo>
                    <a:cubicBezTo>
                      <a:pt x="240" y="705"/>
                      <a:pt x="230" y="717"/>
                      <a:pt x="273" y="727"/>
                    </a:cubicBezTo>
                    <a:cubicBezTo>
                      <a:pt x="338" y="759"/>
                      <a:pt x="384" y="759"/>
                      <a:pt x="461" y="765"/>
                    </a:cubicBezTo>
                    <a:cubicBezTo>
                      <a:pt x="481" y="758"/>
                      <a:pt x="521" y="742"/>
                      <a:pt x="536" y="727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83"/>
              <p:cNvSpPr>
                <a:spLocks noChangeAspect="1"/>
              </p:cNvSpPr>
              <p:nvPr/>
            </p:nvSpPr>
            <p:spPr bwMode="auto">
              <a:xfrm>
                <a:off x="3683" y="5905"/>
                <a:ext cx="1042" cy="965"/>
              </a:xfrm>
              <a:custGeom>
                <a:avLst/>
                <a:gdLst>
                  <a:gd name="T0" fmla="*/ 223 w 412"/>
                  <a:gd name="T1" fmla="*/ 851 h 382"/>
                  <a:gd name="T2" fmla="*/ 129 w 412"/>
                  <a:gd name="T3" fmla="*/ 720 h 382"/>
                  <a:gd name="T4" fmla="*/ 33 w 412"/>
                  <a:gd name="T5" fmla="*/ 568 h 382"/>
                  <a:gd name="T6" fmla="*/ 167 w 412"/>
                  <a:gd name="T7" fmla="*/ 152 h 382"/>
                  <a:gd name="T8" fmla="*/ 336 w 412"/>
                  <a:gd name="T9" fmla="*/ 38 h 382"/>
                  <a:gd name="T10" fmla="*/ 395 w 412"/>
                  <a:gd name="T11" fmla="*/ 0 h 382"/>
                  <a:gd name="T12" fmla="*/ 716 w 412"/>
                  <a:gd name="T13" fmla="*/ 18 h 382"/>
                  <a:gd name="T14" fmla="*/ 888 w 412"/>
                  <a:gd name="T15" fmla="*/ 114 h 382"/>
                  <a:gd name="T16" fmla="*/ 1039 w 412"/>
                  <a:gd name="T17" fmla="*/ 397 h 382"/>
                  <a:gd name="T18" fmla="*/ 1019 w 412"/>
                  <a:gd name="T19" fmla="*/ 796 h 382"/>
                  <a:gd name="T20" fmla="*/ 964 w 412"/>
                  <a:gd name="T21" fmla="*/ 813 h 382"/>
                  <a:gd name="T22" fmla="*/ 678 w 412"/>
                  <a:gd name="T23" fmla="*/ 965 h 382"/>
                  <a:gd name="T24" fmla="*/ 298 w 412"/>
                  <a:gd name="T25" fmla="*/ 947 h 382"/>
                  <a:gd name="T26" fmla="*/ 223 w 412"/>
                  <a:gd name="T27" fmla="*/ 851 h 3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12"/>
                  <a:gd name="T43" fmla="*/ 0 h 382"/>
                  <a:gd name="T44" fmla="*/ 412 w 412"/>
                  <a:gd name="T45" fmla="*/ 382 h 38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12" h="382">
                    <a:moveTo>
                      <a:pt x="88" y="337"/>
                    </a:moveTo>
                    <a:cubicBezTo>
                      <a:pt x="71" y="285"/>
                      <a:pt x="88" y="297"/>
                      <a:pt x="51" y="285"/>
                    </a:cubicBezTo>
                    <a:cubicBezTo>
                      <a:pt x="23" y="267"/>
                      <a:pt x="24" y="255"/>
                      <a:pt x="13" y="225"/>
                    </a:cubicBezTo>
                    <a:cubicBezTo>
                      <a:pt x="17" y="173"/>
                      <a:pt x="0" y="80"/>
                      <a:pt x="66" y="60"/>
                    </a:cubicBezTo>
                    <a:cubicBezTo>
                      <a:pt x="88" y="45"/>
                      <a:pt x="111" y="30"/>
                      <a:pt x="133" y="15"/>
                    </a:cubicBezTo>
                    <a:cubicBezTo>
                      <a:pt x="141" y="10"/>
                      <a:pt x="156" y="0"/>
                      <a:pt x="156" y="0"/>
                    </a:cubicBezTo>
                    <a:cubicBezTo>
                      <a:pt x="198" y="2"/>
                      <a:pt x="241" y="3"/>
                      <a:pt x="283" y="7"/>
                    </a:cubicBezTo>
                    <a:cubicBezTo>
                      <a:pt x="309" y="10"/>
                      <a:pt x="351" y="45"/>
                      <a:pt x="351" y="45"/>
                    </a:cubicBezTo>
                    <a:cubicBezTo>
                      <a:pt x="364" y="86"/>
                      <a:pt x="396" y="116"/>
                      <a:pt x="411" y="157"/>
                    </a:cubicBezTo>
                    <a:cubicBezTo>
                      <a:pt x="408" y="210"/>
                      <a:pt x="412" y="263"/>
                      <a:pt x="403" y="315"/>
                    </a:cubicBezTo>
                    <a:cubicBezTo>
                      <a:pt x="402" y="323"/>
                      <a:pt x="388" y="318"/>
                      <a:pt x="381" y="322"/>
                    </a:cubicBezTo>
                    <a:cubicBezTo>
                      <a:pt x="337" y="346"/>
                      <a:pt x="315" y="368"/>
                      <a:pt x="268" y="382"/>
                    </a:cubicBezTo>
                    <a:cubicBezTo>
                      <a:pt x="218" y="380"/>
                      <a:pt x="168" y="379"/>
                      <a:pt x="118" y="375"/>
                    </a:cubicBezTo>
                    <a:cubicBezTo>
                      <a:pt x="100" y="373"/>
                      <a:pt x="71" y="356"/>
                      <a:pt x="88" y="337"/>
                    </a:cubicBez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84"/>
              <p:cNvSpPr>
                <a:spLocks noChangeAspect="1"/>
              </p:cNvSpPr>
              <p:nvPr/>
            </p:nvSpPr>
            <p:spPr bwMode="auto">
              <a:xfrm>
                <a:off x="4280" y="6120"/>
                <a:ext cx="157" cy="278"/>
              </a:xfrm>
              <a:custGeom>
                <a:avLst/>
                <a:gdLst>
                  <a:gd name="T0" fmla="*/ 139 w 62"/>
                  <a:gd name="T1" fmla="*/ 30 h 110"/>
                  <a:gd name="T2" fmla="*/ 25 w 62"/>
                  <a:gd name="T3" fmla="*/ 126 h 110"/>
                  <a:gd name="T4" fmla="*/ 43 w 62"/>
                  <a:gd name="T5" fmla="*/ 258 h 110"/>
                  <a:gd name="T6" fmla="*/ 119 w 62"/>
                  <a:gd name="T7" fmla="*/ 240 h 110"/>
                  <a:gd name="T8" fmla="*/ 157 w 62"/>
                  <a:gd name="T9" fmla="*/ 126 h 110"/>
                  <a:gd name="T10" fmla="*/ 139 w 62"/>
                  <a:gd name="T11" fmla="*/ 30 h 1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"/>
                  <a:gd name="T19" fmla="*/ 0 h 110"/>
                  <a:gd name="T20" fmla="*/ 62 w 62"/>
                  <a:gd name="T21" fmla="*/ 110 h 1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" h="110">
                    <a:moveTo>
                      <a:pt x="55" y="12"/>
                    </a:moveTo>
                    <a:cubicBezTo>
                      <a:pt x="16" y="0"/>
                      <a:pt x="31" y="17"/>
                      <a:pt x="10" y="50"/>
                    </a:cubicBezTo>
                    <a:cubicBezTo>
                      <a:pt x="12" y="67"/>
                      <a:pt x="6" y="88"/>
                      <a:pt x="17" y="102"/>
                    </a:cubicBezTo>
                    <a:cubicBezTo>
                      <a:pt x="24" y="110"/>
                      <a:pt x="40" y="103"/>
                      <a:pt x="47" y="95"/>
                    </a:cubicBezTo>
                    <a:cubicBezTo>
                      <a:pt x="57" y="83"/>
                      <a:pt x="62" y="50"/>
                      <a:pt x="62" y="50"/>
                    </a:cubicBezTo>
                    <a:cubicBezTo>
                      <a:pt x="44" y="37"/>
                      <a:pt x="0" y="12"/>
                      <a:pt x="55" y="12"/>
                    </a:cubicBez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85"/>
              <p:cNvSpPr>
                <a:spLocks noChangeAspect="1"/>
              </p:cNvSpPr>
              <p:nvPr/>
            </p:nvSpPr>
            <p:spPr bwMode="auto">
              <a:xfrm>
                <a:off x="3921" y="6132"/>
                <a:ext cx="157" cy="266"/>
              </a:xfrm>
              <a:custGeom>
                <a:avLst/>
                <a:gdLst>
                  <a:gd name="T0" fmla="*/ 81 w 62"/>
                  <a:gd name="T1" fmla="*/ 0 h 105"/>
                  <a:gd name="T2" fmla="*/ 43 w 62"/>
                  <a:gd name="T3" fmla="*/ 56 h 105"/>
                  <a:gd name="T4" fmla="*/ 5 w 62"/>
                  <a:gd name="T5" fmla="*/ 170 h 105"/>
                  <a:gd name="T6" fmla="*/ 23 w 62"/>
                  <a:gd name="T7" fmla="*/ 246 h 105"/>
                  <a:gd name="T8" fmla="*/ 157 w 62"/>
                  <a:gd name="T9" fmla="*/ 190 h 105"/>
                  <a:gd name="T10" fmla="*/ 119 w 62"/>
                  <a:gd name="T11" fmla="*/ 76 h 105"/>
                  <a:gd name="T12" fmla="*/ 99 w 62"/>
                  <a:gd name="T13" fmla="*/ 18 h 105"/>
                  <a:gd name="T14" fmla="*/ 81 w 62"/>
                  <a:gd name="T15" fmla="*/ 0 h 1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2"/>
                  <a:gd name="T25" fmla="*/ 0 h 105"/>
                  <a:gd name="T26" fmla="*/ 62 w 62"/>
                  <a:gd name="T27" fmla="*/ 105 h 10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2" h="105">
                    <a:moveTo>
                      <a:pt x="32" y="0"/>
                    </a:moveTo>
                    <a:cubicBezTo>
                      <a:pt x="27" y="7"/>
                      <a:pt x="21" y="14"/>
                      <a:pt x="17" y="22"/>
                    </a:cubicBezTo>
                    <a:cubicBezTo>
                      <a:pt x="11" y="36"/>
                      <a:pt x="2" y="67"/>
                      <a:pt x="2" y="67"/>
                    </a:cubicBezTo>
                    <a:cubicBezTo>
                      <a:pt x="4" y="77"/>
                      <a:pt x="0" y="92"/>
                      <a:pt x="9" y="97"/>
                    </a:cubicBezTo>
                    <a:cubicBezTo>
                      <a:pt x="22" y="105"/>
                      <a:pt x="54" y="80"/>
                      <a:pt x="62" y="75"/>
                    </a:cubicBezTo>
                    <a:cubicBezTo>
                      <a:pt x="57" y="60"/>
                      <a:pt x="52" y="45"/>
                      <a:pt x="47" y="30"/>
                    </a:cubicBezTo>
                    <a:cubicBezTo>
                      <a:pt x="44" y="22"/>
                      <a:pt x="39" y="7"/>
                      <a:pt x="39" y="7"/>
                    </a:cubicBezTo>
                    <a:cubicBezTo>
                      <a:pt x="10" y="17"/>
                      <a:pt x="11" y="21"/>
                      <a:pt x="32" y="0"/>
                    </a:cubicBez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86"/>
              <p:cNvSpPr>
                <a:spLocks noChangeAspect="1"/>
              </p:cNvSpPr>
              <p:nvPr/>
            </p:nvSpPr>
            <p:spPr bwMode="auto">
              <a:xfrm>
                <a:off x="3641" y="8596"/>
                <a:ext cx="171" cy="1289"/>
              </a:xfrm>
              <a:custGeom>
                <a:avLst/>
                <a:gdLst>
                  <a:gd name="T0" fmla="*/ 171 w 68"/>
                  <a:gd name="T1" fmla="*/ 0 h 510"/>
                  <a:gd name="T2" fmla="*/ 96 w 68"/>
                  <a:gd name="T3" fmla="*/ 910 h 510"/>
                  <a:gd name="T4" fmla="*/ 0 w 68"/>
                  <a:gd name="T5" fmla="*/ 1289 h 510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510"/>
                  <a:gd name="T11" fmla="*/ 68 w 68"/>
                  <a:gd name="T12" fmla="*/ 510 h 5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510">
                    <a:moveTo>
                      <a:pt x="68" y="0"/>
                    </a:moveTo>
                    <a:cubicBezTo>
                      <a:pt x="63" y="123"/>
                      <a:pt x="60" y="240"/>
                      <a:pt x="38" y="360"/>
                    </a:cubicBezTo>
                    <a:cubicBezTo>
                      <a:pt x="29" y="410"/>
                      <a:pt x="0" y="459"/>
                      <a:pt x="0" y="51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Freeform 87"/>
              <p:cNvSpPr>
                <a:spLocks noChangeAspect="1"/>
              </p:cNvSpPr>
              <p:nvPr/>
            </p:nvSpPr>
            <p:spPr bwMode="auto">
              <a:xfrm>
                <a:off x="4740" y="8558"/>
                <a:ext cx="172" cy="1289"/>
              </a:xfrm>
              <a:custGeom>
                <a:avLst/>
                <a:gdLst>
                  <a:gd name="T0" fmla="*/ 0 w 68"/>
                  <a:gd name="T1" fmla="*/ 0 h 510"/>
                  <a:gd name="T2" fmla="*/ 114 w 68"/>
                  <a:gd name="T3" fmla="*/ 265 h 510"/>
                  <a:gd name="T4" fmla="*/ 134 w 68"/>
                  <a:gd name="T5" fmla="*/ 1289 h 510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510"/>
                  <a:gd name="T11" fmla="*/ 68 w 68"/>
                  <a:gd name="T12" fmla="*/ 510 h 5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510">
                    <a:moveTo>
                      <a:pt x="0" y="0"/>
                    </a:moveTo>
                    <a:cubicBezTo>
                      <a:pt x="18" y="37"/>
                      <a:pt x="33" y="66"/>
                      <a:pt x="45" y="105"/>
                    </a:cubicBezTo>
                    <a:cubicBezTo>
                      <a:pt x="68" y="279"/>
                      <a:pt x="53" y="145"/>
                      <a:pt x="53" y="51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4" name="Freeform 88"/>
              <p:cNvSpPr>
                <a:spLocks noChangeAspect="1"/>
              </p:cNvSpPr>
              <p:nvPr/>
            </p:nvSpPr>
            <p:spPr bwMode="auto">
              <a:xfrm>
                <a:off x="2561" y="7573"/>
                <a:ext cx="910" cy="98"/>
              </a:xfrm>
              <a:custGeom>
                <a:avLst/>
                <a:gdLst>
                  <a:gd name="T0" fmla="*/ 910 w 360"/>
                  <a:gd name="T1" fmla="*/ 0 h 39"/>
                  <a:gd name="T2" fmla="*/ 0 w 360"/>
                  <a:gd name="T3" fmla="*/ 55 h 39"/>
                  <a:gd name="T4" fmla="*/ 0 60000 65536"/>
                  <a:gd name="T5" fmla="*/ 0 60000 65536"/>
                  <a:gd name="T6" fmla="*/ 0 w 360"/>
                  <a:gd name="T7" fmla="*/ 0 h 39"/>
                  <a:gd name="T8" fmla="*/ 360 w 360"/>
                  <a:gd name="T9" fmla="*/ 39 h 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0" h="39">
                    <a:moveTo>
                      <a:pt x="360" y="0"/>
                    </a:moveTo>
                    <a:cubicBezTo>
                      <a:pt x="232" y="39"/>
                      <a:pt x="171" y="22"/>
                      <a:pt x="0" y="2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5" name="Freeform 89"/>
              <p:cNvSpPr>
                <a:spLocks noChangeAspect="1"/>
              </p:cNvSpPr>
              <p:nvPr/>
            </p:nvSpPr>
            <p:spPr bwMode="auto">
              <a:xfrm>
                <a:off x="5119" y="7401"/>
                <a:ext cx="1023" cy="187"/>
              </a:xfrm>
              <a:custGeom>
                <a:avLst/>
                <a:gdLst>
                  <a:gd name="T0" fmla="*/ 0 w 405"/>
                  <a:gd name="T1" fmla="*/ 0 h 74"/>
                  <a:gd name="T2" fmla="*/ 1023 w 405"/>
                  <a:gd name="T3" fmla="*/ 20 h 74"/>
                  <a:gd name="T4" fmla="*/ 0 60000 65536"/>
                  <a:gd name="T5" fmla="*/ 0 60000 65536"/>
                  <a:gd name="T6" fmla="*/ 0 w 405"/>
                  <a:gd name="T7" fmla="*/ 0 h 74"/>
                  <a:gd name="T8" fmla="*/ 405 w 405"/>
                  <a:gd name="T9" fmla="*/ 74 h 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5" h="74">
                    <a:moveTo>
                      <a:pt x="0" y="0"/>
                    </a:moveTo>
                    <a:cubicBezTo>
                      <a:pt x="113" y="74"/>
                      <a:pt x="405" y="8"/>
                      <a:pt x="405" y="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90"/>
              <p:cNvGrpSpPr>
                <a:grpSpLocks noChangeAspect="1"/>
              </p:cNvGrpSpPr>
              <p:nvPr/>
            </p:nvGrpSpPr>
            <p:grpSpPr bwMode="auto">
              <a:xfrm>
                <a:off x="6087" y="6870"/>
                <a:ext cx="548" cy="607"/>
                <a:chOff x="6087" y="6870"/>
                <a:chExt cx="548" cy="607"/>
              </a:xfrm>
            </p:grpSpPr>
            <p:sp>
              <p:nvSpPr>
                <p:cNvPr id="7192" name="Freeform 91"/>
                <p:cNvSpPr>
                  <a:spLocks noChangeAspect="1"/>
                </p:cNvSpPr>
                <p:nvPr/>
              </p:nvSpPr>
              <p:spPr bwMode="auto">
                <a:xfrm>
                  <a:off x="6142" y="6870"/>
                  <a:ext cx="190" cy="475"/>
                </a:xfrm>
                <a:custGeom>
                  <a:avLst/>
                  <a:gdLst>
                    <a:gd name="T0" fmla="*/ 0 w 75"/>
                    <a:gd name="T1" fmla="*/ 475 h 188"/>
                    <a:gd name="T2" fmla="*/ 76 w 75"/>
                    <a:gd name="T3" fmla="*/ 361 h 188"/>
                    <a:gd name="T4" fmla="*/ 190 w 75"/>
                    <a:gd name="T5" fmla="*/ 0 h 188"/>
                    <a:gd name="T6" fmla="*/ 0 60000 65536"/>
                    <a:gd name="T7" fmla="*/ 0 60000 65536"/>
                    <a:gd name="T8" fmla="*/ 0 60000 65536"/>
                    <a:gd name="T9" fmla="*/ 0 w 75"/>
                    <a:gd name="T10" fmla="*/ 0 h 188"/>
                    <a:gd name="T11" fmla="*/ 75 w 75"/>
                    <a:gd name="T12" fmla="*/ 188 h 18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5" h="188">
                      <a:moveTo>
                        <a:pt x="0" y="188"/>
                      </a:moveTo>
                      <a:cubicBezTo>
                        <a:pt x="10" y="173"/>
                        <a:pt x="20" y="158"/>
                        <a:pt x="30" y="143"/>
                      </a:cubicBezTo>
                      <a:cubicBezTo>
                        <a:pt x="56" y="103"/>
                        <a:pt x="55" y="43"/>
                        <a:pt x="75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3" name="Freeform 92"/>
                <p:cNvSpPr>
                  <a:spLocks noChangeAspect="1"/>
                </p:cNvSpPr>
                <p:nvPr/>
              </p:nvSpPr>
              <p:spPr bwMode="auto">
                <a:xfrm>
                  <a:off x="6142" y="7022"/>
                  <a:ext cx="493" cy="303"/>
                </a:xfrm>
                <a:custGeom>
                  <a:avLst/>
                  <a:gdLst>
                    <a:gd name="T0" fmla="*/ 0 w 195"/>
                    <a:gd name="T1" fmla="*/ 303 h 120"/>
                    <a:gd name="T2" fmla="*/ 210 w 195"/>
                    <a:gd name="T3" fmla="*/ 247 h 120"/>
                    <a:gd name="T4" fmla="*/ 265 w 195"/>
                    <a:gd name="T5" fmla="*/ 189 h 120"/>
                    <a:gd name="T6" fmla="*/ 324 w 195"/>
                    <a:gd name="T7" fmla="*/ 172 h 120"/>
                    <a:gd name="T8" fmla="*/ 362 w 195"/>
                    <a:gd name="T9" fmla="*/ 114 h 120"/>
                    <a:gd name="T10" fmla="*/ 417 w 195"/>
                    <a:gd name="T11" fmla="*/ 76 h 120"/>
                    <a:gd name="T12" fmla="*/ 437 w 195"/>
                    <a:gd name="T13" fmla="*/ 20 h 120"/>
                    <a:gd name="T14" fmla="*/ 493 w 195"/>
                    <a:gd name="T15" fmla="*/ 0 h 1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95"/>
                    <a:gd name="T25" fmla="*/ 0 h 120"/>
                    <a:gd name="T26" fmla="*/ 195 w 195"/>
                    <a:gd name="T27" fmla="*/ 120 h 1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95" h="120">
                      <a:moveTo>
                        <a:pt x="0" y="120"/>
                      </a:moveTo>
                      <a:cubicBezTo>
                        <a:pt x="28" y="113"/>
                        <a:pt x="56" y="106"/>
                        <a:pt x="83" y="98"/>
                      </a:cubicBezTo>
                      <a:cubicBezTo>
                        <a:pt x="90" y="90"/>
                        <a:pt x="96" y="81"/>
                        <a:pt x="105" y="75"/>
                      </a:cubicBezTo>
                      <a:cubicBezTo>
                        <a:pt x="112" y="71"/>
                        <a:pt x="122" y="73"/>
                        <a:pt x="128" y="68"/>
                      </a:cubicBezTo>
                      <a:cubicBezTo>
                        <a:pt x="135" y="62"/>
                        <a:pt x="137" y="52"/>
                        <a:pt x="143" y="45"/>
                      </a:cubicBezTo>
                      <a:cubicBezTo>
                        <a:pt x="149" y="39"/>
                        <a:pt x="158" y="35"/>
                        <a:pt x="165" y="30"/>
                      </a:cubicBezTo>
                      <a:cubicBezTo>
                        <a:pt x="168" y="23"/>
                        <a:pt x="167" y="14"/>
                        <a:pt x="173" y="8"/>
                      </a:cubicBezTo>
                      <a:cubicBezTo>
                        <a:pt x="179" y="2"/>
                        <a:pt x="195" y="0"/>
                        <a:pt x="195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4" name="Freeform 93"/>
                <p:cNvSpPr>
                  <a:spLocks noChangeAspect="1"/>
                </p:cNvSpPr>
                <p:nvPr/>
              </p:nvSpPr>
              <p:spPr bwMode="auto">
                <a:xfrm>
                  <a:off x="6200" y="7307"/>
                  <a:ext cx="379" cy="3"/>
                </a:xfrm>
                <a:custGeom>
                  <a:avLst/>
                  <a:gdLst>
                    <a:gd name="T0" fmla="*/ 0 w 150"/>
                    <a:gd name="T1" fmla="*/ 0 h 1"/>
                    <a:gd name="T2" fmla="*/ 379 w 150"/>
                    <a:gd name="T3" fmla="*/ 0 h 1"/>
                    <a:gd name="T4" fmla="*/ 0 60000 65536"/>
                    <a:gd name="T5" fmla="*/ 0 60000 65536"/>
                    <a:gd name="T6" fmla="*/ 0 w 150"/>
                    <a:gd name="T7" fmla="*/ 0 h 1"/>
                    <a:gd name="T8" fmla="*/ 150 w 150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50" h="1">
                      <a:moveTo>
                        <a:pt x="0" y="0"/>
                      </a:moveTo>
                      <a:cubicBezTo>
                        <a:pt x="50" y="0"/>
                        <a:pt x="100" y="0"/>
                        <a:pt x="15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5" name="Freeform 94"/>
                <p:cNvSpPr>
                  <a:spLocks noChangeAspect="1"/>
                </p:cNvSpPr>
                <p:nvPr/>
              </p:nvSpPr>
              <p:spPr bwMode="auto">
                <a:xfrm>
                  <a:off x="6087" y="7376"/>
                  <a:ext cx="492" cy="101"/>
                </a:xfrm>
                <a:custGeom>
                  <a:avLst/>
                  <a:gdLst>
                    <a:gd name="T0" fmla="*/ 0 w 195"/>
                    <a:gd name="T1" fmla="*/ 25 h 40"/>
                    <a:gd name="T2" fmla="*/ 492 w 195"/>
                    <a:gd name="T3" fmla="*/ 101 h 40"/>
                    <a:gd name="T4" fmla="*/ 0 60000 65536"/>
                    <a:gd name="T5" fmla="*/ 0 60000 65536"/>
                    <a:gd name="T6" fmla="*/ 0 w 195"/>
                    <a:gd name="T7" fmla="*/ 0 h 40"/>
                    <a:gd name="T8" fmla="*/ 195 w 195"/>
                    <a:gd name="T9" fmla="*/ 40 h 4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95" h="40">
                      <a:moveTo>
                        <a:pt x="0" y="10"/>
                      </a:moveTo>
                      <a:cubicBezTo>
                        <a:pt x="181" y="19"/>
                        <a:pt x="110" y="0"/>
                        <a:pt x="195" y="4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95"/>
              <p:cNvGrpSpPr>
                <a:grpSpLocks noChangeAspect="1"/>
              </p:cNvGrpSpPr>
              <p:nvPr/>
            </p:nvGrpSpPr>
            <p:grpSpPr bwMode="auto">
              <a:xfrm>
                <a:off x="1955" y="7307"/>
                <a:ext cx="634" cy="645"/>
                <a:chOff x="1955" y="7307"/>
                <a:chExt cx="634" cy="645"/>
              </a:xfrm>
            </p:grpSpPr>
            <p:sp>
              <p:nvSpPr>
                <p:cNvPr id="7188" name="Freeform 96"/>
                <p:cNvSpPr>
                  <a:spLocks noChangeAspect="1"/>
                </p:cNvSpPr>
                <p:nvPr/>
              </p:nvSpPr>
              <p:spPr bwMode="auto">
                <a:xfrm>
                  <a:off x="2448" y="7307"/>
                  <a:ext cx="131" cy="266"/>
                </a:xfrm>
                <a:custGeom>
                  <a:avLst/>
                  <a:gdLst>
                    <a:gd name="T0" fmla="*/ 131 w 52"/>
                    <a:gd name="T1" fmla="*/ 266 h 105"/>
                    <a:gd name="T2" fmla="*/ 0 w 52"/>
                    <a:gd name="T3" fmla="*/ 0 h 105"/>
                    <a:gd name="T4" fmla="*/ 0 60000 65536"/>
                    <a:gd name="T5" fmla="*/ 0 60000 65536"/>
                    <a:gd name="T6" fmla="*/ 0 w 52"/>
                    <a:gd name="T7" fmla="*/ 0 h 105"/>
                    <a:gd name="T8" fmla="*/ 52 w 52"/>
                    <a:gd name="T9" fmla="*/ 105 h 10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2" h="105">
                      <a:moveTo>
                        <a:pt x="52" y="105"/>
                      </a:moveTo>
                      <a:cubicBezTo>
                        <a:pt x="27" y="67"/>
                        <a:pt x="19" y="40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89" name="Freeform 97"/>
                <p:cNvSpPr>
                  <a:spLocks noChangeAspect="1"/>
                </p:cNvSpPr>
                <p:nvPr/>
              </p:nvSpPr>
              <p:spPr bwMode="auto">
                <a:xfrm>
                  <a:off x="1955" y="7363"/>
                  <a:ext cx="569" cy="248"/>
                </a:xfrm>
                <a:custGeom>
                  <a:avLst/>
                  <a:gdLst>
                    <a:gd name="T0" fmla="*/ 569 w 225"/>
                    <a:gd name="T1" fmla="*/ 248 h 98"/>
                    <a:gd name="T2" fmla="*/ 341 w 225"/>
                    <a:gd name="T3" fmla="*/ 96 h 98"/>
                    <a:gd name="T4" fmla="*/ 0 w 225"/>
                    <a:gd name="T5" fmla="*/ 0 h 98"/>
                    <a:gd name="T6" fmla="*/ 0 60000 65536"/>
                    <a:gd name="T7" fmla="*/ 0 60000 65536"/>
                    <a:gd name="T8" fmla="*/ 0 60000 65536"/>
                    <a:gd name="T9" fmla="*/ 0 w 225"/>
                    <a:gd name="T10" fmla="*/ 0 h 98"/>
                    <a:gd name="T11" fmla="*/ 225 w 225"/>
                    <a:gd name="T12" fmla="*/ 98 h 9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5" h="98">
                      <a:moveTo>
                        <a:pt x="225" y="98"/>
                      </a:moveTo>
                      <a:cubicBezTo>
                        <a:pt x="198" y="71"/>
                        <a:pt x="171" y="50"/>
                        <a:pt x="135" y="38"/>
                      </a:cubicBezTo>
                      <a:cubicBezTo>
                        <a:pt x="93" y="10"/>
                        <a:pt x="50" y="0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0" name="Freeform 98"/>
                <p:cNvSpPr>
                  <a:spLocks noChangeAspect="1"/>
                </p:cNvSpPr>
                <p:nvPr/>
              </p:nvSpPr>
              <p:spPr bwMode="auto">
                <a:xfrm>
                  <a:off x="2031" y="7590"/>
                  <a:ext cx="493" cy="59"/>
                </a:xfrm>
                <a:custGeom>
                  <a:avLst/>
                  <a:gdLst>
                    <a:gd name="T0" fmla="*/ 493 w 195"/>
                    <a:gd name="T1" fmla="*/ 0 h 23"/>
                    <a:gd name="T2" fmla="*/ 0 w 195"/>
                    <a:gd name="T3" fmla="*/ 59 h 23"/>
                    <a:gd name="T4" fmla="*/ 0 60000 65536"/>
                    <a:gd name="T5" fmla="*/ 0 60000 65536"/>
                    <a:gd name="T6" fmla="*/ 0 w 195"/>
                    <a:gd name="T7" fmla="*/ 0 h 23"/>
                    <a:gd name="T8" fmla="*/ 195 w 195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95" h="23">
                      <a:moveTo>
                        <a:pt x="195" y="0"/>
                      </a:moveTo>
                      <a:cubicBezTo>
                        <a:pt x="125" y="8"/>
                        <a:pt x="71" y="23"/>
                        <a:pt x="0" y="23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1" name="Freeform 99"/>
                <p:cNvSpPr>
                  <a:spLocks noChangeAspect="1"/>
                </p:cNvSpPr>
                <p:nvPr/>
              </p:nvSpPr>
              <p:spPr bwMode="auto">
                <a:xfrm>
                  <a:off x="1993" y="7596"/>
                  <a:ext cx="596" cy="356"/>
                </a:xfrm>
                <a:custGeom>
                  <a:avLst/>
                  <a:gdLst>
                    <a:gd name="T0" fmla="*/ 586 w 236"/>
                    <a:gd name="T1" fmla="*/ 15 h 141"/>
                    <a:gd name="T2" fmla="*/ 492 w 236"/>
                    <a:gd name="T3" fmla="*/ 91 h 141"/>
                    <a:gd name="T4" fmla="*/ 321 w 236"/>
                    <a:gd name="T5" fmla="*/ 184 h 141"/>
                    <a:gd name="T6" fmla="*/ 0 w 236"/>
                    <a:gd name="T7" fmla="*/ 356 h 1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6"/>
                    <a:gd name="T13" fmla="*/ 0 h 141"/>
                    <a:gd name="T14" fmla="*/ 236 w 236"/>
                    <a:gd name="T15" fmla="*/ 141 h 1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6" h="141">
                      <a:moveTo>
                        <a:pt x="232" y="6"/>
                      </a:moveTo>
                      <a:cubicBezTo>
                        <a:pt x="183" y="22"/>
                        <a:pt x="236" y="0"/>
                        <a:pt x="195" y="36"/>
                      </a:cubicBezTo>
                      <a:cubicBezTo>
                        <a:pt x="163" y="65"/>
                        <a:pt x="159" y="63"/>
                        <a:pt x="127" y="73"/>
                      </a:cubicBezTo>
                      <a:cubicBezTo>
                        <a:pt x="99" y="92"/>
                        <a:pt x="33" y="141"/>
                        <a:pt x="0" y="141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5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4-5</Template>
  <TotalTime>981</TotalTime>
  <Words>629</Words>
  <Application>Microsoft Office PowerPoint</Application>
  <PresentationFormat>Экран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4-5</vt:lpstr>
      <vt:lpstr>Технология и анализ  стартовой диагностики первоклассников</vt:lpstr>
      <vt:lpstr>Слайд 2</vt:lpstr>
      <vt:lpstr>Обследование готовности первоклассника к обучению в школе </vt:lpstr>
      <vt:lpstr>Организация  тестирования </vt:lpstr>
      <vt:lpstr>Организация  тестирования</vt:lpstr>
      <vt:lpstr>Методика «Рисунок человека»   </vt:lpstr>
      <vt:lpstr>  Оценка результатов тестирования на готовность к школе (Рисунок человека)  Отсутствует голова или туловище – 0 баллов ! </vt:lpstr>
      <vt:lpstr>Оценка результатов «Рисунок человека» (продолжение)</vt:lpstr>
      <vt:lpstr>Рисунок человека</vt:lpstr>
      <vt:lpstr>Слайд 10</vt:lpstr>
      <vt:lpstr>Методика «Графический диктант»</vt:lpstr>
      <vt:lpstr>Методика «Графический диктант»</vt:lpstr>
      <vt:lpstr>Оценка результатов  «Графический диктант» </vt:lpstr>
      <vt:lpstr>Оценка результатов  «Графический диктант» </vt:lpstr>
      <vt:lpstr>Пример </vt:lpstr>
      <vt:lpstr>Методика «Образец и правило»</vt:lpstr>
      <vt:lpstr>Образец и правила</vt:lpstr>
      <vt:lpstr>Оценка результатов  «Образец и правило»</vt:lpstr>
      <vt:lpstr>Первая буква</vt:lpstr>
      <vt:lpstr>Оценка результатов  «Первая буква»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стартовой диагностики</dc:title>
  <dc:creator>user</dc:creator>
  <cp:lastModifiedBy>Admin</cp:lastModifiedBy>
  <cp:revision>102</cp:revision>
  <dcterms:created xsi:type="dcterms:W3CDTF">2011-05-22T05:50:47Z</dcterms:created>
  <dcterms:modified xsi:type="dcterms:W3CDTF">2012-11-18T17:09:48Z</dcterms:modified>
</cp:coreProperties>
</file>