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91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AD0C8-6A95-4DC0-AA66-C46E03BE93A9}" type="datetimeFigureOut">
              <a:rPr lang="ru-RU" smtClean="0"/>
              <a:t>18.05.2011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263D5-646A-4037-8694-AD9D8C5225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263D5-646A-4037-8694-AD9D8C52250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8AB06-1533-4C75-B03E-079285BDE0D5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4030F3-FF79-49DF-B5C9-8E7A7B06E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786190"/>
            <a:ext cx="5715040" cy="2571768"/>
          </a:xfrm>
        </p:spPr>
        <p:txBody>
          <a:bodyPr>
            <a:noAutofit/>
          </a:bodyPr>
          <a:lstStyle/>
          <a:p>
            <a:r>
              <a:rPr lang="ru-RU" sz="4800" b="1" smtClean="0">
                <a:solidFill>
                  <a:schemeClr val="tx2">
                    <a:lumMod val="75000"/>
                  </a:schemeClr>
                </a:solidFill>
              </a:rPr>
              <a:t>БАШКИРЫ</a:t>
            </a:r>
          </a:p>
          <a:p>
            <a:endParaRPr lang="ru-RU" sz="4800" b="1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400" smtClean="0">
                <a:solidFill>
                  <a:schemeClr val="accent2">
                    <a:lumMod val="75000"/>
                  </a:schemeClr>
                </a:solidFill>
              </a:rPr>
              <a:t>Хэйерле иртэ!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3575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Башки́ры</a:t>
            </a:r>
            <a:r>
              <a:rPr lang="ru-RU" dirty="0" smtClean="0"/>
              <a:t> (</a:t>
            </a:r>
            <a:r>
              <a:rPr lang="ru-RU" dirty="0" err="1" smtClean="0"/>
              <a:t>башк</a:t>
            </a:r>
            <a:r>
              <a:rPr lang="ru-RU" dirty="0" smtClean="0"/>
              <a:t>. </a:t>
            </a:r>
            <a:r>
              <a:rPr lang="ru-RU" dirty="0" err="1" smtClean="0"/>
              <a:t>башкорттар</a:t>
            </a:r>
            <a:r>
              <a:rPr lang="ru-RU" dirty="0" smtClean="0"/>
              <a:t>) — тюркский народ, проживающий на территории Республики Башкортостан, Челябинской, Оренбургской, Тюменской, Свердловской, Курганской, Самарской, Саратовской областей, Пермского края, </a:t>
            </a:r>
          </a:p>
          <a:p>
            <a:pPr>
              <a:buNone/>
            </a:pPr>
            <a:r>
              <a:rPr lang="ru-RU" dirty="0" smtClean="0"/>
              <a:t>   Республики Татарстан и </a:t>
            </a:r>
          </a:p>
          <a:p>
            <a:pPr>
              <a:buNone/>
            </a:pPr>
            <a:r>
              <a:rPr lang="ru-RU" dirty="0" smtClean="0"/>
              <a:t>   Удмуртии. </a:t>
            </a:r>
          </a:p>
          <a:p>
            <a:pPr>
              <a:buNone/>
            </a:pPr>
            <a:r>
              <a:rPr lang="ru-RU" dirty="0" smtClean="0"/>
              <a:t>      Коренной народ Южного </a:t>
            </a:r>
          </a:p>
          <a:p>
            <a:pPr>
              <a:buNone/>
            </a:pPr>
            <a:r>
              <a:rPr lang="ru-RU" dirty="0" smtClean="0"/>
              <a:t>  Урала и </a:t>
            </a:r>
            <a:r>
              <a:rPr lang="ru-RU" dirty="0" err="1" smtClean="0"/>
              <a:t>Приуралья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928934"/>
            <a:ext cx="2357454" cy="27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57224" y="785795"/>
            <a:ext cx="45720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Численность в мире — около 2 миллионов человек. По </a:t>
            </a:r>
            <a:r>
              <a:rPr lang="ru-RU" sz="2400" dirty="0" smtClean="0"/>
              <a:t>численности</a:t>
            </a:r>
          </a:p>
          <a:p>
            <a:r>
              <a:rPr lang="ru-RU" sz="2400" dirty="0" smtClean="0"/>
              <a:t>в России </a:t>
            </a:r>
            <a:r>
              <a:rPr lang="ru-RU" sz="2400" dirty="0" smtClean="0"/>
              <a:t>башкиры занимают </a:t>
            </a:r>
            <a:r>
              <a:rPr lang="ru-RU" sz="2400" dirty="0" smtClean="0"/>
              <a:t>четвёртое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место </a:t>
            </a:r>
            <a:r>
              <a:rPr lang="ru-RU" sz="2400" dirty="0" smtClean="0"/>
              <a:t>после </a:t>
            </a:r>
            <a:r>
              <a:rPr lang="ru-RU" sz="2400" dirty="0" smtClean="0"/>
              <a:t>русских, татар и украинцев.</a:t>
            </a:r>
          </a:p>
          <a:p>
            <a:endParaRPr lang="ru-RU" sz="2400" dirty="0" smtClean="0"/>
          </a:p>
          <a:p>
            <a:r>
              <a:rPr lang="ru-RU" sz="2400" dirty="0" smtClean="0"/>
              <a:t>Национальный язык — башкирский. Традиционная религия — ислам.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54805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2080381" cy="31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785794"/>
            <a:ext cx="75009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Выдвинуто около 40 толкований значений слова «</a:t>
            </a:r>
            <a:r>
              <a:rPr lang="ru-RU" sz="2400" dirty="0" err="1" smtClean="0"/>
              <a:t>башкорт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                     </a:t>
            </a:r>
            <a:r>
              <a:rPr lang="ru-RU" sz="2400" dirty="0" smtClean="0"/>
              <a:t>                   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                  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                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dirty="0" smtClean="0"/>
              <a:t>                     По версии исследователей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XVIII века Татищева В. Н.,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Рычкова П. И., </a:t>
            </a:r>
            <a:r>
              <a:rPr lang="ru-RU" sz="2400" dirty="0" err="1" smtClean="0"/>
              <a:t>Готлиба</a:t>
            </a:r>
            <a:r>
              <a:rPr lang="ru-RU" sz="2400" dirty="0" smtClean="0"/>
              <a:t> И. Г.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слово «</a:t>
            </a:r>
            <a:r>
              <a:rPr lang="ru-RU" sz="2400" dirty="0" err="1" smtClean="0"/>
              <a:t>башкорт</a:t>
            </a:r>
            <a:r>
              <a:rPr lang="ru-RU" sz="2400" dirty="0" smtClean="0"/>
              <a:t>» означает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</a:t>
            </a:r>
            <a:r>
              <a:rPr lang="ru-RU" sz="3600" dirty="0" smtClean="0">
                <a:solidFill>
                  <a:schemeClr val="accent2"/>
                </a:solidFill>
              </a:rPr>
              <a:t>«главный волк».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900" b="1" dirty="0" smtClean="0">
                <a:solidFill>
                  <a:schemeClr val="accent1"/>
                </a:solidFill>
              </a:rPr>
              <a:t>Образование Республики Башкортостан</a:t>
            </a:r>
            <a:endParaRPr lang="ru-RU" sz="36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4600" dirty="0" smtClean="0"/>
              <a:t>     </a:t>
            </a:r>
          </a:p>
          <a:p>
            <a:pPr>
              <a:buNone/>
            </a:pPr>
            <a:r>
              <a:rPr lang="ru-RU" sz="6800" dirty="0" smtClean="0"/>
              <a:t>   31 </a:t>
            </a:r>
            <a:r>
              <a:rPr lang="ru-RU" sz="6800" dirty="0" smtClean="0"/>
              <a:t>марта 1992 </a:t>
            </a:r>
            <a:r>
              <a:rPr lang="ru-RU" sz="6800" dirty="0" smtClean="0"/>
              <a:t>года</a:t>
            </a:r>
          </a:p>
          <a:p>
            <a:pPr>
              <a:buNone/>
            </a:pPr>
            <a:r>
              <a:rPr lang="ru-RU" sz="6800" dirty="0" smtClean="0"/>
              <a:t>  </a:t>
            </a:r>
            <a:r>
              <a:rPr lang="ru-RU" sz="6800" dirty="0" smtClean="0"/>
              <a:t> </a:t>
            </a:r>
            <a:r>
              <a:rPr lang="ru-RU" sz="6800" dirty="0" smtClean="0"/>
              <a:t>Башкортостан подписал </a:t>
            </a:r>
            <a:endParaRPr lang="ru-RU" sz="6800" dirty="0" smtClean="0"/>
          </a:p>
          <a:p>
            <a:pPr>
              <a:buNone/>
            </a:pPr>
            <a:r>
              <a:rPr lang="ru-RU" sz="6800" dirty="0" smtClean="0"/>
              <a:t> </a:t>
            </a:r>
            <a:r>
              <a:rPr lang="ru-RU" sz="6800" dirty="0" smtClean="0"/>
              <a:t>  </a:t>
            </a:r>
            <a:r>
              <a:rPr lang="ru-RU" sz="6800" dirty="0" smtClean="0"/>
              <a:t>федеративный </a:t>
            </a:r>
            <a:r>
              <a:rPr lang="ru-RU" sz="6800" dirty="0" smtClean="0"/>
              <a:t>договор </a:t>
            </a:r>
            <a:endParaRPr lang="ru-RU" sz="6800" dirty="0" smtClean="0"/>
          </a:p>
          <a:p>
            <a:pPr>
              <a:buNone/>
            </a:pPr>
            <a:r>
              <a:rPr lang="ru-RU" sz="6800" dirty="0" smtClean="0"/>
              <a:t> </a:t>
            </a:r>
            <a:r>
              <a:rPr lang="ru-RU" sz="6800" dirty="0" smtClean="0"/>
              <a:t>  </a:t>
            </a:r>
            <a:r>
              <a:rPr lang="ru-RU" sz="6800" dirty="0" smtClean="0"/>
              <a:t>о </a:t>
            </a:r>
            <a:r>
              <a:rPr lang="ru-RU" sz="6800" dirty="0" smtClean="0"/>
              <a:t>разграничении полномочий и </a:t>
            </a:r>
            <a:endParaRPr lang="ru-RU" sz="6800" dirty="0" smtClean="0"/>
          </a:p>
          <a:p>
            <a:pPr>
              <a:buNone/>
            </a:pPr>
            <a:r>
              <a:rPr lang="ru-RU" sz="6800" dirty="0" smtClean="0"/>
              <a:t> </a:t>
            </a:r>
            <a:r>
              <a:rPr lang="ru-RU" sz="6800" dirty="0" smtClean="0"/>
              <a:t>  </a:t>
            </a:r>
            <a:r>
              <a:rPr lang="ru-RU" sz="6800" dirty="0" smtClean="0"/>
              <a:t>предметов </a:t>
            </a:r>
            <a:r>
              <a:rPr lang="ru-RU" sz="6800" dirty="0" smtClean="0"/>
              <a:t>ведения между органами </a:t>
            </a:r>
            <a:endParaRPr lang="ru-RU" sz="6800" dirty="0" smtClean="0"/>
          </a:p>
          <a:p>
            <a:pPr>
              <a:buNone/>
            </a:pPr>
            <a:r>
              <a:rPr lang="ru-RU" sz="6800" dirty="0" smtClean="0"/>
              <a:t> </a:t>
            </a:r>
            <a:r>
              <a:rPr lang="ru-RU" sz="6800" dirty="0" smtClean="0"/>
              <a:t>  </a:t>
            </a:r>
            <a:r>
              <a:rPr lang="ru-RU" sz="6800" dirty="0" smtClean="0"/>
              <a:t>государственной </a:t>
            </a:r>
            <a:r>
              <a:rPr lang="ru-RU" sz="6800" dirty="0" smtClean="0"/>
              <a:t>власти Российской </a:t>
            </a:r>
            <a:endParaRPr lang="ru-RU" sz="6800" dirty="0" smtClean="0"/>
          </a:p>
          <a:p>
            <a:pPr>
              <a:buNone/>
            </a:pPr>
            <a:r>
              <a:rPr lang="ru-RU" sz="6800" dirty="0" smtClean="0"/>
              <a:t> </a:t>
            </a:r>
            <a:r>
              <a:rPr lang="ru-RU" sz="6800" dirty="0" smtClean="0"/>
              <a:t>  </a:t>
            </a:r>
            <a:r>
              <a:rPr lang="ru-RU" sz="6800" dirty="0" smtClean="0"/>
              <a:t>Федерации </a:t>
            </a:r>
            <a:r>
              <a:rPr lang="ru-RU" sz="6800" dirty="0" smtClean="0"/>
              <a:t>и органами власти суверенных республик в её составе и Приложение к нему от Республики </a:t>
            </a:r>
            <a:r>
              <a:rPr lang="ru-RU" sz="6800" dirty="0" err="1" smtClean="0"/>
              <a:t>Башкортостан,определившие</a:t>
            </a:r>
            <a:r>
              <a:rPr lang="ru-RU" sz="6800" dirty="0" smtClean="0"/>
              <a:t> </a:t>
            </a:r>
            <a:endParaRPr lang="ru-RU" sz="6800" dirty="0" smtClean="0"/>
          </a:p>
          <a:p>
            <a:pPr>
              <a:buNone/>
            </a:pPr>
            <a:r>
              <a:rPr lang="ru-RU" sz="6800" dirty="0" smtClean="0"/>
              <a:t> </a:t>
            </a:r>
            <a:r>
              <a:rPr lang="ru-RU" sz="6800" dirty="0" smtClean="0"/>
              <a:t>                          </a:t>
            </a:r>
            <a:r>
              <a:rPr lang="ru-RU" sz="6800" dirty="0" smtClean="0"/>
              <a:t>   договорной </a:t>
            </a:r>
            <a:r>
              <a:rPr lang="ru-RU" sz="6800" dirty="0" smtClean="0"/>
              <a:t>характер</a:t>
            </a:r>
            <a:r>
              <a:rPr lang="en-US" sz="6800" dirty="0" smtClean="0"/>
              <a:t> </a:t>
            </a:r>
            <a:r>
              <a:rPr lang="ru-RU" sz="6800" dirty="0" smtClean="0"/>
              <a:t>отношений </a:t>
            </a:r>
            <a:endParaRPr lang="ru-RU" sz="6800" dirty="0" smtClean="0"/>
          </a:p>
          <a:p>
            <a:pPr>
              <a:buNone/>
            </a:pPr>
            <a:r>
              <a:rPr lang="ru-RU" sz="6800" dirty="0" smtClean="0"/>
              <a:t> </a:t>
            </a:r>
            <a:r>
              <a:rPr lang="ru-RU" sz="6800" dirty="0" smtClean="0"/>
              <a:t>                             </a:t>
            </a:r>
            <a:r>
              <a:rPr lang="ru-RU" sz="6800" dirty="0" smtClean="0"/>
              <a:t>Республики </a:t>
            </a:r>
            <a:r>
              <a:rPr lang="ru-RU" sz="6800" dirty="0" smtClean="0"/>
              <a:t>Башкортостан и </a:t>
            </a:r>
            <a:endParaRPr lang="ru-RU" sz="6800" dirty="0" smtClean="0"/>
          </a:p>
          <a:p>
            <a:pPr>
              <a:buNone/>
            </a:pPr>
            <a:r>
              <a:rPr lang="ru-RU" sz="6800" dirty="0" smtClean="0"/>
              <a:t> </a:t>
            </a:r>
            <a:r>
              <a:rPr lang="ru-RU" sz="6800" dirty="0" smtClean="0"/>
              <a:t>                             </a:t>
            </a:r>
            <a:r>
              <a:rPr lang="ru-RU" sz="6800" dirty="0" smtClean="0"/>
              <a:t>Российской</a:t>
            </a:r>
            <a:r>
              <a:rPr lang="en-US" sz="6800" dirty="0" smtClean="0"/>
              <a:t> </a:t>
            </a:r>
            <a:r>
              <a:rPr lang="ru-RU" sz="6800" dirty="0" smtClean="0"/>
              <a:t>Федерации.</a:t>
            </a:r>
            <a:endParaRPr lang="ru-RU" sz="6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714356"/>
            <a:ext cx="2071702" cy="198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19879" y="714356"/>
            <a:ext cx="1905013" cy="1428760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2547955" cy="191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714356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Основным занятием башкир в прошлом </a:t>
            </a:r>
          </a:p>
          <a:p>
            <a:r>
              <a:rPr lang="ru-RU" dirty="0" smtClean="0"/>
              <a:t>было полукочевое скотоводство; были </a:t>
            </a:r>
          </a:p>
          <a:p>
            <a:r>
              <a:rPr lang="ru-RU" dirty="0" smtClean="0"/>
              <a:t>распространены охота,  пчеловодство,</a:t>
            </a:r>
          </a:p>
          <a:p>
            <a:r>
              <a:rPr lang="ru-RU" dirty="0" smtClean="0"/>
              <a:t> птицеводство, рыболовство,</a:t>
            </a:r>
          </a:p>
          <a:p>
            <a:r>
              <a:rPr lang="ru-RU" dirty="0" smtClean="0"/>
              <a:t> собирательство.</a:t>
            </a:r>
          </a:p>
          <a:p>
            <a:r>
              <a:rPr lang="ru-RU" dirty="0" smtClean="0"/>
              <a:t>     Из ремёсел — ткачество, выделка </a:t>
            </a:r>
          </a:p>
          <a:p>
            <a:r>
              <a:rPr lang="ru-RU" dirty="0" smtClean="0"/>
              <a:t>войлока, производство </a:t>
            </a:r>
            <a:r>
              <a:rPr lang="ru-RU" dirty="0" err="1" smtClean="0"/>
              <a:t>безворсовых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ковров, шалей, вышивка, обработка кожи (</a:t>
            </a:r>
            <a:r>
              <a:rPr lang="ru-RU" dirty="0" err="1" smtClean="0"/>
              <a:t>кожевничество</a:t>
            </a:r>
            <a:r>
              <a:rPr lang="ru-RU" dirty="0" smtClean="0"/>
              <a:t>), обработка дерева, и конечно же металлургия.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Первый горный институт в России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основали башкиры, ныне действующий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в Санкт-Петербурге.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1000108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Башкирский костюм чрезвычайно многообразен и богат.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357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 костюму можно было определить гражданское состояние человека.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2000240"/>
            <a:ext cx="5500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Башкирский орнамент-это </a:t>
            </a:r>
            <a:r>
              <a:rPr lang="ru-RU" dirty="0" smtClean="0"/>
              <a:t>узор из сочетания геометрических, растительных или зооморфных </a:t>
            </a:r>
            <a:r>
              <a:rPr lang="ru-RU" dirty="0" smtClean="0"/>
              <a:t>элементов. </a:t>
            </a:r>
            <a:r>
              <a:rPr lang="ru-RU" dirty="0" smtClean="0"/>
              <a:t>Для башкирского орнамента характерны симметричность, сравнительно редкое расположение рисунка.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000504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цветном отношении башкирский орнамент яркий, многоцветный, строится на контрастных, сильных и чистых цветов 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143512"/>
            <a:ext cx="17859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00636"/>
            <a:ext cx="1571622" cy="12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929198"/>
            <a:ext cx="1500198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1357299"/>
            <a:ext cx="242889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/>
              <a:t>Хушыгыз</a:t>
            </a:r>
            <a:r>
              <a:rPr lang="ru-RU" sz="4000" dirty="0" smtClean="0"/>
              <a:t>! </a:t>
            </a:r>
            <a:r>
              <a:rPr lang="ru-RU" sz="4000" dirty="0" err="1" smtClean="0"/>
              <a:t>hаубулыгыз</a:t>
            </a:r>
            <a:r>
              <a:rPr lang="ru-RU" sz="4000" dirty="0" smtClean="0"/>
              <a:t>! </a:t>
            </a:r>
            <a:endParaRPr lang="ru-RU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73885"/>
            <a:ext cx="6643734" cy="413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326</Words>
  <Application>Microsoft Office PowerPoint</Application>
  <PresentationFormat>Экран (4:3)</PresentationFormat>
  <Paragraphs>65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2011-05-10T15:24:17Z</dcterms:created>
  <dcterms:modified xsi:type="dcterms:W3CDTF">2011-05-18T04:46:14Z</dcterms:modified>
</cp:coreProperties>
</file>