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0" r:id="rId4"/>
    <p:sldId id="259" r:id="rId5"/>
    <p:sldId id="262" r:id="rId6"/>
    <p:sldId id="261" r:id="rId7"/>
    <p:sldId id="273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D5A0AF0-3090-4F6D-9992-B80AC08C01C6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52940D6-63B9-45F9-9727-F4B0E2F616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0AF0-3090-4F6D-9992-B80AC08C01C6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40D6-63B9-45F9-9727-F4B0E2F616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0AF0-3090-4F6D-9992-B80AC08C01C6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40D6-63B9-45F9-9727-F4B0E2F616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D5A0AF0-3090-4F6D-9992-B80AC08C01C6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40D6-63B9-45F9-9727-F4B0E2F616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D5A0AF0-3090-4F6D-9992-B80AC08C01C6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52940D6-63B9-45F9-9727-F4B0E2F6167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D5A0AF0-3090-4F6D-9992-B80AC08C01C6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52940D6-63B9-45F9-9727-F4B0E2F616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D5A0AF0-3090-4F6D-9992-B80AC08C01C6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52940D6-63B9-45F9-9727-F4B0E2F616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A0AF0-3090-4F6D-9992-B80AC08C01C6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940D6-63B9-45F9-9727-F4B0E2F616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D5A0AF0-3090-4F6D-9992-B80AC08C01C6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52940D6-63B9-45F9-9727-F4B0E2F616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D5A0AF0-3090-4F6D-9992-B80AC08C01C6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52940D6-63B9-45F9-9727-F4B0E2F616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D5A0AF0-3090-4F6D-9992-B80AC08C01C6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52940D6-63B9-45F9-9727-F4B0E2F616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D5A0AF0-3090-4F6D-9992-B80AC08C01C6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52940D6-63B9-45F9-9727-F4B0E2F616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Documents%20and%20Settings\Admin\&#1056;&#1072;&#1073;&#1086;&#1095;&#1080;&#1081;%20&#1089;&#1090;&#1086;&#1083;\11_alla_pugacheva-.mp3" TargetMode="External"/><Relationship Id="rId1" Type="http://schemas.openxmlformats.org/officeDocument/2006/relationships/audio" Target="file:///C:\Documents%20and%20Settings\Admin\&#1056;&#1072;&#1073;&#1086;&#1095;&#1080;&#1081;%20&#1089;&#1090;&#1086;&#1083;\free_-_uchat_v_shkole_(Trance_remix)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Candara" pitchFamily="34" charset="0"/>
              </a:rPr>
              <a:t>1 сентября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214686"/>
            <a:ext cx="4038600" cy="3033714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ru-RU" sz="19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Нежарким солнышком согреты,</a:t>
            </a:r>
          </a:p>
          <a:p>
            <a:pPr>
              <a:buFont typeface="Wingdings 2" pitchFamily="18" charset="2"/>
              <a:buNone/>
            </a:pPr>
            <a:r>
              <a:rPr lang="ru-RU" sz="19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Леса еще листвой одеты.</a:t>
            </a:r>
          </a:p>
          <a:p>
            <a:pPr>
              <a:buFont typeface="Wingdings 2" pitchFamily="18" charset="2"/>
              <a:buNone/>
            </a:pPr>
            <a:r>
              <a:rPr lang="ru-RU" sz="19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У первоклассников букеты.</a:t>
            </a:r>
          </a:p>
          <a:p>
            <a:pPr>
              <a:buFont typeface="Wingdings 2" pitchFamily="18" charset="2"/>
              <a:buNone/>
            </a:pPr>
            <a:r>
              <a:rPr lang="ru-RU" sz="19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День хоть и грустный, но веселый,</a:t>
            </a:r>
          </a:p>
          <a:p>
            <a:pPr>
              <a:buFont typeface="Wingdings 2" pitchFamily="18" charset="2"/>
              <a:buNone/>
            </a:pPr>
            <a:r>
              <a:rPr lang="ru-RU" sz="19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Грустишь ты: — До свиданья, лето!</a:t>
            </a:r>
          </a:p>
          <a:p>
            <a:pPr>
              <a:buFont typeface="Wingdings 2" pitchFamily="18" charset="2"/>
              <a:buNone/>
            </a:pPr>
            <a:r>
              <a:rPr lang="ru-RU" sz="19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 радуешься: — Здравствуй, школа!</a:t>
            </a:r>
          </a:p>
          <a:p>
            <a:endParaRPr lang="ru-RU" dirty="0"/>
          </a:p>
        </p:txBody>
      </p:sp>
      <p:pic>
        <p:nvPicPr>
          <p:cNvPr id="5" name="Picture 3" descr="C:\Documents and Settings\Admin\Рабочий стол\нов урок\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62500" y="2080419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ru-RU" dirty="0" smtClean="0"/>
              <a:t>Проведем эксперимент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136339"/>
            <a:ext cx="7215238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8056" indent="-384048">
              <a:lnSpc>
                <a:spcPct val="90000"/>
              </a:lnSpc>
              <a:buFont typeface="Wingdings 2"/>
              <a:buChar char=""/>
              <a:defRPr/>
            </a:pPr>
            <a:r>
              <a:rPr lang="ru-RU" sz="2800" dirty="0" smtClean="0"/>
              <a:t>А – «Аз»                      М –«Мыслите»</a:t>
            </a:r>
          </a:p>
          <a:p>
            <a:pPr marL="448056" indent="-384048">
              <a:lnSpc>
                <a:spcPct val="90000"/>
              </a:lnSpc>
              <a:buFont typeface="Wingdings 2"/>
              <a:buChar char=""/>
              <a:defRPr/>
            </a:pPr>
            <a:r>
              <a:rPr lang="ru-RU" sz="2800" dirty="0" smtClean="0"/>
              <a:t>Б- «Буки»                    Ш</a:t>
            </a:r>
            <a:r>
              <a:rPr lang="en-US" sz="2800" dirty="0" smtClean="0"/>
              <a:t> – </a:t>
            </a:r>
            <a:r>
              <a:rPr lang="ru-RU" sz="2800" dirty="0" smtClean="0"/>
              <a:t>«Ша»</a:t>
            </a:r>
          </a:p>
          <a:p>
            <a:pPr marL="448056" indent="-384048">
              <a:lnSpc>
                <a:spcPct val="90000"/>
              </a:lnSpc>
              <a:buFont typeface="Wingdings 2"/>
              <a:buChar char=""/>
              <a:defRPr/>
            </a:pPr>
            <a:r>
              <a:rPr lang="ru-RU" sz="2800" dirty="0" smtClean="0"/>
              <a:t>В – «Веди»                 К – «</a:t>
            </a:r>
            <a:r>
              <a:rPr lang="ru-RU" sz="2800" dirty="0" err="1" smtClean="0"/>
              <a:t>Како</a:t>
            </a:r>
            <a:r>
              <a:rPr lang="ru-RU" sz="2800" dirty="0" smtClean="0"/>
              <a:t>»</a:t>
            </a:r>
          </a:p>
          <a:p>
            <a:pPr marL="448056" indent="-384048">
              <a:lnSpc>
                <a:spcPct val="90000"/>
              </a:lnSpc>
              <a:buFont typeface="Wingdings 2"/>
              <a:buChar char=""/>
              <a:defRPr/>
            </a:pPr>
            <a:r>
              <a:rPr lang="ru-RU" sz="2800" dirty="0" smtClean="0"/>
              <a:t>Г – «Глаголь»</a:t>
            </a:r>
          </a:p>
          <a:p>
            <a:pPr marL="448056" indent="-384048">
              <a:lnSpc>
                <a:spcPct val="90000"/>
              </a:lnSpc>
              <a:buFont typeface="Wingdings 2"/>
              <a:buChar char=""/>
              <a:defRPr/>
            </a:pPr>
            <a:r>
              <a:rPr lang="ru-RU" sz="2800" dirty="0" smtClean="0"/>
              <a:t>Д – «Добро»</a:t>
            </a:r>
          </a:p>
          <a:p>
            <a:pPr marL="448056" indent="-384048">
              <a:lnSpc>
                <a:spcPct val="90000"/>
              </a:lnSpc>
              <a:buFont typeface="Wingdings 2"/>
              <a:buChar char=""/>
              <a:defRPr/>
            </a:pPr>
            <a:r>
              <a:rPr lang="ru-RU" sz="2800" dirty="0" smtClean="0">
                <a:solidFill>
                  <a:srgbClr val="FFFF00"/>
                </a:solidFill>
              </a:rPr>
              <a:t> «Добро»  «Он»  «Мыслите»</a:t>
            </a:r>
          </a:p>
          <a:p>
            <a:pPr marL="448056" indent="-384048">
              <a:lnSpc>
                <a:spcPct val="90000"/>
              </a:lnSpc>
              <a:buFont typeface="Wingdings 2"/>
              <a:buChar char=""/>
              <a:defRPr/>
            </a:pPr>
            <a:r>
              <a:rPr lang="ru-RU" sz="2800" dirty="0" smtClean="0">
                <a:solidFill>
                  <a:srgbClr val="FFFF00"/>
                </a:solidFill>
              </a:rPr>
              <a:t> «Ша»  «</a:t>
            </a:r>
            <a:r>
              <a:rPr lang="ru-RU" sz="2800" dirty="0" err="1" smtClean="0">
                <a:solidFill>
                  <a:srgbClr val="FFFF00"/>
                </a:solidFill>
              </a:rPr>
              <a:t>Како</a:t>
            </a:r>
            <a:r>
              <a:rPr lang="ru-RU" sz="2800" dirty="0" smtClean="0">
                <a:solidFill>
                  <a:srgbClr val="FFFF00"/>
                </a:solidFill>
              </a:rPr>
              <a:t>»   «Он»  «Люди»     «Аз»</a:t>
            </a:r>
          </a:p>
          <a:p>
            <a:pPr marL="448056" indent="-384048">
              <a:lnSpc>
                <a:spcPct val="90000"/>
              </a:lnSpc>
              <a:buFont typeface="Wingdings 2"/>
              <a:buChar char=""/>
              <a:defRPr/>
            </a:pPr>
            <a:r>
              <a:rPr lang="ru-RU" sz="2800" dirty="0" smtClean="0">
                <a:solidFill>
                  <a:srgbClr val="FFFF00"/>
                </a:solidFill>
              </a:rPr>
              <a:t> «Мыслите»   «Аз»   «Мыслите»   «Аз»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7901014" cy="1399032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Проверь себя</a:t>
            </a:r>
            <a:endParaRPr lang="ru-RU" sz="6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690336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spc="600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ДОМ</a:t>
            </a:r>
          </a:p>
          <a:p>
            <a:pPr algn="ctr">
              <a:defRPr/>
            </a:pPr>
            <a:endParaRPr lang="ru-RU" sz="2800" dirty="0" smtClean="0">
              <a:solidFill>
                <a:srgbClr val="FFFF00"/>
              </a:solidFill>
              <a:latin typeface="Arial Black" pitchFamily="34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spc="600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ШКОЛА</a:t>
            </a:r>
          </a:p>
          <a:p>
            <a:pPr algn="ctr">
              <a:defRPr/>
            </a:pPr>
            <a:endParaRPr lang="ru-RU" sz="2800" dirty="0" smtClean="0">
              <a:solidFill>
                <a:srgbClr val="FFFF00"/>
              </a:solidFill>
              <a:latin typeface="Arial Black" pitchFamily="34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spc="600" dirty="0" smtClean="0">
                <a:solidFill>
                  <a:srgbClr val="FFFF00"/>
                </a:solidFill>
                <a:latin typeface="Arial Black" pitchFamily="34" charset="0"/>
                <a:cs typeface="Times New Roman" pitchFamily="18" charset="0"/>
              </a:rPr>
              <a:t>МАМА</a:t>
            </a:r>
            <a:endParaRPr lang="ru-RU" spc="600" dirty="0">
              <a:solidFill>
                <a:srgbClr val="FFFF0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Admin\Рабочий стол\нов урок\4002497_1aa170b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38" y="1428750"/>
            <a:ext cx="5929312" cy="509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C:\Documents and Settings\Admin\Рабочий стол\нов урок\25172_im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71480"/>
            <a:ext cx="62865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4" descr="учебник М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643446"/>
            <a:ext cx="2500312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488" y="56435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Первый учебник по математике </a:t>
            </a:r>
          </a:p>
          <a:p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«Арифметика» Л.Ф.Магницкого.</a:t>
            </a:r>
            <a:endParaRPr lang="ru-RU" dirty="0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785813"/>
            <a:ext cx="5286375" cy="35147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4429132"/>
            <a:ext cx="3136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850" eaLnBrk="0" hangingPunct="0"/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Картина В.Е. Маковского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285860"/>
            <a:ext cx="4071965" cy="526734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786446" y="357166"/>
            <a:ext cx="3143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eaLnBrk="0" hangingPunct="0"/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Картина Н.П. Богданова-Бельского </a:t>
            </a: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alibri" pitchFamily="34" charset="0"/>
                <a:cs typeface="Times New Roman" pitchFamily="18" charset="0"/>
              </a:rPr>
              <a:t>«</a:t>
            </a: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Устный счет</a:t>
            </a: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Calibri" pitchFamily="34" charset="0"/>
                <a:cs typeface="Times New Roman" pitchFamily="18" charset="0"/>
              </a:rPr>
              <a:t>»</a:t>
            </a: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714512"/>
          </a:xfrm>
          <a:ln>
            <a:noFill/>
          </a:ln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Посмотрим в интернет, </a:t>
            </a:r>
            <a:b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послушаем</a:t>
            </a:r>
            <a:b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7" name="Picture 6" descr="C:\Documents and Settings\Admin\Рабочий стол\нов урок\370044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63" y="2214563"/>
            <a:ext cx="5214937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free_-_uchat_v_shkole_(Trance_remix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572132" y="2928934"/>
            <a:ext cx="304800" cy="304800"/>
          </a:xfrm>
          <a:prstGeom prst="rect">
            <a:avLst/>
          </a:prstGeom>
        </p:spPr>
      </p:pic>
      <p:pic>
        <p:nvPicPr>
          <p:cNvPr id="9" name="11_alla_pugacheva-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5857884" y="38576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99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96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C:\Documents and Settings\Admin\Рабочий стол\нов урок\807072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571625"/>
            <a:ext cx="3452813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C:\Documents and Settings\Admin\Рабочий стол\нов урок\1263908053_shkola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29063" y="1571625"/>
            <a:ext cx="4968875" cy="4705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ПОДВЕДЕНИЕ ИТОГОВ ИССЛЕДОВАНИЯ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2643182"/>
            <a:ext cx="65722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FFFF00"/>
                </a:solidFill>
              </a:rPr>
              <a:t>Зачем я учусь?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rgbClr val="FFFF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FFFF00"/>
                </a:solidFill>
              </a:rPr>
              <a:t>Нужны ли реформы в образовании?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rgbClr val="FFFF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FFFF00"/>
                </a:solidFill>
              </a:rPr>
              <a:t>Создаются ли условия для качественного образования в Москве? Какие?</a:t>
            </a:r>
          </a:p>
          <a:p>
            <a:endParaRPr lang="ru-RU" sz="2400" dirty="0" smtClean="0">
              <a:solidFill>
                <a:srgbClr val="FFFF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FFFF00"/>
                </a:solidFill>
              </a:rPr>
              <a:t>Какова моя роль в развитии моей школы?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642918"/>
            <a:ext cx="7572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ДОМАШНЕЕ  ЗАДАНИЕ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1859340"/>
            <a:ext cx="72152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Ребусы и кроссворды по теме.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Подберите древние пословицы, загадки, в которых встречаются сведения о том, как учили школьников.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Какие материалы использовали люди для письма и используют сейчас?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Нарисуй школу будущего.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Напиши сочинение на тему «Чему и как должны учиться в школе»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   </a:t>
            </a:r>
            <a:r>
              <a:rPr lang="ru-RU" sz="24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Выполните одно задание по выбору.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Знание - сила</a:t>
            </a:r>
            <a:endParaRPr lang="ru-RU" sz="7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43116"/>
            <a:ext cx="4038600" cy="4105284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Знаниями и силой мысли человечество достигло современного прогресса.</a:t>
            </a:r>
          </a:p>
          <a:p>
            <a:endParaRPr lang="ru-RU" dirty="0"/>
          </a:p>
        </p:txBody>
      </p:sp>
      <p:pic>
        <p:nvPicPr>
          <p:cNvPr id="5" name="Picture 2" descr="C:\Documents and Settings\Admin\Рабочий стол\нов урок\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1785926"/>
            <a:ext cx="3810000" cy="4429156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929618" cy="1714512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урока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714488"/>
            <a:ext cx="8062912" cy="121444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400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«От пера до компьютера» </a:t>
            </a:r>
            <a:r>
              <a:rPr lang="ru-RU" dirty="0" smtClean="0">
                <a:solidFill>
                  <a:srgbClr val="FF3399"/>
                </a:solidFill>
              </a:rPr>
              <a:t/>
            </a:r>
            <a:br>
              <a:rPr lang="ru-RU" dirty="0" smtClean="0">
                <a:solidFill>
                  <a:srgbClr val="FF3399"/>
                </a:solidFill>
              </a:rPr>
            </a:br>
            <a:endParaRPr lang="ru-RU" dirty="0">
              <a:solidFill>
                <a:srgbClr val="FF3399"/>
              </a:solidFill>
            </a:endParaRPr>
          </a:p>
        </p:txBody>
      </p:sp>
      <p:pic>
        <p:nvPicPr>
          <p:cNvPr id="4" name="Рисунок 3" descr="К и М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2786063"/>
            <a:ext cx="364331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:\Documents and Settings\Admin\Рабочий стол\нов урок\2911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2786059"/>
            <a:ext cx="3071812" cy="3357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Составим план исследования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357430"/>
            <a:ext cx="6900882" cy="3890970"/>
          </a:xfrm>
        </p:spPr>
        <p:txBody>
          <a:bodyPr/>
          <a:lstStyle/>
          <a:p>
            <a:r>
              <a:rPr lang="ru-RU" dirty="0" smtClean="0"/>
              <a:t>Посмотрим в книгах</a:t>
            </a:r>
            <a:r>
              <a:rPr lang="en-US" dirty="0" smtClean="0"/>
              <a:t>                                  </a:t>
            </a:r>
            <a:endParaRPr lang="ru-RU" dirty="0" smtClean="0"/>
          </a:p>
          <a:p>
            <a:r>
              <a:rPr lang="ru-RU" dirty="0" smtClean="0"/>
              <a:t>Понаблюдаем                                        </a:t>
            </a:r>
          </a:p>
          <a:p>
            <a:r>
              <a:rPr lang="ru-RU" dirty="0" smtClean="0"/>
              <a:t>Проведем эксперимент</a:t>
            </a:r>
          </a:p>
          <a:p>
            <a:r>
              <a:rPr lang="ru-RU" dirty="0" smtClean="0"/>
              <a:t>Посмотрим в интернет, послушаем</a:t>
            </a:r>
          </a:p>
          <a:p>
            <a:r>
              <a:rPr lang="ru-RU" dirty="0" smtClean="0"/>
              <a:t>Подумаем сами</a:t>
            </a:r>
            <a:r>
              <a:rPr lang="en-US" dirty="0" smtClean="0"/>
              <a:t>!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нов урок\1276904283_rqa3lwtguusrpkz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142984"/>
            <a:ext cx="285752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928926" y="5572140"/>
            <a:ext cx="35004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« Азбуковник»  </a:t>
            </a:r>
            <a:r>
              <a:rPr lang="en-US" dirty="0" smtClean="0">
                <a:solidFill>
                  <a:srgbClr val="FFFF00"/>
                </a:solidFill>
                <a:latin typeface="Calibri" pitchFamily="34" charset="0"/>
              </a:rPr>
              <a:t>XVI 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века  состоял из слогов, прописей, сведений по грамматике и арифметике.</a:t>
            </a:r>
            <a:endParaRPr lang="ru-RU" dirty="0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4" name="Рисунок 1" descr="Азбуковник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142984"/>
            <a:ext cx="2786063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58" y="357166"/>
            <a:ext cx="4071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Посмотрим в книгах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8572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Письменные памятники «Стоглав» и «Азбуковник» дают нам сведения о том, как учились в древней Руси.</a:t>
            </a:r>
            <a:endParaRPr lang="ru-RU" sz="2000" dirty="0" smtClean="0"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4" name="Picture 2" descr="C:\Documents and Settings\Admin\Рабочий стол\нов урок\457117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2714625"/>
            <a:ext cx="70485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500438" y="5214938"/>
            <a:ext cx="4479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Б.М.Кустодиев «Школа в Московской Руси»</a:t>
            </a:r>
          </a:p>
        </p:txBody>
      </p:sp>
      <p:pic>
        <p:nvPicPr>
          <p:cNvPr id="6" name="Содержимое 6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071678"/>
            <a:ext cx="5329233" cy="450059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357430"/>
            <a:ext cx="3714780" cy="4129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00034" y="285728"/>
            <a:ext cx="2914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Понаблюдаем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укварь Истомина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714356"/>
            <a:ext cx="3571903" cy="524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500694" y="4429132"/>
            <a:ext cx="3286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Страница из первого иллюстрированного букваря </a:t>
            </a:r>
          </a:p>
          <a:p>
            <a:pPr algn="ctr"/>
            <a:r>
              <a:rPr lang="ru-RU" dirty="0" err="1" smtClean="0">
                <a:solidFill>
                  <a:srgbClr val="FFFF00"/>
                </a:solidFill>
                <a:latin typeface="Calibri" pitchFamily="34" charset="0"/>
              </a:rPr>
              <a:t>Кариона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 Истомина.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    1694 год.</a:t>
            </a:r>
            <a:endParaRPr lang="ru-RU" dirty="0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267494"/>
            <a:ext cx="3829048" cy="1399032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Понаблюдаем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85728"/>
            <a:ext cx="371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Русская азбука, вырезанная</a:t>
            </a:r>
          </a:p>
          <a:p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 на оборотной стороне дощечки –</a:t>
            </a:r>
          </a:p>
          <a:p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Новгородской восковой таблички </a:t>
            </a:r>
            <a:endParaRPr lang="en-US" dirty="0" smtClean="0">
              <a:solidFill>
                <a:srgbClr val="FFFF00"/>
              </a:solidFill>
              <a:latin typeface="Calibri" pitchFamily="34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Calibri" pitchFamily="34" charset="0"/>
              </a:rPr>
              <a:t>XIII-XIV 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веков</a:t>
            </a:r>
            <a:endParaRPr lang="ru-RU" dirty="0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4" name="Содержимое 3" descr="грамота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4283" y="1785938"/>
            <a:ext cx="3643338" cy="4483100"/>
          </a:xfrm>
          <a:prstGeom prst="rect">
            <a:avLst/>
          </a:prstGeom>
        </p:spPr>
      </p:pic>
      <p:pic>
        <p:nvPicPr>
          <p:cNvPr id="5" name="Рисунок 1" descr="писало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85938"/>
            <a:ext cx="1795462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" descr="писало 14в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1714500"/>
            <a:ext cx="178593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143504" y="5286388"/>
            <a:ext cx="35718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Бронзовые писала, найденные в Киевской области </a:t>
            </a:r>
          </a:p>
          <a:p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(Древняя Русь </a:t>
            </a:r>
            <a:r>
              <a:rPr lang="en-US" dirty="0" smtClean="0">
                <a:solidFill>
                  <a:srgbClr val="FFFF00"/>
                </a:solidFill>
                <a:latin typeface="Calibri" pitchFamily="34" charset="0"/>
              </a:rPr>
              <a:t>X-XII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 века)</a:t>
            </a:r>
            <a:endParaRPr lang="ru-RU" dirty="0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929330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По оценкам археологов под мостовыми Новгорода лежит около 20000 тысяч грамот.</a:t>
            </a:r>
            <a:r>
              <a:rPr lang="ru-RU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Берестяная грамота мальчика </a:t>
            </a:r>
            <a:r>
              <a:rPr lang="ru-RU" dirty="0" err="1" smtClean="0">
                <a:solidFill>
                  <a:srgbClr val="FFFF00"/>
                </a:solidFill>
                <a:latin typeface="Calibri" pitchFamily="34" charset="0"/>
              </a:rPr>
              <a:t>Онфима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, жившего в </a:t>
            </a:r>
            <a:r>
              <a:rPr lang="en-US" dirty="0" smtClean="0">
                <a:solidFill>
                  <a:srgbClr val="FFFF00"/>
                </a:solidFill>
                <a:latin typeface="Calibri" pitchFamily="34" charset="0"/>
              </a:rPr>
              <a:t>XIII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 веке.</a:t>
            </a:r>
            <a:endParaRPr lang="ru-RU" dirty="0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3" name="Рисунок 1" descr="грамота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642938"/>
            <a:ext cx="6430962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" descr="грамота Онфима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0" y="1285875"/>
            <a:ext cx="492918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129</TotalTime>
  <Words>393</Words>
  <Application>Microsoft Office PowerPoint</Application>
  <PresentationFormat>Экран (4:3)</PresentationFormat>
  <Paragraphs>70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Яркая</vt:lpstr>
      <vt:lpstr>1 сентября</vt:lpstr>
      <vt:lpstr>Знание - сила</vt:lpstr>
      <vt:lpstr>     Тема урока: </vt:lpstr>
      <vt:lpstr>Составим план исследования </vt:lpstr>
      <vt:lpstr>Слайд 5</vt:lpstr>
      <vt:lpstr> </vt:lpstr>
      <vt:lpstr>Слайд 7</vt:lpstr>
      <vt:lpstr>Понаблюдаем</vt:lpstr>
      <vt:lpstr>Слайд 9</vt:lpstr>
      <vt:lpstr>Проведем эксперимент</vt:lpstr>
      <vt:lpstr>Проверь себя</vt:lpstr>
      <vt:lpstr>Слайд 12</vt:lpstr>
      <vt:lpstr>Слайд 13</vt:lpstr>
      <vt:lpstr>Посмотрим в интернет,  послушаем </vt:lpstr>
      <vt:lpstr>Слайд 15</vt:lpstr>
      <vt:lpstr>ПОДВЕДЕНИЕ ИТОГОВ ИССЛЕДОВАНИЯ</vt:lpstr>
      <vt:lpstr>Слайд 17</vt:lpstr>
    </vt:vector>
  </TitlesOfParts>
  <Company>SYmpleCorp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14</cp:revision>
  <dcterms:created xsi:type="dcterms:W3CDTF">2011-10-17T17:29:53Z</dcterms:created>
  <dcterms:modified xsi:type="dcterms:W3CDTF">2011-10-17T19:42:32Z</dcterms:modified>
</cp:coreProperties>
</file>