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61" r:id="rId4"/>
    <p:sldId id="263" r:id="rId5"/>
    <p:sldId id="265" r:id="rId6"/>
    <p:sldId id="264" r:id="rId7"/>
    <p:sldId id="262" r:id="rId8"/>
    <p:sldId id="267" r:id="rId9"/>
    <p:sldId id="268" r:id="rId10"/>
    <p:sldId id="269" r:id="rId11"/>
    <p:sldId id="270" r:id="rId12"/>
    <p:sldId id="272" r:id="rId13"/>
    <p:sldId id="273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8067E-E88B-4D27-A83E-914E561E73EB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F1866-ADF0-4350-BE0C-01DB6C652A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F1866-ADF0-4350-BE0C-01DB6C652AE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B988-77B4-499B-9987-E8AEFA7CDE33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575-C6FE-4E4E-AB82-7F9DDCF5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B988-77B4-499B-9987-E8AEFA7CDE33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575-C6FE-4E4E-AB82-7F9DDCF5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B988-77B4-499B-9987-E8AEFA7CDE33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575-C6FE-4E4E-AB82-7F9DDCF5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6555A-C988-4CD0-AFBD-EEE79E2E4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B988-77B4-499B-9987-E8AEFA7CDE33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575-C6FE-4E4E-AB82-7F9DDCF5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B988-77B4-499B-9987-E8AEFA7CDE33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575-C6FE-4E4E-AB82-7F9DDCF5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B988-77B4-499B-9987-E8AEFA7CDE33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575-C6FE-4E4E-AB82-7F9DDCF5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B988-77B4-499B-9987-E8AEFA7CDE33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575-C6FE-4E4E-AB82-7F9DDCF5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B988-77B4-499B-9987-E8AEFA7CDE33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575-C6FE-4E4E-AB82-7F9DDCF5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B988-77B4-499B-9987-E8AEFA7CDE33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575-C6FE-4E4E-AB82-7F9DDCF5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B988-77B4-499B-9987-E8AEFA7CDE33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575-C6FE-4E4E-AB82-7F9DDCF5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B988-77B4-499B-9987-E8AEFA7CDE33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575-C6FE-4E4E-AB82-7F9DDCF502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B988-77B4-499B-9987-E8AEFA7CDE33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DA575-C6FE-4E4E-AB82-7F9DDCF502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MC90029052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4868863"/>
            <a:ext cx="1871663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1700213"/>
            <a:ext cx="4392612" cy="2874962"/>
          </a:xfrm>
        </p:spPr>
        <p:txBody>
          <a:bodyPr/>
          <a:lstStyle/>
          <a:p>
            <a:pPr marL="742950" indent="-742950" eaLnBrk="1" hangingPunct="1"/>
            <a:r>
              <a:rPr lang="ru-RU" sz="3500" b="1" dirty="0" smtClean="0"/>
              <a:t>      Современные педагогические технологии – ключ  к успеху</a:t>
            </a: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 smtClean="0"/>
          </a:p>
        </p:txBody>
      </p:sp>
      <p:pic>
        <p:nvPicPr>
          <p:cNvPr id="5124" name="Picture 6" descr="MP90043875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40735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 descr="MC90028732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221163"/>
            <a:ext cx="1471612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MC900423479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9613" y="4005263"/>
            <a:ext cx="217646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5288" y="1214438"/>
            <a:ext cx="808355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3200" i="1" dirty="0" smtClean="0">
                <a:solidFill>
                  <a:srgbClr val="0000CC"/>
                </a:solidFill>
                <a:latin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0000CC"/>
                </a:solidFill>
                <a:latin typeface="Times New Roman" pitchFamily="18" charset="0"/>
              </a:rPr>
              <a:t>Зона Ледяных пустынь.»</a:t>
            </a:r>
          </a:p>
          <a:p>
            <a:pPr marL="342900" indent="-342900" algn="ctr"/>
            <a:endParaRPr lang="ru-RU" sz="32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800" b="1" dirty="0" smtClean="0"/>
              <a:t>Географическое положение.</a:t>
            </a:r>
            <a:endParaRPr lang="ru-RU" sz="2800" b="1" dirty="0"/>
          </a:p>
          <a:p>
            <a:pPr marL="342900" indent="-342900">
              <a:buFontTx/>
              <a:buAutoNum type="arabicPeriod"/>
            </a:pPr>
            <a:r>
              <a:rPr lang="ru-RU" sz="2800" b="1" dirty="0" smtClean="0"/>
              <a:t>Климат.</a:t>
            </a:r>
            <a:endParaRPr lang="ru-RU" sz="2800" b="1" dirty="0"/>
          </a:p>
          <a:p>
            <a:pPr marL="342900" indent="-342900"/>
            <a:r>
              <a:rPr lang="ru-RU" sz="2800" b="1" dirty="0" smtClean="0"/>
              <a:t>3.Растения и ж</a:t>
            </a:r>
            <a:r>
              <a:rPr lang="ru-RU" sz="2800" b="1" dirty="0" smtClean="0"/>
              <a:t>ивотные . Их «профессии» в экосистеме?</a:t>
            </a:r>
            <a:endParaRPr lang="ru-RU" sz="2800" b="1" dirty="0" smtClean="0"/>
          </a:p>
          <a:p>
            <a:pPr marL="342900" indent="-342900"/>
            <a:r>
              <a:rPr lang="ru-RU" sz="2800" b="1" dirty="0" smtClean="0"/>
              <a:t>4.Занятия людей.</a:t>
            </a:r>
            <a:endParaRPr lang="ru-RU" sz="2800" b="1" dirty="0"/>
          </a:p>
          <a:p>
            <a:pPr marL="342900" indent="-342900"/>
            <a:endParaRPr lang="ru-RU" sz="2800" b="1" dirty="0"/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78120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5400">
                  <a:noFill/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Алгоритм систематизации полученных данных.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428604"/>
            <a:ext cx="48687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Урок – </a:t>
            </a:r>
            <a:r>
              <a:rPr lang="ru-RU" sz="4000" b="1" dirty="0" smtClean="0"/>
              <a:t>исследование</a:t>
            </a:r>
          </a:p>
          <a:p>
            <a:r>
              <a:rPr lang="ru-RU" sz="4000" b="1" dirty="0" smtClean="0"/>
              <a:t> </a:t>
            </a:r>
            <a:r>
              <a:rPr lang="ru-RU" sz="4000" b="1" dirty="0"/>
              <a:t>по русскому языку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1928802"/>
            <a:ext cx="44198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Тема урока : Приставка, её роль в слове.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69" y="2428868"/>
            <a:ext cx="4472003" cy="258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5000636"/>
            <a:ext cx="2111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Страна </a:t>
            </a:r>
            <a:r>
              <a:rPr lang="ru-RU" dirty="0" err="1" smtClean="0"/>
              <a:t>Морфемика</a:t>
            </a:r>
            <a:endParaRPr lang="ru-RU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429124" y="3500438"/>
            <a:ext cx="4343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(остров корень, суффикс,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приставка, окончание).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190500" cy="2095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6248" y="4857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Работаем по плану.                                                                                               а) Доказать. что приставка часть слова. </a:t>
            </a:r>
            <a:br>
              <a:rPr lang="ru-RU" b="1" dirty="0"/>
            </a:br>
            <a:r>
              <a:rPr lang="ru-RU" b="1" dirty="0"/>
              <a:t>б) Исследовать. для чего служит приставка. </a:t>
            </a:r>
            <a:br>
              <a:rPr lang="ru-RU" b="1" dirty="0"/>
            </a:br>
            <a:r>
              <a:rPr lang="ru-RU" b="1" dirty="0"/>
              <a:t>в) Вспомнить отличия приставки и </a:t>
            </a:r>
            <a:r>
              <a:rPr lang="ru-RU" b="1" dirty="0" smtClean="0"/>
              <a:t>    предлога</a:t>
            </a:r>
            <a:r>
              <a:rPr lang="ru-RU" b="1" dirty="0"/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857224" y="1428736"/>
            <a:ext cx="6797044" cy="1648835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5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Викторина по сказкам </a:t>
            </a:r>
          </a:p>
          <a:p>
            <a:pPr algn="ctr"/>
            <a:r>
              <a:rPr lang="ru-RU" sz="25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«Кто хочет стать сказочником?»</a:t>
            </a:r>
          </a:p>
        </p:txBody>
      </p:sp>
      <p:pic>
        <p:nvPicPr>
          <p:cNvPr id="7171" name="Picture 14" descr="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1680" y="0"/>
            <a:ext cx="1912320" cy="168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8" descr="1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400" y="4373740"/>
            <a:ext cx="2073600" cy="233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a21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7600" y="4530715"/>
            <a:ext cx="1742400" cy="20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C:\Documents and Settings\aaa\Рабочий стол\Мамины фотки\100PHOTO\SAM_13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3600" y="3429001"/>
            <a:ext cx="4102560" cy="307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428604"/>
            <a:ext cx="4775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И</a:t>
            </a:r>
            <a:r>
              <a:rPr lang="ru-RU" sz="4000" b="1" dirty="0" smtClean="0">
                <a:solidFill>
                  <a:srgbClr val="C00000"/>
                </a:solidFill>
              </a:rPr>
              <a:t>гровые технологии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357587" cy="249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85794"/>
            <a:ext cx="3271902" cy="245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714752"/>
            <a:ext cx="3286148" cy="246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P90044443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427413"/>
            <a:ext cx="6564313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78486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800000"/>
                </a:solidFill>
              </a:rPr>
              <a:t>То, что я хочу познать -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ru-RU" sz="3200" dirty="0">
                <a:solidFill>
                  <a:srgbClr val="800000"/>
                </a:solidFill>
              </a:rPr>
              <a:t>это яблоня, </a:t>
            </a:r>
            <a:r>
              <a:rPr lang="en-US" sz="3200" dirty="0">
                <a:solidFill>
                  <a:srgbClr val="800000"/>
                </a:solidFill>
              </a:rPr>
              <a:t>             </a:t>
            </a:r>
            <a:r>
              <a:rPr lang="ru-RU" sz="3200" dirty="0">
                <a:solidFill>
                  <a:srgbClr val="800000"/>
                </a:solidFill>
              </a:rPr>
              <a:t>что я познаю – это ветвь яблони, </a:t>
            </a:r>
            <a:r>
              <a:rPr lang="en-US" sz="3200" dirty="0">
                <a:solidFill>
                  <a:srgbClr val="800000"/>
                </a:solidFill>
              </a:rPr>
              <a:t>           </a:t>
            </a:r>
            <a:r>
              <a:rPr lang="ru-RU" sz="3200" dirty="0">
                <a:solidFill>
                  <a:srgbClr val="800000"/>
                </a:solidFill>
              </a:rPr>
              <a:t>то что я передам ученику – это яблоко, то, что он возьмет от меня</a:t>
            </a:r>
            <a:r>
              <a:rPr lang="en-US" sz="3200" dirty="0">
                <a:solidFill>
                  <a:srgbClr val="800000"/>
                </a:solidFill>
              </a:rPr>
              <a:t> - </a:t>
            </a:r>
            <a:r>
              <a:rPr lang="ru-RU" sz="3200" dirty="0">
                <a:solidFill>
                  <a:srgbClr val="800000"/>
                </a:solidFill>
              </a:rPr>
              <a:t> это семечко. </a:t>
            </a:r>
            <a:r>
              <a:rPr lang="en-US" sz="3200" dirty="0">
                <a:solidFill>
                  <a:srgbClr val="800000"/>
                </a:solidFill>
              </a:rPr>
              <a:t>                                                     </a:t>
            </a:r>
            <a:r>
              <a:rPr lang="ru-RU" sz="3200" dirty="0">
                <a:solidFill>
                  <a:srgbClr val="800000"/>
                </a:solidFill>
              </a:rPr>
              <a:t>Но из семечка может вырасти яблоня!</a:t>
            </a:r>
            <a:endParaRPr lang="en-US" sz="3200" dirty="0">
              <a:solidFill>
                <a:srgbClr val="8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800000"/>
                </a:solidFill>
              </a:rPr>
              <a:t> </a:t>
            </a:r>
            <a:endParaRPr lang="en-US" sz="3200" dirty="0">
              <a:solidFill>
                <a:srgbClr val="8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800000"/>
                </a:solidFill>
              </a:rPr>
              <a:t>Удачи вам!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052513" y="211138"/>
            <a:ext cx="6626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 b="1">
                <a:solidFill>
                  <a:srgbClr val="0000CC"/>
                </a:solidFill>
              </a:rPr>
              <a:t>современные </a:t>
            </a:r>
          </a:p>
          <a:p>
            <a:pPr algn="ctr"/>
            <a:r>
              <a:rPr lang="ru-RU" sz="3600" b="1">
                <a:solidFill>
                  <a:srgbClr val="0000CC"/>
                </a:solidFill>
              </a:rPr>
              <a:t>педагогические технологии: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1463675"/>
            <a:ext cx="92932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dirty="0"/>
              <a:t>   -</a:t>
            </a:r>
            <a:r>
              <a:rPr lang="ru-RU" sz="3600" dirty="0" err="1"/>
              <a:t>информационно-комуникационные</a:t>
            </a:r>
            <a:r>
              <a:rPr lang="ru-RU" sz="3600" dirty="0"/>
              <a:t>; </a:t>
            </a:r>
          </a:p>
          <a:p>
            <a:r>
              <a:rPr lang="ru-RU" sz="3600" dirty="0"/>
              <a:t>   -</a:t>
            </a:r>
            <a:r>
              <a:rPr lang="ru-RU" sz="3600" dirty="0" err="1"/>
              <a:t>здоровьесберегающие</a:t>
            </a:r>
            <a:r>
              <a:rPr lang="ru-RU" sz="3600" dirty="0"/>
              <a:t> технологии; </a:t>
            </a:r>
          </a:p>
          <a:p>
            <a:r>
              <a:rPr lang="ru-RU" sz="3600" dirty="0"/>
              <a:t>   -личностно–ориентированный подход; </a:t>
            </a:r>
          </a:p>
          <a:p>
            <a:r>
              <a:rPr lang="ru-RU" sz="3600" dirty="0"/>
              <a:t>   -исследовательскую деятельность; </a:t>
            </a:r>
          </a:p>
          <a:p>
            <a:r>
              <a:rPr lang="ru-RU" sz="3600" dirty="0"/>
              <a:t>   -проектный метод;</a:t>
            </a:r>
          </a:p>
          <a:p>
            <a:r>
              <a:rPr lang="ru-RU" sz="3600" dirty="0"/>
              <a:t>   -дифференцированное обучение; </a:t>
            </a:r>
          </a:p>
          <a:p>
            <a:r>
              <a:rPr lang="ru-RU" sz="3600" dirty="0"/>
              <a:t>   -игровые технологии; 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138" y="0"/>
            <a:ext cx="14398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39750" y="631825"/>
            <a:ext cx="8421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/>
              <a:t>Ведущая технология-</a:t>
            </a:r>
          </a:p>
          <a:p>
            <a:pPr algn="ctr"/>
            <a:r>
              <a:rPr lang="ru-RU" sz="3200" b="1" dirty="0"/>
              <a:t>Информационно - </a:t>
            </a:r>
            <a:r>
              <a:rPr lang="ru-RU" sz="3200" b="1" dirty="0" err="1"/>
              <a:t>комуникационная</a:t>
            </a:r>
            <a:r>
              <a:rPr lang="ru-RU" sz="2400" b="1" dirty="0"/>
              <a:t>.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323850" y="4845050"/>
            <a:ext cx="78486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/>
          </a:p>
          <a:p>
            <a:pPr algn="ctr"/>
            <a:endParaRPr lang="ru-RU"/>
          </a:p>
          <a:p>
            <a:pPr algn="ctr"/>
            <a:r>
              <a:rPr lang="ru-RU" sz="3200" b="1"/>
              <a:t>3.</a:t>
            </a:r>
            <a:r>
              <a:rPr lang="ru-RU" b="1"/>
              <a:t> </a:t>
            </a:r>
            <a:r>
              <a:rPr lang="ru-RU" sz="3200" b="1">
                <a:solidFill>
                  <a:srgbClr val="0000CC"/>
                </a:solidFill>
              </a:rPr>
              <a:t>Мыслительные</a:t>
            </a:r>
            <a:r>
              <a:rPr lang="ru-RU" sz="3200" b="1"/>
              <a:t>   (представления).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23850" y="2060575"/>
            <a:ext cx="78946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1. </a:t>
            </a:r>
            <a:r>
              <a:rPr lang="ru-RU" sz="3200" b="1" dirty="0">
                <a:solidFill>
                  <a:srgbClr val="0000CC"/>
                </a:solidFill>
              </a:rPr>
              <a:t>Работа с источниками</a:t>
            </a:r>
          </a:p>
          <a:p>
            <a:r>
              <a:rPr lang="ru-RU" sz="3200" b="1" dirty="0"/>
              <a:t> (учебный словарь, учебник и т.д.);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395288" y="3429000"/>
            <a:ext cx="87487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2. </a:t>
            </a:r>
            <a:r>
              <a:rPr lang="ru-RU" sz="3200" b="1">
                <a:solidFill>
                  <a:srgbClr val="0000CC"/>
                </a:solidFill>
              </a:rPr>
              <a:t>Моделирование </a:t>
            </a:r>
          </a:p>
          <a:p>
            <a:r>
              <a:rPr lang="ru-RU" sz="3200" b="1"/>
              <a:t>(изображение, величины с помощью </a:t>
            </a:r>
          </a:p>
          <a:p>
            <a:pPr>
              <a:buFontTx/>
              <a:buChar char="-"/>
            </a:pPr>
            <a:r>
              <a:rPr lang="ru-RU" sz="3200" b="1"/>
              <a:t>схемы, рисунка);</a:t>
            </a:r>
          </a:p>
        </p:txBody>
      </p:sp>
      <p:pic>
        <p:nvPicPr>
          <p:cNvPr id="13318" name="Picture 4" descr="chel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319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143000"/>
            <a:ext cx="4953000" cy="5486400"/>
            <a:chOff x="336" y="720"/>
            <a:chExt cx="3120" cy="3456"/>
          </a:xfrm>
        </p:grpSpPr>
        <p:sp>
          <p:nvSpPr>
            <p:cNvPr id="36867" name="AutoShape 3"/>
            <p:cNvSpPr>
              <a:spLocks noChangeArrowheads="1"/>
            </p:cNvSpPr>
            <p:nvPr/>
          </p:nvSpPr>
          <p:spPr bwMode="auto">
            <a:xfrm>
              <a:off x="336" y="864"/>
              <a:ext cx="3072" cy="3168"/>
            </a:xfrm>
            <a:prstGeom prst="upArrow">
              <a:avLst>
                <a:gd name="adj1" fmla="val 88083"/>
                <a:gd name="adj2" fmla="val 25815"/>
              </a:avLst>
            </a:prstGeom>
            <a:solidFill>
              <a:srgbClr val="00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6868" name="Line 4"/>
            <p:cNvSpPr>
              <a:spLocks noChangeShapeType="1"/>
            </p:cNvSpPr>
            <p:nvPr/>
          </p:nvSpPr>
          <p:spPr bwMode="auto">
            <a:xfrm>
              <a:off x="336" y="1680"/>
              <a:ext cx="3120" cy="0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9" name="Line 5"/>
            <p:cNvSpPr>
              <a:spLocks noChangeShapeType="1"/>
            </p:cNvSpPr>
            <p:nvPr/>
          </p:nvSpPr>
          <p:spPr bwMode="auto">
            <a:xfrm flipV="1">
              <a:off x="1872" y="1680"/>
              <a:ext cx="0" cy="2352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0" name="Line 6"/>
            <p:cNvSpPr>
              <a:spLocks noChangeShapeType="1"/>
            </p:cNvSpPr>
            <p:nvPr/>
          </p:nvSpPr>
          <p:spPr bwMode="auto">
            <a:xfrm>
              <a:off x="528" y="2448"/>
              <a:ext cx="2688" cy="0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>
              <a:off x="528" y="3216"/>
              <a:ext cx="2688" cy="0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728" y="1008"/>
              <a:ext cx="384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7</a:t>
              </a:r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 flipV="1">
              <a:off x="3216" y="1680"/>
              <a:ext cx="0" cy="2352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>
              <a:off x="1920" y="864"/>
              <a:ext cx="1536" cy="816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 flipV="1">
              <a:off x="336" y="864"/>
              <a:ext cx="1584" cy="816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304" y="1728"/>
              <a:ext cx="480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3687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008" y="2544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 flipV="1">
              <a:off x="1920" y="720"/>
              <a:ext cx="96" cy="144"/>
            </a:xfrm>
            <a:prstGeom prst="line">
              <a:avLst/>
            </a:prstGeom>
            <a:noFill/>
            <a:ln w="28575">
              <a:solidFill>
                <a:srgbClr val="FCF98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304" y="3312"/>
              <a:ext cx="432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432" y="4128"/>
              <a:ext cx="2688" cy="48"/>
            </a:xfrm>
            <a:prstGeom prst="rect">
              <a:avLst/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 flipV="1">
              <a:off x="3120" y="3936"/>
              <a:ext cx="240" cy="24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78" name="Rectangle 18"/>
          <p:cNvSpPr>
            <a:spLocks noGrp="1" noChangeArrowheads="1"/>
          </p:cNvSpPr>
          <p:nvPr>
            <p:ph type="ctrTitle" idx="4294967295"/>
          </p:nvPr>
        </p:nvSpPr>
        <p:spPr>
          <a:xfrm>
            <a:off x="4038600" y="0"/>
            <a:ext cx="46482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 числа </a:t>
            </a:r>
            <a:r>
              <a:rPr lang="ru-RU" sz="66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0" y="1447800"/>
            <a:ext cx="4876800" cy="685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Игра «Назови соседа»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5638800" y="2971800"/>
            <a:ext cx="312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32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Найдём дом № </a:t>
            </a:r>
            <a:r>
              <a:rPr lang="ru-RU" sz="4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 </a:t>
            </a:r>
            <a:r>
              <a:rPr lang="ru-RU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назовём жителей этого дома </a:t>
            </a:r>
          </a:p>
        </p:txBody>
      </p:sp>
      <p:pic>
        <p:nvPicPr>
          <p:cNvPr id="15381" name="Picture 21" descr="cccf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384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2" name="WordArt 22"/>
          <p:cNvSpPr>
            <a:spLocks noChangeArrowheads="1" noChangeShapeType="1" noTextEdit="1"/>
          </p:cNvSpPr>
          <p:nvPr/>
        </p:nvSpPr>
        <p:spPr bwMode="auto">
          <a:xfrm>
            <a:off x="1752600" y="2743200"/>
            <a:ext cx="381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15383" name="WordArt 23"/>
          <p:cNvSpPr>
            <a:spLocks noChangeArrowheads="1" noChangeShapeType="1" noTextEdit="1"/>
          </p:cNvSpPr>
          <p:nvPr/>
        </p:nvSpPr>
        <p:spPr bwMode="auto">
          <a:xfrm>
            <a:off x="3657600" y="403860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15384" name="WordArt 24"/>
          <p:cNvSpPr>
            <a:spLocks noChangeArrowheads="1" noChangeShapeType="1" noTextEdit="1"/>
          </p:cNvSpPr>
          <p:nvPr/>
        </p:nvSpPr>
        <p:spPr bwMode="auto">
          <a:xfrm>
            <a:off x="1600200" y="5257800"/>
            <a:ext cx="83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/>
      <p:bldP spid="15379" grpId="0" build="p"/>
      <p:bldP spid="15380" grpId="0"/>
      <p:bldP spid="15382" grpId="0" animBg="1"/>
      <p:bldP spid="15383" grpId="0" animBg="1"/>
      <p:bldP spid="153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86200" y="1676400"/>
            <a:ext cx="1447800" cy="685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09600" y="914400"/>
          <a:ext cx="7920000" cy="3600000"/>
        </p:xfrm>
        <a:graphic>
          <a:graphicData uri="http://schemas.openxmlformats.org/drawingml/2006/table">
            <a:tbl>
              <a:tblPr/>
              <a:tblGrid>
                <a:gridCol w="360000"/>
                <a:gridCol w="360000"/>
                <a:gridCol w="360000"/>
                <a:gridCol w="367800"/>
                <a:gridCol w="352200"/>
                <a:gridCol w="360000"/>
                <a:gridCol w="360000"/>
                <a:gridCol w="360000"/>
                <a:gridCol w="360000"/>
                <a:gridCol w="341400"/>
                <a:gridCol w="378600"/>
                <a:gridCol w="360000"/>
                <a:gridCol w="360000"/>
                <a:gridCol w="360000"/>
                <a:gridCol w="370200"/>
                <a:gridCol w="3498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i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9462" marR="79462" marT="0" marB="0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90600" y="152400"/>
            <a:ext cx="5413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charset="0"/>
              </a:rPr>
              <a:t>Практическая работа №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1143000" y="1447800"/>
            <a:ext cx="1371600" cy="914400"/>
          </a:xfrm>
          <a:prstGeom prst="pentagon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638800" y="2743200"/>
            <a:ext cx="1828800" cy="1447800"/>
          </a:xfrm>
          <a:prstGeom prst="triangle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2133600" y="3048000"/>
            <a:ext cx="1295400" cy="1143000"/>
          </a:xfrm>
          <a:prstGeom prst="hexagon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47800" y="23622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15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41910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10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25908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10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7927246">
            <a:off x="1697867" y="2929231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10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3761646">
            <a:off x="3140512" y="3004405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10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3318165">
            <a:off x="1706573" y="3844781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10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7746159">
            <a:off x="3201576" y="376224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10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2362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20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17526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10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200" y="11430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20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4200" y="17526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10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0111871">
            <a:off x="1097735" y="111563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15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791507">
            <a:off x="1970333" y="1163879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15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3751096">
            <a:off x="759504" y="2003232"/>
            <a:ext cx="68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10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7745171">
            <a:off x="2296648" y="193623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10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0" y="41910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25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9200" y="3124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20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260871">
            <a:off x="6316746" y="298447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30 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3400" y="4495800"/>
            <a:ext cx="6872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  <a:latin typeface="Times New Roman" charset="0"/>
              </a:rPr>
              <a:t>1. У каких фигур одинаковый периметр?</a:t>
            </a:r>
            <a:endParaRPr lang="ru-RU" sz="2800" b="1" i="1" dirty="0">
              <a:solidFill>
                <a:srgbClr val="0066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3400" y="4876800"/>
            <a:ext cx="70229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FF"/>
                </a:solidFill>
                <a:latin typeface="Times New Roman" charset="0"/>
              </a:rPr>
              <a:t>2. У каких фигур в каждой паре периметр</a:t>
            </a:r>
          </a:p>
          <a:p>
            <a:r>
              <a:rPr lang="ru-RU" sz="2800" b="1" dirty="0" smtClean="0">
                <a:solidFill>
                  <a:srgbClr val="0066FF"/>
                </a:solidFill>
                <a:latin typeface="Times New Roman" charset="0"/>
              </a:rPr>
              <a:t> меньше: Аи В, Б и Г?</a:t>
            </a:r>
            <a:endParaRPr lang="ru-RU" sz="2800" b="1" i="1" dirty="0">
              <a:solidFill>
                <a:srgbClr val="00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86200" y="5638800"/>
            <a:ext cx="1859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Проверь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5791200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1.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0066FF"/>
                </a:solidFill>
              </a:rPr>
              <a:t>Р</a:t>
            </a:r>
            <a:r>
              <a:rPr lang="ru-RU" sz="2800" b="1" dirty="0" smtClean="0">
                <a:solidFill>
                  <a:srgbClr val="0066FF"/>
                </a:solidFill>
              </a:rPr>
              <a:t>Б=</a:t>
            </a:r>
            <a:r>
              <a:rPr lang="ru-RU" sz="4800" b="1" dirty="0" smtClean="0">
                <a:solidFill>
                  <a:srgbClr val="0066FF"/>
                </a:solidFill>
              </a:rPr>
              <a:t>Р</a:t>
            </a:r>
            <a:r>
              <a:rPr lang="ru-RU" sz="2800" b="1" dirty="0" smtClean="0">
                <a:solidFill>
                  <a:srgbClr val="0066FF"/>
                </a:solidFill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5791200"/>
            <a:ext cx="3488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2.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0066FF"/>
                </a:solidFill>
              </a:rPr>
              <a:t>B&lt;A, </a:t>
            </a:r>
            <a:r>
              <a:rPr lang="ru-RU" sz="4000" b="1" dirty="0" smtClean="0">
                <a:solidFill>
                  <a:srgbClr val="0066FF"/>
                </a:solidFill>
              </a:rPr>
              <a:t>Б</a:t>
            </a:r>
            <a:r>
              <a:rPr lang="en-US" sz="4000" b="1" dirty="0" smtClean="0">
                <a:solidFill>
                  <a:srgbClr val="0066FF"/>
                </a:solidFill>
              </a:rPr>
              <a:t>&lt;</a:t>
            </a:r>
            <a:r>
              <a:rPr lang="ru-RU" sz="4000" b="1" dirty="0" smtClean="0">
                <a:solidFill>
                  <a:srgbClr val="0066FF"/>
                </a:solidFill>
              </a:rPr>
              <a:t>Г.   </a:t>
            </a:r>
            <a:endParaRPr lang="ru-RU" sz="4000" b="1" dirty="0">
              <a:solidFill>
                <a:srgbClr val="0066FF"/>
              </a:solidFill>
            </a:endParaRPr>
          </a:p>
        </p:txBody>
      </p:sp>
      <p:pic>
        <p:nvPicPr>
          <p:cNvPr id="6146" name="Picture 2" descr="C:\мама\Мои рисунки\Алфавит\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48503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5" descr="golub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4" descr="golub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1143000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467A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Движение </a:t>
            </a:r>
            <a:r>
              <a:rPr lang="ru-RU" sz="4000" b="1" smtClean="0">
                <a:solidFill>
                  <a:srgbClr val="467A8C"/>
                </a:solidFill>
                <a:latin typeface="Courier New" pitchFamily="49" charset="0"/>
              </a:rPr>
              <a:t>- езда, ходьба в разном направлении.</a:t>
            </a: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990600" y="5029200"/>
            <a:ext cx="7162800" cy="685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33528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40386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47244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Rectangle 15"/>
          <p:cNvSpPr>
            <a:spLocks noChangeArrowheads="1"/>
          </p:cNvSpPr>
          <p:nvPr/>
        </p:nvSpPr>
        <p:spPr bwMode="auto">
          <a:xfrm>
            <a:off x="73152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Rectangle 16"/>
          <p:cNvSpPr>
            <a:spLocks noChangeArrowheads="1"/>
          </p:cNvSpPr>
          <p:nvPr/>
        </p:nvSpPr>
        <p:spPr bwMode="auto">
          <a:xfrm>
            <a:off x="67056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Rectangle 17"/>
          <p:cNvSpPr>
            <a:spLocks noChangeArrowheads="1"/>
          </p:cNvSpPr>
          <p:nvPr/>
        </p:nvSpPr>
        <p:spPr bwMode="auto">
          <a:xfrm>
            <a:off x="5410200" y="5334000"/>
            <a:ext cx="457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72" name="Picture 10" descr="дом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0025" y="4572000"/>
            <a:ext cx="13239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9" descr="дом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14800"/>
            <a:ext cx="12065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Rectangle 19"/>
          <p:cNvSpPr>
            <a:spLocks noChangeArrowheads="1"/>
          </p:cNvSpPr>
          <p:nvPr/>
        </p:nvSpPr>
        <p:spPr bwMode="auto">
          <a:xfrm>
            <a:off x="60960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Rectangle 21"/>
          <p:cNvSpPr>
            <a:spLocks noChangeArrowheads="1"/>
          </p:cNvSpPr>
          <p:nvPr/>
        </p:nvSpPr>
        <p:spPr bwMode="auto">
          <a:xfrm>
            <a:off x="1295400" y="5334000"/>
            <a:ext cx="228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Rectangle 22"/>
          <p:cNvSpPr>
            <a:spLocks noChangeArrowheads="1"/>
          </p:cNvSpPr>
          <p:nvPr/>
        </p:nvSpPr>
        <p:spPr bwMode="auto">
          <a:xfrm>
            <a:off x="17526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7" name="Rectangle 23"/>
          <p:cNvSpPr>
            <a:spLocks noChangeArrowheads="1"/>
          </p:cNvSpPr>
          <p:nvPr/>
        </p:nvSpPr>
        <p:spPr bwMode="auto">
          <a:xfrm>
            <a:off x="22860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Rectangle 24"/>
          <p:cNvSpPr>
            <a:spLocks noChangeArrowheads="1"/>
          </p:cNvSpPr>
          <p:nvPr/>
        </p:nvSpPr>
        <p:spPr bwMode="auto">
          <a:xfrm>
            <a:off x="2819400" y="5334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5" name="Picture 25" descr="j033690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572000"/>
            <a:ext cx="10668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7" name="AutoShape 27"/>
          <p:cNvSpPr>
            <a:spLocks/>
          </p:cNvSpPr>
          <p:nvPr/>
        </p:nvSpPr>
        <p:spPr bwMode="auto">
          <a:xfrm rot="5400000">
            <a:off x="4343400" y="2057400"/>
            <a:ext cx="381000" cy="7543800"/>
          </a:xfrm>
          <a:prstGeom prst="rightBracket">
            <a:avLst>
              <a:gd name="adj" fmla="val 165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4114800" y="5946775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660033"/>
                </a:solidFill>
              </a:rPr>
              <a:t>S</a:t>
            </a:r>
            <a:endParaRPr lang="ru-RU" sz="3600" b="1">
              <a:solidFill>
                <a:srgbClr val="660033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3886200" y="21336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S</a:t>
            </a:r>
            <a:endParaRPr lang="ru-RU" sz="3600" b="1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590800" y="27432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t</a:t>
            </a:r>
            <a:endParaRPr lang="ru-RU" sz="3600" b="1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3429000" y="32766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V</a:t>
            </a:r>
            <a:endParaRPr lang="ru-RU" sz="3600" b="1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8382000" y="37338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660033"/>
                </a:solidFill>
              </a:rPr>
              <a:t>t</a:t>
            </a:r>
            <a:endParaRPr lang="ru-RU" sz="3600" b="1">
              <a:solidFill>
                <a:srgbClr val="660033"/>
              </a:solidFill>
            </a:endParaRP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609600" y="37338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660033"/>
                </a:solidFill>
              </a:rPr>
              <a:t>V</a:t>
            </a:r>
            <a:endParaRPr lang="ru-RU" sz="3600" b="1">
              <a:solidFill>
                <a:srgbClr val="660033"/>
              </a:solidFill>
            </a:endParaRPr>
          </a:p>
        </p:txBody>
      </p:sp>
      <p:pic>
        <p:nvPicPr>
          <p:cNvPr id="10276" name="Picture 36" descr="j033690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419600"/>
            <a:ext cx="923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914400" y="4343400"/>
            <a:ext cx="7391400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533400" y="2133600"/>
            <a:ext cx="347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Courier New" pitchFamily="49" charset="0"/>
              </a:rPr>
              <a:t>Расстояние</a:t>
            </a:r>
            <a:r>
              <a:rPr lang="en-US" sz="3600" b="1">
                <a:solidFill>
                  <a:srgbClr val="0000FF"/>
                </a:solidFill>
                <a:latin typeface="Courier New" pitchFamily="49" charset="0"/>
              </a:rPr>
              <a:t> -</a:t>
            </a:r>
            <a:endParaRPr lang="ru-RU" sz="3600" b="1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533400" y="2743200"/>
            <a:ext cx="2106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Courier New" pitchFamily="49" charset="0"/>
              </a:rPr>
              <a:t>Время</a:t>
            </a:r>
            <a:r>
              <a:rPr lang="en-US" sz="3600" b="1">
                <a:solidFill>
                  <a:srgbClr val="0000FF"/>
                </a:solidFill>
                <a:latin typeface="Courier New" pitchFamily="49" charset="0"/>
              </a:rPr>
              <a:t> -</a:t>
            </a:r>
            <a:endParaRPr lang="ru-RU" sz="3600" b="1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533400" y="3352800"/>
            <a:ext cx="2930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Courier New" pitchFamily="49" charset="0"/>
              </a:rPr>
              <a:t>Скорость</a:t>
            </a:r>
            <a:r>
              <a:rPr lang="en-US" sz="3600" b="1">
                <a:solidFill>
                  <a:srgbClr val="0000FF"/>
                </a:solidFill>
                <a:latin typeface="Courier New" pitchFamily="49" charset="0"/>
              </a:rPr>
              <a:t> -</a:t>
            </a:r>
            <a:endParaRPr lang="ru-RU" sz="3600" b="1">
              <a:solidFill>
                <a:srgbClr val="0000FF"/>
              </a:solidFill>
              <a:latin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28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2428E-6 L 0.69167 0.0020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4971E-6 L -0.81719 -0.00555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L 0.775 -0.0023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nimBg="1"/>
      <p:bldP spid="10268" grpId="0"/>
      <p:bldP spid="10269" grpId="0"/>
      <p:bldP spid="10270" grpId="0"/>
      <p:bldP spid="10271" grpId="0"/>
      <p:bldP spid="10272" grpId="0"/>
      <p:bldP spid="10273" grpId="0"/>
      <p:bldP spid="10273" grpId="1"/>
      <p:bldP spid="10277" grpId="0" animBg="1"/>
      <p:bldP spid="10278" grpId="0"/>
      <p:bldP spid="10279" grpId="0"/>
      <p:bldP spid="102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979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C00000"/>
                </a:solidFill>
              </a:rPr>
              <a:t>З</a:t>
            </a:r>
            <a:r>
              <a:rPr lang="ru-RU" sz="4000" b="1" dirty="0" err="1" smtClean="0">
                <a:solidFill>
                  <a:srgbClr val="C00000"/>
                </a:solidFill>
              </a:rPr>
              <a:t>доровьесберегающие</a:t>
            </a:r>
            <a:r>
              <a:rPr lang="ru-RU" sz="4000" b="1" dirty="0" smtClean="0">
                <a:solidFill>
                  <a:srgbClr val="C00000"/>
                </a:solidFill>
              </a:rPr>
              <a:t> технологии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2"/>
            <a:ext cx="8429684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Охрану здоровья детей можно назвать приоритетным направлением </a:t>
            </a:r>
            <a:r>
              <a:rPr lang="ru-RU" sz="2400" dirty="0" smtClean="0"/>
              <a:t>деятельности</a:t>
            </a:r>
          </a:p>
          <a:p>
            <a:r>
              <a:rPr lang="ru-RU" sz="2400" dirty="0"/>
              <a:t>д</a:t>
            </a:r>
            <a:r>
              <a:rPr lang="ru-RU" sz="2400" dirty="0" smtClean="0"/>
              <a:t>ля учителя , поскольку </a:t>
            </a:r>
            <a:r>
              <a:rPr lang="ru-RU" sz="2400" dirty="0"/>
              <a:t>лишь здоровые дети в состоянии должным образом усваивать полученные знания и в будущем способны заниматься производительно-полезным трудом.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214818"/>
            <a:ext cx="8429684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Педагогу в организации и проведении  урока необходимо </a:t>
            </a:r>
            <a:r>
              <a:rPr lang="ru-RU" sz="2400" dirty="0" smtClean="0"/>
              <a:t>учитывать многие аспекты в этом направлении.</a:t>
            </a:r>
            <a:r>
              <a:rPr lang="ru-RU" sz="2400" dirty="0"/>
              <a:t> </a:t>
            </a:r>
            <a:r>
              <a:rPr lang="ru-RU" sz="2400" dirty="0" smtClean="0"/>
              <a:t>В частности включать в урок физкультминутки </a:t>
            </a:r>
            <a:r>
              <a:rPr lang="ru-RU" sz="2400" dirty="0"/>
              <a:t>и другие оздоровительные </a:t>
            </a:r>
            <a:r>
              <a:rPr lang="ru-RU" sz="2400" dirty="0" smtClean="0"/>
              <a:t>моменты , прорабатывая их содержание </a:t>
            </a:r>
            <a:r>
              <a:rPr lang="ru-RU" sz="2400" dirty="0"/>
              <a:t>содержание и продолжительность.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69557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Л</a:t>
            </a:r>
            <a:r>
              <a:rPr lang="ru-RU" sz="4000" b="1" dirty="0" smtClean="0">
                <a:solidFill>
                  <a:srgbClr val="C00000"/>
                </a:solidFill>
              </a:rPr>
              <a:t>ичностно–ориентированный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 подход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214554"/>
            <a:ext cx="5927648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400" dirty="0" smtClean="0"/>
              <a:t>Использование парной </a:t>
            </a:r>
            <a:r>
              <a:rPr lang="ru-RU" sz="2400" dirty="0"/>
              <a:t>и </a:t>
            </a:r>
            <a:r>
              <a:rPr lang="ru-RU" sz="2400" dirty="0" smtClean="0"/>
              <a:t>групповой работы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143380"/>
            <a:ext cx="7786742" cy="156966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Следует </a:t>
            </a:r>
            <a:r>
              <a:rPr lang="ru-RU" sz="2400" dirty="0"/>
              <a:t>помнить, </a:t>
            </a:r>
            <a:r>
              <a:rPr lang="ru-RU" sz="2400" dirty="0" smtClean="0"/>
              <a:t>что </a:t>
            </a:r>
            <a:r>
              <a:rPr lang="ru-RU" sz="2400" dirty="0" smtClean="0"/>
              <a:t>групповая работа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b="1" dirty="0"/>
              <a:t>1 </a:t>
            </a:r>
            <a:r>
              <a:rPr lang="ru-RU" sz="2400" b="1" dirty="0" smtClean="0"/>
              <a:t>классе</a:t>
            </a:r>
            <a:r>
              <a:rPr lang="ru-RU" sz="2400" dirty="0" smtClean="0"/>
              <a:t> </a:t>
            </a:r>
            <a:r>
              <a:rPr lang="ru-RU" sz="2400" dirty="0"/>
              <a:t>не более 10-15 минут, </a:t>
            </a:r>
            <a:endParaRPr lang="ru-RU" sz="2400" dirty="0" smtClean="0"/>
          </a:p>
          <a:p>
            <a:r>
              <a:rPr lang="ru-RU" sz="2400" dirty="0" smtClean="0"/>
              <a:t>во </a:t>
            </a:r>
            <a:r>
              <a:rPr lang="ru-RU" sz="2400" b="1" dirty="0" smtClean="0"/>
              <a:t>2 классе </a:t>
            </a:r>
            <a:r>
              <a:rPr lang="ru-RU" sz="2400" dirty="0" smtClean="0"/>
              <a:t>не </a:t>
            </a:r>
            <a:r>
              <a:rPr lang="ru-RU" sz="2400" dirty="0"/>
              <a:t>более половины урока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b="1" dirty="0"/>
              <a:t>3-4 классах </a:t>
            </a:r>
            <a:r>
              <a:rPr lang="ru-RU" sz="2400" dirty="0"/>
              <a:t>до </a:t>
            </a:r>
            <a:r>
              <a:rPr lang="ru-RU" sz="2400" dirty="0" smtClean="0"/>
              <a:t>30 </a:t>
            </a:r>
            <a:r>
              <a:rPr lang="ru-RU" sz="2400" dirty="0"/>
              <a:t>минут.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595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И</a:t>
            </a:r>
            <a:r>
              <a:rPr lang="ru-RU" sz="4000" b="1" dirty="0" smtClean="0">
                <a:solidFill>
                  <a:srgbClr val="C00000"/>
                </a:solidFill>
              </a:rPr>
              <a:t>сследовательская деятельность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1428736"/>
            <a:ext cx="71791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Теоретические исследования</a:t>
            </a:r>
            <a:r>
              <a:rPr lang="ru-RU" sz="2400" dirty="0"/>
              <a:t> </a:t>
            </a:r>
            <a:r>
              <a:rPr lang="ru-RU" sz="2400" dirty="0" smtClean="0"/>
              <a:t>проводили </a:t>
            </a:r>
            <a:r>
              <a:rPr lang="ru-RU" sz="2400" dirty="0"/>
              <a:t>на основе </a:t>
            </a:r>
            <a:endParaRPr lang="ru-RU" sz="24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изучения </a:t>
            </a:r>
            <a:r>
              <a:rPr lang="ru-RU" sz="2400" dirty="0"/>
              <a:t>текстовых и иллюстративных источников.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14282" y="2214554"/>
            <a:ext cx="7422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таким источникам можно отнести: книги, фильмы,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Интернета.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5.8|3.1|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469</Words>
  <Application>Microsoft Office PowerPoint</Application>
  <PresentationFormat>Экран (4:3)</PresentationFormat>
  <Paragraphs>117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Современные педагогические технологии – ключ  к успеху </vt:lpstr>
      <vt:lpstr>Слайд 2</vt:lpstr>
      <vt:lpstr>Слайд 3</vt:lpstr>
      <vt:lpstr>Состав числа 7</vt:lpstr>
      <vt:lpstr>Слайд 5</vt:lpstr>
      <vt:lpstr>Движение - езда, ходьба в разном направлении.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Современные педагогические технологии – ключ  к успеху </dc:title>
  <dc:creator>qwer</dc:creator>
  <cp:lastModifiedBy>qwer</cp:lastModifiedBy>
  <cp:revision>21</cp:revision>
  <dcterms:created xsi:type="dcterms:W3CDTF">2012-03-28T13:56:09Z</dcterms:created>
  <dcterms:modified xsi:type="dcterms:W3CDTF">2012-03-28T17:24:42Z</dcterms:modified>
</cp:coreProperties>
</file>