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90" r:id="rId2"/>
    <p:sldId id="283" r:id="rId3"/>
    <p:sldId id="282" r:id="rId4"/>
    <p:sldId id="279" r:id="rId5"/>
    <p:sldId id="266" r:id="rId6"/>
    <p:sldId id="267" r:id="rId7"/>
    <p:sldId id="301" r:id="rId8"/>
    <p:sldId id="296" r:id="rId9"/>
    <p:sldId id="304" r:id="rId10"/>
    <p:sldId id="303" r:id="rId11"/>
    <p:sldId id="302" r:id="rId12"/>
    <p:sldId id="297" r:id="rId13"/>
    <p:sldId id="305" r:id="rId14"/>
    <p:sldId id="298" r:id="rId15"/>
    <p:sldId id="273" r:id="rId16"/>
    <p:sldId id="274" r:id="rId17"/>
    <p:sldId id="291" r:id="rId18"/>
    <p:sldId id="292" r:id="rId19"/>
    <p:sldId id="293" r:id="rId20"/>
    <p:sldId id="294" r:id="rId21"/>
    <p:sldId id="289" r:id="rId22"/>
    <p:sldId id="30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DB45F-E421-435B-A24B-2E3B108DDABA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34B28-677B-4824-AA84-2E0138BBFC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8075-ACAF-4A4A-B005-065C946B74E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BAEA54-ADBB-4631-8BE4-41DE49F23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8075-ACAF-4A4A-B005-065C946B74E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EA54-ADBB-4631-8BE4-41DE49F23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8075-ACAF-4A4A-B005-065C946B74E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EA54-ADBB-4631-8BE4-41DE49F23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8075-ACAF-4A4A-B005-065C946B74E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BAEA54-ADBB-4631-8BE4-41DE49F23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8075-ACAF-4A4A-B005-065C946B74E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EA54-ADBB-4631-8BE4-41DE49F23B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8075-ACAF-4A4A-B005-065C946B74E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EA54-ADBB-4631-8BE4-41DE49F23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8075-ACAF-4A4A-B005-065C946B74E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4BAEA54-ADBB-4631-8BE4-41DE49F23B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8075-ACAF-4A4A-B005-065C946B74E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EA54-ADBB-4631-8BE4-41DE49F23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8075-ACAF-4A4A-B005-065C946B74E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EA54-ADBB-4631-8BE4-41DE49F23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8075-ACAF-4A4A-B005-065C946B74E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EA54-ADBB-4631-8BE4-41DE49F23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8075-ACAF-4A4A-B005-065C946B74E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EA54-ADBB-4631-8BE4-41DE49F23B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4638075-ACAF-4A4A-B005-065C946B74E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BAEA54-ADBB-4631-8BE4-41DE49F23B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libex.ru/dimg/16623.jpg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1" name="WordArt 3"/>
          <p:cNvSpPr>
            <a:spLocks noChangeArrowheads="1" noChangeShapeType="1" noTextEdit="1"/>
          </p:cNvSpPr>
          <p:nvPr/>
        </p:nvSpPr>
        <p:spPr bwMode="auto">
          <a:xfrm>
            <a:off x="3962400" y="1371600"/>
            <a:ext cx="4953000" cy="487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A50021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Встало с краю улицы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A50021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В длинном сапоге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A50021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Чучело трехглазое на одной ноге.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A50021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Где машины движутся,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A50021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Где сошлись пути,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A50021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Помогает улицу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A50021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Людям перейти.</a:t>
            </a:r>
          </a:p>
        </p:txBody>
      </p:sp>
      <p:pic>
        <p:nvPicPr>
          <p:cNvPr id="57037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143000"/>
            <a:ext cx="340042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0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0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0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0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570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7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13" descr="Копия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341438"/>
            <a:ext cx="7704137" cy="491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14" descr="Копия (2)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412875"/>
            <a:ext cx="7848600" cy="4789488"/>
          </a:xfrm>
          <a:prstGeom prst="rect">
            <a:avLst/>
          </a:prstGeom>
          <a:noFill/>
          <a:ln w="38100">
            <a:solidFill>
              <a:srgbClr val="FF993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10207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90600"/>
            <a:ext cx="8686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Чтобы путь был счастливым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P10207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90600"/>
            <a:ext cx="8686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Чтобы путь был счастливым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Чтобы путь был счастливым</a:t>
            </a:r>
          </a:p>
        </p:txBody>
      </p:sp>
      <p:pic>
        <p:nvPicPr>
          <p:cNvPr id="578564" name="Picture 4" descr="P10207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90600"/>
            <a:ext cx="8686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b="1" smtClean="0"/>
              <a:t>Кроссворд по ПДД</a:t>
            </a:r>
            <a:r>
              <a:rPr lang="ru-RU" smtClean="0"/>
              <a:t> 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900113" y="260350"/>
            <a:ext cx="74803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endParaRPr kumimoji="0" lang="ru-RU" sz="1600" b="1"/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Чтобы путь был счастливым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148263" y="476250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Б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5148263" y="908050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Е</a:t>
            </a: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5148263" y="13414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З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5148263" y="17732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О</a:t>
            </a: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5148263" y="22050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П</a:t>
            </a: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5148263" y="26368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А</a:t>
            </a: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5148263" y="30686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С</a:t>
            </a: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5148263" y="35004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Н</a:t>
            </a: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5148263" y="39338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О</a:t>
            </a: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5148263" y="43656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С</a:t>
            </a: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5148263" y="47974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Т</a:t>
            </a: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5148263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Ь</a:t>
            </a: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2555875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О</a:t>
            </a: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3419475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И</a:t>
            </a: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2987675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Д</a:t>
            </a:r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2124075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В</a:t>
            </a:r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3851275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Т</a:t>
            </a:r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4284663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Е</a:t>
            </a:r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4716463" y="52292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Л</a:t>
            </a:r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4284663" y="60928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И</a:t>
            </a: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4284663" y="56610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Т</a:t>
            </a:r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4284663" y="47974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Д</a:t>
            </a:r>
          </a:p>
        </p:txBody>
      </p:sp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2555875" y="30686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Т</a:t>
            </a:r>
          </a:p>
        </p:txBody>
      </p:sp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2555875" y="35004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Е</a:t>
            </a:r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2555875" y="39338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Л</a:t>
            </a: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2555875" y="43656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Е</a:t>
            </a:r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2555875" y="47974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Ф</a:t>
            </a:r>
          </a:p>
        </p:txBody>
      </p:sp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2555875" y="56610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Н</a:t>
            </a:r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auto">
          <a:xfrm>
            <a:off x="7740650" y="47974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Р</a:t>
            </a: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7308850" y="47974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А</a:t>
            </a:r>
          </a:p>
        </p:txBody>
      </p:sp>
      <p:sp>
        <p:nvSpPr>
          <p:cNvPr id="3120" name="Rectangle 48"/>
          <p:cNvSpPr>
            <a:spLocks noChangeArrowheads="1"/>
          </p:cNvSpPr>
          <p:nvPr/>
        </p:nvSpPr>
        <p:spPr bwMode="auto">
          <a:xfrm>
            <a:off x="6877050" y="47974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У</a:t>
            </a: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6443663" y="47974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Т</a:t>
            </a:r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auto">
          <a:xfrm>
            <a:off x="6011863" y="47974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О</a:t>
            </a:r>
          </a:p>
        </p:txBody>
      </p:sp>
      <p:sp>
        <p:nvSpPr>
          <p:cNvPr id="3123" name="Rectangle 51"/>
          <p:cNvSpPr>
            <a:spLocks noChangeArrowheads="1"/>
          </p:cNvSpPr>
          <p:nvPr/>
        </p:nvSpPr>
        <p:spPr bwMode="auto">
          <a:xfrm>
            <a:off x="5580063" y="47974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Р</a:t>
            </a:r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auto">
          <a:xfrm>
            <a:off x="3851275" y="39338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Д</a:t>
            </a:r>
          </a:p>
        </p:txBody>
      </p:sp>
      <p:sp>
        <p:nvSpPr>
          <p:cNvPr id="3125" name="Rectangle 53"/>
          <p:cNvSpPr>
            <a:spLocks noChangeArrowheads="1"/>
          </p:cNvSpPr>
          <p:nvPr/>
        </p:nvSpPr>
        <p:spPr bwMode="auto">
          <a:xfrm>
            <a:off x="6011863" y="39338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А</a:t>
            </a:r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auto">
          <a:xfrm>
            <a:off x="5580063" y="39338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Г</a:t>
            </a:r>
          </a:p>
        </p:txBody>
      </p:sp>
      <p:sp>
        <p:nvSpPr>
          <p:cNvPr id="3127" name="Rectangle 55"/>
          <p:cNvSpPr>
            <a:spLocks noChangeArrowheads="1"/>
          </p:cNvSpPr>
          <p:nvPr/>
        </p:nvSpPr>
        <p:spPr bwMode="auto">
          <a:xfrm>
            <a:off x="4284663" y="39338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О</a:t>
            </a:r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auto">
          <a:xfrm>
            <a:off x="4716463" y="3933825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Р</a:t>
            </a:r>
          </a:p>
        </p:txBody>
      </p:sp>
      <p:sp>
        <p:nvSpPr>
          <p:cNvPr id="3129" name="Rectangle 57"/>
          <p:cNvSpPr>
            <a:spLocks noChangeArrowheads="1"/>
          </p:cNvSpPr>
          <p:nvPr/>
        </p:nvSpPr>
        <p:spPr bwMode="auto">
          <a:xfrm>
            <a:off x="3419475" y="30686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В</a:t>
            </a:r>
          </a:p>
        </p:txBody>
      </p:sp>
      <p:sp>
        <p:nvSpPr>
          <p:cNvPr id="3130" name="Rectangle 58"/>
          <p:cNvSpPr>
            <a:spLocks noChangeArrowheads="1"/>
          </p:cNvSpPr>
          <p:nvPr/>
        </p:nvSpPr>
        <p:spPr bwMode="auto">
          <a:xfrm>
            <a:off x="3851275" y="30686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Е</a:t>
            </a:r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auto">
          <a:xfrm>
            <a:off x="4284663" y="30686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Л</a:t>
            </a:r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auto">
          <a:xfrm>
            <a:off x="4716463" y="30686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О</a:t>
            </a:r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auto">
          <a:xfrm>
            <a:off x="6877050" y="30686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Д</a:t>
            </a:r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auto">
          <a:xfrm>
            <a:off x="6443663" y="30686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Е</a:t>
            </a:r>
          </a:p>
        </p:txBody>
      </p:sp>
      <p:sp>
        <p:nvSpPr>
          <p:cNvPr id="3135" name="Rectangle 63"/>
          <p:cNvSpPr>
            <a:spLocks noChangeArrowheads="1"/>
          </p:cNvSpPr>
          <p:nvPr/>
        </p:nvSpPr>
        <p:spPr bwMode="auto">
          <a:xfrm>
            <a:off x="6011863" y="30686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П</a:t>
            </a:r>
          </a:p>
        </p:txBody>
      </p:sp>
      <p:sp>
        <p:nvSpPr>
          <p:cNvPr id="3136" name="Rectangle 64"/>
          <p:cNvSpPr>
            <a:spLocks noChangeArrowheads="1"/>
          </p:cNvSpPr>
          <p:nvPr/>
        </p:nvSpPr>
        <p:spPr bwMode="auto">
          <a:xfrm>
            <a:off x="5580063" y="30686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И</a:t>
            </a:r>
          </a:p>
        </p:txBody>
      </p:sp>
      <p:sp>
        <p:nvSpPr>
          <p:cNvPr id="3137" name="Rectangle 65"/>
          <p:cNvSpPr>
            <a:spLocks noChangeArrowheads="1"/>
          </p:cNvSpPr>
          <p:nvPr/>
        </p:nvSpPr>
        <p:spPr bwMode="auto">
          <a:xfrm>
            <a:off x="6443663" y="17732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Р</a:t>
            </a:r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6011863" y="17732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О</a:t>
            </a:r>
          </a:p>
        </p:txBody>
      </p:sp>
      <p:sp>
        <p:nvSpPr>
          <p:cNvPr id="3139" name="Rectangle 67"/>
          <p:cNvSpPr>
            <a:spLocks noChangeArrowheads="1"/>
          </p:cNvSpPr>
          <p:nvPr/>
        </p:nvSpPr>
        <p:spPr bwMode="auto">
          <a:xfrm>
            <a:off x="5580063" y="17732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Ф</a:t>
            </a:r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auto">
          <a:xfrm>
            <a:off x="3419475" y="17732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С</a:t>
            </a:r>
          </a:p>
        </p:txBody>
      </p:sp>
      <p:sp>
        <p:nvSpPr>
          <p:cNvPr id="3141" name="Rectangle 69"/>
          <p:cNvSpPr>
            <a:spLocks noChangeArrowheads="1"/>
          </p:cNvSpPr>
          <p:nvPr/>
        </p:nvSpPr>
        <p:spPr bwMode="auto">
          <a:xfrm>
            <a:off x="3851275" y="17732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В</a:t>
            </a:r>
          </a:p>
        </p:txBody>
      </p:sp>
      <p:sp>
        <p:nvSpPr>
          <p:cNvPr id="3142" name="Rectangle 70"/>
          <p:cNvSpPr>
            <a:spLocks noChangeArrowheads="1"/>
          </p:cNvSpPr>
          <p:nvPr/>
        </p:nvSpPr>
        <p:spPr bwMode="auto">
          <a:xfrm>
            <a:off x="4284663" y="17732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Е</a:t>
            </a:r>
          </a:p>
        </p:txBody>
      </p:sp>
      <p:sp>
        <p:nvSpPr>
          <p:cNvPr id="3143" name="Rectangle 71"/>
          <p:cNvSpPr>
            <a:spLocks noChangeArrowheads="1"/>
          </p:cNvSpPr>
          <p:nvPr/>
        </p:nvSpPr>
        <p:spPr bwMode="auto">
          <a:xfrm>
            <a:off x="4716463" y="1773238"/>
            <a:ext cx="4318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Т</a:t>
            </a:r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auto">
          <a:xfrm>
            <a:off x="3851275" y="908050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П</a:t>
            </a:r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auto">
          <a:xfrm>
            <a:off x="5580063" y="908050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Х</a:t>
            </a:r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auto">
          <a:xfrm>
            <a:off x="6011863" y="908050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О</a:t>
            </a:r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auto">
          <a:xfrm>
            <a:off x="6443663" y="908050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Д</a:t>
            </a:r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auto">
          <a:xfrm>
            <a:off x="4284663" y="908050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Е</a:t>
            </a:r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auto">
          <a:xfrm>
            <a:off x="4716463" y="908050"/>
            <a:ext cx="4318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Ш</a:t>
            </a:r>
          </a:p>
        </p:txBody>
      </p:sp>
      <p:sp>
        <p:nvSpPr>
          <p:cNvPr id="3152" name="Rectangle 80"/>
          <p:cNvSpPr>
            <a:spLocks noChangeArrowheads="1"/>
          </p:cNvSpPr>
          <p:nvPr/>
        </p:nvSpPr>
        <p:spPr bwMode="auto">
          <a:xfrm>
            <a:off x="179388" y="1196975"/>
            <a:ext cx="3240087" cy="3311525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rgbClr val="FFCCCC"/>
              </a:gs>
              <a:gs pos="100000">
                <a:srgbClr val="FF3300"/>
              </a:gs>
            </a:gsLst>
            <a:lin ang="18900000" scaled="1"/>
          </a:gradFill>
          <a:ln w="76200" cmpd="tri">
            <a:solidFill>
              <a:srgbClr val="FF33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2800" b="1">
                <a:solidFill>
                  <a:srgbClr val="663300"/>
                </a:solidFill>
              </a:rPr>
              <a:t>Человек, находящийся вне транспортного средства, участник движения</a:t>
            </a:r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auto">
          <a:xfrm>
            <a:off x="395288" y="2420938"/>
            <a:ext cx="3565525" cy="273685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18900000" scaled="1"/>
          </a:gradFill>
          <a:ln w="76200" cmpd="tri">
            <a:solidFill>
              <a:srgbClr val="FFFF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2800" b="1">
                <a:solidFill>
                  <a:srgbClr val="663300"/>
                </a:solidFill>
              </a:rPr>
              <a:t>Техническое средство, регулирующее дорожное движение на перекрёстке</a:t>
            </a:r>
          </a:p>
        </p:txBody>
      </p:sp>
      <p:sp>
        <p:nvSpPr>
          <p:cNvPr id="3155" name="Rectangle 83"/>
          <p:cNvSpPr>
            <a:spLocks noChangeArrowheads="1"/>
          </p:cNvSpPr>
          <p:nvPr/>
        </p:nvSpPr>
        <p:spPr bwMode="auto">
          <a:xfrm>
            <a:off x="250825" y="260350"/>
            <a:ext cx="4392613" cy="223202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CCFF33"/>
              </a:gs>
              <a:gs pos="100000">
                <a:schemeClr val="folHlink"/>
              </a:gs>
            </a:gsLst>
            <a:lin ang="18900000" scaled="1"/>
          </a:gradFill>
          <a:ln w="76200" cmpd="tri">
            <a:solidFill>
              <a:schemeClr val="folHlink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2800" b="1">
                <a:solidFill>
                  <a:srgbClr val="663300"/>
                </a:solidFill>
              </a:rPr>
              <a:t>У него два колеса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2800" b="1">
                <a:solidFill>
                  <a:srgbClr val="663300"/>
                </a:solidFill>
              </a:rPr>
              <a:t>И седло на раме,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2800" b="1">
                <a:solidFill>
                  <a:srgbClr val="663300"/>
                </a:solidFill>
              </a:rPr>
              <a:t>Две педали есть внизу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2800" b="1">
                <a:solidFill>
                  <a:srgbClr val="663300"/>
                </a:solidFill>
              </a:rPr>
              <a:t>Крутят их ногами.</a:t>
            </a:r>
          </a:p>
        </p:txBody>
      </p:sp>
      <p:pic>
        <p:nvPicPr>
          <p:cNvPr id="3160" name="Picture 88" descr="ar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981075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1" name="Picture 89" descr="ar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1844675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2" name="Picture 90" descr="ar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3068638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63" name="Rectangle 91"/>
          <p:cNvSpPr>
            <a:spLocks noChangeArrowheads="1"/>
          </p:cNvSpPr>
          <p:nvPr/>
        </p:nvSpPr>
        <p:spPr bwMode="auto">
          <a:xfrm>
            <a:off x="4787900" y="908050"/>
            <a:ext cx="3887788" cy="27368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rgbClr val="FFCCCC"/>
              </a:gs>
              <a:gs pos="100000">
                <a:srgbClr val="FF3300"/>
              </a:gs>
            </a:gsLst>
            <a:lin ang="18900000" scaled="1"/>
          </a:gradFill>
          <a:ln w="76200" cmpd="tri">
            <a:solidFill>
              <a:srgbClr val="FF33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2800" b="1">
                <a:solidFill>
                  <a:srgbClr val="663300"/>
                </a:solidFill>
              </a:rPr>
              <a:t>Полоса земли чаще  покрытая асфальтом для движения транспортных средств</a:t>
            </a:r>
          </a:p>
        </p:txBody>
      </p:sp>
      <p:pic>
        <p:nvPicPr>
          <p:cNvPr id="3164" name="Picture 92" descr="ar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3933825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65" name="Rectangle 93"/>
          <p:cNvSpPr>
            <a:spLocks noChangeArrowheads="1"/>
          </p:cNvSpPr>
          <p:nvPr/>
        </p:nvSpPr>
        <p:spPr bwMode="auto">
          <a:xfrm>
            <a:off x="4859338" y="2492375"/>
            <a:ext cx="3960812" cy="165735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18900000" scaled="1"/>
          </a:gradFill>
          <a:ln w="76200" cmpd="tri">
            <a:solidFill>
              <a:srgbClr val="FFFF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2800" b="1">
                <a:solidFill>
                  <a:srgbClr val="663300"/>
                </a:solidFill>
              </a:rPr>
              <a:t>Часть дороги для передвижения пешеходов</a:t>
            </a: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endParaRPr kumimoji="0" lang="ru-RU" sz="2800" b="1">
              <a:solidFill>
                <a:srgbClr val="663300"/>
              </a:solidFill>
            </a:endParaRPr>
          </a:p>
        </p:txBody>
      </p:sp>
      <p:pic>
        <p:nvPicPr>
          <p:cNvPr id="3166" name="Picture 94" descr="ar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4797425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7" name="Picture 95" descr="ar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5300663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68" name="Rectangle 96"/>
          <p:cNvSpPr>
            <a:spLocks noChangeArrowheads="1"/>
          </p:cNvSpPr>
          <p:nvPr/>
        </p:nvSpPr>
        <p:spPr bwMode="auto">
          <a:xfrm>
            <a:off x="1476375" y="2708275"/>
            <a:ext cx="3455988" cy="223202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CCFF33"/>
              </a:gs>
              <a:gs pos="100000">
                <a:schemeClr val="folHlink"/>
              </a:gs>
            </a:gsLst>
            <a:lin ang="18900000" scaled="1"/>
          </a:gradFill>
          <a:ln w="76200" cmpd="tri">
            <a:solidFill>
              <a:schemeClr val="folHlink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2800" b="1">
                <a:solidFill>
                  <a:srgbClr val="663300"/>
                </a:solidFill>
              </a:rPr>
              <a:t>   Человек, управляющий каким-либо транспортным средством</a:t>
            </a:r>
          </a:p>
        </p:txBody>
      </p:sp>
      <p:pic>
        <p:nvPicPr>
          <p:cNvPr id="3169" name="Picture 97" descr="ar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3068638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0" name="Rectangle 98"/>
          <p:cNvSpPr>
            <a:spLocks noChangeArrowheads="1"/>
          </p:cNvSpPr>
          <p:nvPr/>
        </p:nvSpPr>
        <p:spPr bwMode="auto">
          <a:xfrm>
            <a:off x="3348038" y="3573463"/>
            <a:ext cx="4968875" cy="1871662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rgbClr val="FFCCCC"/>
              </a:gs>
              <a:gs pos="100000">
                <a:srgbClr val="FF3300"/>
              </a:gs>
            </a:gsLst>
            <a:lin ang="18900000" scaled="1"/>
          </a:gradFill>
          <a:ln w="76200" cmpd="tri">
            <a:solidFill>
              <a:srgbClr val="FF33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2800" b="1">
                <a:solidFill>
                  <a:srgbClr val="663300"/>
                </a:solidFill>
              </a:rPr>
              <a:t>Аппарат для передачи информации на расстоянии. (мобильный …)</a:t>
            </a:r>
          </a:p>
        </p:txBody>
      </p:sp>
      <p:pic>
        <p:nvPicPr>
          <p:cNvPr id="3171" name="Picture 99" descr="ar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4797425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2" name="Picture 100" descr="ar1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476250"/>
            <a:ext cx="3587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3" name="Rectangle 101"/>
          <p:cNvSpPr>
            <a:spLocks noChangeArrowheads="1"/>
          </p:cNvSpPr>
          <p:nvPr/>
        </p:nvSpPr>
        <p:spPr bwMode="auto">
          <a:xfrm>
            <a:off x="5076825" y="2781300"/>
            <a:ext cx="3816350" cy="266382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18900000" scaled="1"/>
          </a:gradFill>
          <a:ln w="76200" cmpd="tri">
            <a:solidFill>
              <a:srgbClr val="FFFF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3200" b="1">
                <a:solidFill>
                  <a:srgbClr val="663300"/>
                </a:solidFill>
              </a:rPr>
              <a:t>Дорожный знак, который  устанавливают вблизи школ? «Осторожно…»</a:t>
            </a:r>
            <a:r>
              <a:rPr kumimoji="0" lang="ru-RU" sz="3200"/>
              <a:t> </a:t>
            </a:r>
          </a:p>
        </p:txBody>
      </p:sp>
      <p:sp>
        <p:nvSpPr>
          <p:cNvPr id="3174" name="Rectangle 102"/>
          <p:cNvSpPr>
            <a:spLocks noChangeArrowheads="1"/>
          </p:cNvSpPr>
          <p:nvPr/>
        </p:nvSpPr>
        <p:spPr bwMode="auto">
          <a:xfrm>
            <a:off x="539750" y="1557338"/>
            <a:ext cx="4033838" cy="496887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CCFF33"/>
              </a:gs>
              <a:gs pos="100000">
                <a:schemeClr val="folHlink"/>
              </a:gs>
            </a:gsLst>
            <a:lin ang="18900000" scaled="1"/>
          </a:gradFill>
          <a:ln w="76200" cmpd="tri">
            <a:solidFill>
              <a:schemeClr val="folHlink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2800" b="1">
                <a:solidFill>
                  <a:srgbClr val="663300"/>
                </a:solidFill>
              </a:rPr>
              <a:t>Состояние, когда не угрожает опасность.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/>
            </a:pPr>
            <a:r>
              <a:rPr kumimoji="0" lang="ru-RU" sz="2800" b="1">
                <a:solidFill>
                  <a:srgbClr val="663300"/>
                </a:solidFill>
              </a:rPr>
              <a:t>Оно может быть обеспечено, при условии соблюдения правил всеми участниками дорожного движения.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3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3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3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3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3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000"/>
                            </p:stCondLst>
                            <p:childTnLst>
                              <p:par>
                                <p:cTn id="1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3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500"/>
                            </p:stCondLst>
                            <p:childTnLst>
                              <p:par>
                                <p:cTn id="1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3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000"/>
                            </p:stCondLst>
                            <p:childTnLst>
                              <p:par>
                                <p:cTn id="1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3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3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2000"/>
                                        <p:tgtEl>
                                          <p:spTgt spid="3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3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3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3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500"/>
                            </p:stCondLst>
                            <p:childTnLst>
                              <p:par>
                                <p:cTn id="1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000"/>
                            </p:stCondLst>
                            <p:childTnLst>
                              <p:par>
                                <p:cTn id="1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3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3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2000"/>
                                        <p:tgtEl>
                                          <p:spTgt spid="3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3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" dur="500"/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000"/>
                            </p:stCondLst>
                            <p:childTnLst>
                              <p:par>
                                <p:cTn id="2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" dur="500"/>
                                        <p:tgtEl>
                                          <p:spTgt spid="3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500"/>
                                        <p:tgtEl>
                                          <p:spTgt spid="3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500"/>
                            </p:stCondLst>
                            <p:childTnLst>
                              <p:par>
                                <p:cTn id="2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3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3000"/>
                            </p:stCondLst>
                            <p:childTnLst>
                              <p:par>
                                <p:cTn id="2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6" dur="500"/>
                                        <p:tgtEl>
                                          <p:spTgt spid="3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20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2000"/>
                                        <p:tgtEl>
                                          <p:spTgt spid="3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3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3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8" dur="500"/>
                                        <p:tgtEl>
                                          <p:spTgt spid="3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500"/>
                            </p:stCondLst>
                            <p:childTnLst>
                              <p:par>
                                <p:cTn id="2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2" dur="500"/>
                                        <p:tgtEl>
                                          <p:spTgt spid="3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1000"/>
                            </p:stCondLst>
                            <p:childTnLst>
                              <p:par>
                                <p:cTn id="2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6" dur="500"/>
                                        <p:tgtEl>
                                          <p:spTgt spid="3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1500"/>
                            </p:stCondLst>
                            <p:childTnLst>
                              <p:par>
                                <p:cTn id="2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0" dur="500"/>
                                        <p:tgtEl>
                                          <p:spTgt spid="3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2000"/>
                            </p:stCondLst>
                            <p:childTnLst>
                              <p:par>
                                <p:cTn id="2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4" dur="500"/>
                                        <p:tgtEl>
                                          <p:spTgt spid="3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2500"/>
                            </p:stCondLst>
                            <p:childTnLst>
                              <p:par>
                                <p:cTn id="2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8" dur="500"/>
                                        <p:tgtEl>
                                          <p:spTgt spid="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3000"/>
                            </p:stCondLst>
                            <p:childTnLst>
                              <p:par>
                                <p:cTn id="2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2" dur="500"/>
                                        <p:tgtEl>
                                          <p:spTgt spid="3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3500"/>
                            </p:stCondLst>
                            <p:childTnLst>
                              <p:par>
                                <p:cTn id="2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20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2000"/>
                                        <p:tgtEl>
                                          <p:spTgt spid="3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3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3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1000"/>
                                        <p:tgtEl>
                                          <p:spTgt spid="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8" dur="500"/>
                                        <p:tgtEl>
                                          <p:spTgt spid="3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500"/>
                            </p:stCondLst>
                            <p:childTnLst>
                              <p:par>
                                <p:cTn id="3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2" dur="500"/>
                                        <p:tgtEl>
                                          <p:spTgt spid="3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1000"/>
                            </p:stCondLst>
                            <p:childTnLst>
                              <p:par>
                                <p:cTn id="3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6" dur="500"/>
                                        <p:tgtEl>
                                          <p:spTgt spid="3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1500"/>
                            </p:stCondLst>
                            <p:childTnLst>
                              <p:par>
                                <p:cTn id="3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0" dur="500"/>
                                        <p:tgtEl>
                                          <p:spTgt spid="3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4" dur="500"/>
                                        <p:tgtEl>
                                          <p:spTgt spid="3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2500"/>
                            </p:stCondLst>
                            <p:childTnLst>
                              <p:par>
                                <p:cTn id="3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8" dur="500"/>
                                        <p:tgtEl>
                                          <p:spTgt spid="3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2000"/>
                                        <p:tgtEl>
                                          <p:spTgt spid="3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2000"/>
                                        <p:tgtEl>
                                          <p:spTgt spid="3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3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3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5" dur="1000"/>
                                        <p:tgtEl>
                                          <p:spTgt spid="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0" dur="500"/>
                                        <p:tgtEl>
                                          <p:spTgt spid="3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500"/>
                            </p:stCondLst>
                            <p:childTnLst>
                              <p:par>
                                <p:cTn id="3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4" dur="500"/>
                                        <p:tgtEl>
                                          <p:spTgt spid="3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1000"/>
                            </p:stCondLst>
                            <p:childTnLst>
                              <p:par>
                                <p:cTn id="3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8" dur="500"/>
                                        <p:tgtEl>
                                          <p:spTgt spid="3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2000"/>
                                        <p:tgtEl>
                                          <p:spTgt spid="3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2000"/>
                                        <p:tgtEl>
                                          <p:spTgt spid="3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3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 fill="hold"/>
                                        <p:tgtEl>
                                          <p:spTgt spid="3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5" dur="1000"/>
                                        <p:tgtEl>
                                          <p:spTgt spid="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0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500"/>
                            </p:stCondLst>
                            <p:childTnLst>
                              <p:par>
                                <p:cTn id="3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4" dur="500"/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1000"/>
                            </p:stCondLst>
                            <p:childTnLst>
                              <p:par>
                                <p:cTn id="38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8" dur="500"/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1500"/>
                            </p:stCondLst>
                            <p:childTnLst>
                              <p:par>
                                <p:cTn id="39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2" dur="500"/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2000"/>
                            </p:stCondLst>
                            <p:childTnLst>
                              <p:par>
                                <p:cTn id="3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6" dur="500"/>
                                        <p:tgtEl>
                                          <p:spTgt spid="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2500"/>
                            </p:stCondLst>
                            <p:childTnLst>
                              <p:par>
                                <p:cTn id="39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0" dur="500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2" dur="2000"/>
                                        <p:tgtEl>
                                          <p:spTgt spid="3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2000"/>
                                        <p:tgtEl>
                                          <p:spTgt spid="3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2" grpId="0" animBg="1"/>
      <p:bldP spid="3152" grpId="1" animBg="1"/>
      <p:bldP spid="3154" grpId="0" animBg="1"/>
      <p:bldP spid="3154" grpId="1" animBg="1"/>
      <p:bldP spid="3155" grpId="0" animBg="1"/>
      <p:bldP spid="3155" grpId="1" animBg="1"/>
      <p:bldP spid="3163" grpId="0" animBg="1"/>
      <p:bldP spid="3163" grpId="1" animBg="1"/>
      <p:bldP spid="3165" grpId="0" animBg="1"/>
      <p:bldP spid="3165" grpId="1" animBg="1"/>
      <p:bldP spid="3168" grpId="0" animBg="1"/>
      <p:bldP spid="3168" grpId="1" animBg="1"/>
      <p:bldP spid="3170" grpId="0" animBg="1"/>
      <p:bldP spid="3170" grpId="1" animBg="1"/>
      <p:bldP spid="3173" grpId="0" animBg="1"/>
      <p:bldP spid="3173" grpId="1" animBg="1"/>
      <p:bldP spid="3174" grpId="0" animBg="1"/>
      <p:bldP spid="317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Работа в  группах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4071942"/>
            <a:ext cx="8104216" cy="2525708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rgbClr val="000099"/>
                </a:solidFill>
                <a:latin typeface="Comic Sans MS" pitchFamily="66" charset="0"/>
              </a:rPr>
              <a:t> 1группа. </a:t>
            </a:r>
            <a:r>
              <a:rPr lang="ru-RU" dirty="0">
                <a:solidFill>
                  <a:srgbClr val="000099"/>
                </a:solidFill>
                <a:latin typeface="Comic Sans MS" pitchFamily="66" charset="0"/>
              </a:rPr>
              <a:t>О</a:t>
            </a:r>
            <a:r>
              <a:rPr lang="ru-RU" dirty="0" smtClean="0">
                <a:solidFill>
                  <a:srgbClr val="000099"/>
                </a:solidFill>
                <a:latin typeface="Comic Sans MS" pitchFamily="66" charset="0"/>
              </a:rPr>
              <a:t>бещание  родителям</a:t>
            </a:r>
          </a:p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rgbClr val="000099"/>
                </a:solidFill>
                <a:latin typeface="Comic Sans MS" pitchFamily="66" charset="0"/>
              </a:rPr>
              <a:t>2группа. Обращение к водителям</a:t>
            </a:r>
          </a:p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rgbClr val="000099"/>
                </a:solidFill>
                <a:latin typeface="Comic Sans MS" pitchFamily="66" charset="0"/>
              </a:rPr>
              <a:t>3группа. Обращение к пассажирам</a:t>
            </a:r>
          </a:p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rgbClr val="000099"/>
                </a:solidFill>
                <a:latin typeface="Comic Sans MS" pitchFamily="66" charset="0"/>
              </a:rPr>
              <a:t>4 группа. Обращение к детям</a:t>
            </a:r>
          </a:p>
        </p:txBody>
      </p:sp>
      <p:pic>
        <p:nvPicPr>
          <p:cNvPr id="10246" name="Picture 5" descr="jc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920876"/>
            <a:ext cx="4105275" cy="25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Чтобы путь был счастливым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500" b="1" dirty="0">
                <a:cs typeface="Times New Roman" pitchFamily="18" charset="0"/>
              </a:rPr>
              <a:t>1. </a:t>
            </a:r>
            <a:r>
              <a:rPr lang="en-US" sz="2500" b="1" dirty="0" err="1">
                <a:cs typeface="Times New Roman" pitchFamily="18" charset="0"/>
              </a:rPr>
              <a:t>Какой</a:t>
            </a:r>
            <a:r>
              <a:rPr lang="en-US" sz="2500" b="1" dirty="0">
                <a:cs typeface="Times New Roman" pitchFamily="18" charset="0"/>
              </a:rPr>
              <a:t> </a:t>
            </a:r>
            <a:r>
              <a:rPr lang="en-US" sz="2500" b="1" dirty="0" err="1">
                <a:cs typeface="Times New Roman" pitchFamily="18" charset="0"/>
              </a:rPr>
              <a:t>стороны</a:t>
            </a:r>
            <a:r>
              <a:rPr lang="en-US" sz="2500" b="1" dirty="0">
                <a:cs typeface="Times New Roman" pitchFamily="18" charset="0"/>
              </a:rPr>
              <a:t> </a:t>
            </a:r>
            <a:r>
              <a:rPr lang="en-US" sz="2500" b="1" dirty="0" err="1">
                <a:cs typeface="Times New Roman" pitchFamily="18" charset="0"/>
              </a:rPr>
              <a:t>придерживаются</a:t>
            </a:r>
            <a:r>
              <a:rPr lang="en-US" sz="2500" b="1" dirty="0">
                <a:cs typeface="Times New Roman" pitchFamily="18" charset="0"/>
              </a:rPr>
              <a:t> </a:t>
            </a:r>
            <a:r>
              <a:rPr lang="en-US" sz="2500" b="1" dirty="0" smtClean="0">
                <a:cs typeface="Times New Roman" pitchFamily="18" charset="0"/>
              </a:rPr>
              <a:t> </a:t>
            </a:r>
            <a:r>
              <a:rPr lang="en-US" sz="2500" b="1" dirty="0" err="1">
                <a:cs typeface="Times New Roman" pitchFamily="18" charset="0"/>
              </a:rPr>
              <a:t>машины</a:t>
            </a:r>
            <a:r>
              <a:rPr lang="en-US" sz="2500" b="1" dirty="0">
                <a:cs typeface="Times New Roman" pitchFamily="18" charset="0"/>
              </a:rPr>
              <a:t> </a:t>
            </a:r>
            <a:r>
              <a:rPr lang="en-US" sz="2500" b="1" dirty="0" err="1">
                <a:cs typeface="Times New Roman" pitchFamily="18" charset="0"/>
              </a:rPr>
              <a:t>на</a:t>
            </a:r>
            <a:r>
              <a:rPr lang="en-US" sz="2500" b="1" dirty="0">
                <a:cs typeface="Times New Roman" pitchFamily="18" charset="0"/>
              </a:rPr>
              <a:t> </a:t>
            </a:r>
            <a:r>
              <a:rPr lang="en-US" sz="2500" b="1" dirty="0" err="1">
                <a:cs typeface="Times New Roman" pitchFamily="18" charset="0"/>
              </a:rPr>
              <a:t>дорогах</a:t>
            </a:r>
            <a:r>
              <a:rPr lang="en-US" sz="2500" b="1" dirty="0">
                <a:cs typeface="Times New Roman" pitchFamily="18" charset="0"/>
              </a:rPr>
              <a:t>?</a:t>
            </a:r>
            <a:endParaRPr lang="en-US" sz="2500" dirty="0">
              <a:cs typeface="Times New Roman" pitchFamily="18" charset="0"/>
            </a:endParaRPr>
          </a:p>
          <a:p>
            <a:pPr algn="just" eaLnBrk="0" hangingPunct="0"/>
            <a:r>
              <a:rPr lang="ru-RU" sz="2500" dirty="0" err="1" smtClean="0">
                <a:cs typeface="Times New Roman" pitchFamily="18" charset="0"/>
              </a:rPr>
              <a:t>з</a:t>
            </a:r>
            <a:r>
              <a:rPr lang="en-US" sz="2500" dirty="0" smtClean="0">
                <a:cs typeface="Times New Roman" pitchFamily="18" charset="0"/>
              </a:rPr>
              <a:t>) </a:t>
            </a:r>
            <a:r>
              <a:rPr lang="en-US" sz="2500" dirty="0" err="1">
                <a:cs typeface="Times New Roman" pitchFamily="18" charset="0"/>
              </a:rPr>
              <a:t>левой</a:t>
            </a:r>
            <a:r>
              <a:rPr lang="en-US" sz="2500" dirty="0">
                <a:cs typeface="Times New Roman" pitchFamily="18" charset="0"/>
              </a:rPr>
              <a:t>,</a:t>
            </a:r>
          </a:p>
          <a:p>
            <a:pPr algn="just" eaLnBrk="0" hangingPunct="0"/>
            <a:r>
              <a:rPr lang="ru-RU" sz="2500" dirty="0" smtClean="0">
                <a:cs typeface="Times New Roman" pitchFamily="18" charset="0"/>
              </a:rPr>
              <a:t>с</a:t>
            </a:r>
            <a:r>
              <a:rPr lang="en-US" sz="2500" dirty="0" smtClean="0">
                <a:cs typeface="Times New Roman" pitchFamily="18" charset="0"/>
              </a:rPr>
              <a:t>) </a:t>
            </a:r>
            <a:r>
              <a:rPr lang="en-US" sz="2500" dirty="0" err="1">
                <a:cs typeface="Times New Roman" pitchFamily="18" charset="0"/>
              </a:rPr>
              <a:t>правой</a:t>
            </a:r>
            <a:r>
              <a:rPr lang="en-US" sz="2500" dirty="0">
                <a:cs typeface="Times New Roman" pitchFamily="18" charset="0"/>
              </a:rPr>
              <a:t>.</a:t>
            </a:r>
            <a:endParaRPr lang="ru-RU" sz="2500" dirty="0"/>
          </a:p>
          <a:p>
            <a:pPr algn="just" eaLnBrk="0" hangingPunct="0"/>
            <a:endParaRPr lang="en-US" sz="2500" dirty="0"/>
          </a:p>
          <a:p>
            <a:pPr algn="just" eaLnBrk="0" hangingPunct="0"/>
            <a:r>
              <a:rPr lang="en-US" sz="2500" b="1" dirty="0">
                <a:cs typeface="Times New Roman" pitchFamily="18" charset="0"/>
              </a:rPr>
              <a:t>2. </a:t>
            </a:r>
            <a:r>
              <a:rPr lang="en-US" sz="2500" b="1" dirty="0" err="1">
                <a:cs typeface="Times New Roman" pitchFamily="18" charset="0"/>
              </a:rPr>
              <a:t>Если</a:t>
            </a:r>
            <a:r>
              <a:rPr lang="en-US" sz="2500" b="1" dirty="0">
                <a:cs typeface="Times New Roman" pitchFamily="18" charset="0"/>
              </a:rPr>
              <a:t> </a:t>
            </a:r>
            <a:r>
              <a:rPr lang="en-US" sz="2500" b="1" dirty="0" err="1">
                <a:cs typeface="Times New Roman" pitchFamily="18" charset="0"/>
              </a:rPr>
              <a:t>человек</a:t>
            </a:r>
            <a:r>
              <a:rPr lang="en-US" sz="2500" b="1" dirty="0">
                <a:cs typeface="Times New Roman" pitchFamily="18" charset="0"/>
              </a:rPr>
              <a:t> </a:t>
            </a:r>
            <a:r>
              <a:rPr lang="en-US" sz="2500" b="1" dirty="0" err="1">
                <a:cs typeface="Times New Roman" pitchFamily="18" charset="0"/>
              </a:rPr>
              <a:t>находится</a:t>
            </a:r>
            <a:r>
              <a:rPr lang="en-US" sz="2500" b="1" dirty="0">
                <a:cs typeface="Times New Roman" pitchFamily="18" charset="0"/>
              </a:rPr>
              <a:t> </a:t>
            </a:r>
            <a:r>
              <a:rPr lang="en-US" sz="2500" b="1" dirty="0" err="1">
                <a:cs typeface="Times New Roman" pitchFamily="18" charset="0"/>
              </a:rPr>
              <a:t>внутри</a:t>
            </a:r>
            <a:r>
              <a:rPr lang="en-US" sz="2500" b="1" dirty="0">
                <a:cs typeface="Times New Roman" pitchFamily="18" charset="0"/>
              </a:rPr>
              <a:t> </a:t>
            </a:r>
            <a:r>
              <a:rPr lang="en-US" sz="2500" b="1" dirty="0" err="1">
                <a:cs typeface="Times New Roman" pitchFamily="18" charset="0"/>
              </a:rPr>
              <a:t>транспорта</a:t>
            </a:r>
            <a:r>
              <a:rPr lang="en-US" sz="2500" b="1" dirty="0">
                <a:cs typeface="Times New Roman" pitchFamily="18" charset="0"/>
              </a:rPr>
              <a:t>, </a:t>
            </a:r>
            <a:r>
              <a:rPr lang="en-US" sz="2500" b="1" dirty="0" err="1">
                <a:cs typeface="Times New Roman" pitchFamily="18" charset="0"/>
              </a:rPr>
              <a:t>путешествует</a:t>
            </a:r>
            <a:r>
              <a:rPr lang="en-US" sz="2500" b="1" dirty="0">
                <a:cs typeface="Times New Roman" pitchFamily="18" charset="0"/>
              </a:rPr>
              <a:t>, </a:t>
            </a:r>
            <a:r>
              <a:rPr lang="en-US" sz="2500" b="1" dirty="0" err="1">
                <a:cs typeface="Times New Roman" pitchFamily="18" charset="0"/>
              </a:rPr>
              <a:t>он</a:t>
            </a:r>
            <a:r>
              <a:rPr lang="en-US" sz="2500" b="1" dirty="0">
                <a:cs typeface="Times New Roman" pitchFamily="18" charset="0"/>
              </a:rPr>
              <a:t>…:</a:t>
            </a:r>
            <a:endParaRPr lang="en-US" sz="2500" dirty="0">
              <a:cs typeface="Times New Roman" pitchFamily="18" charset="0"/>
            </a:endParaRPr>
          </a:p>
          <a:p>
            <a:pPr algn="just" eaLnBrk="0" hangingPunct="0"/>
            <a:r>
              <a:rPr lang="en-US" sz="2500" dirty="0">
                <a:cs typeface="Times New Roman" pitchFamily="18" charset="0"/>
              </a:rPr>
              <a:t>н) </a:t>
            </a:r>
            <a:r>
              <a:rPr lang="en-US" sz="2500" dirty="0" err="1">
                <a:cs typeface="Times New Roman" pitchFamily="18" charset="0"/>
              </a:rPr>
              <a:t>пассажир</a:t>
            </a:r>
            <a:r>
              <a:rPr lang="en-US" sz="2500" dirty="0">
                <a:cs typeface="Times New Roman" pitchFamily="18" charset="0"/>
              </a:rPr>
              <a:t>,</a:t>
            </a:r>
          </a:p>
          <a:p>
            <a:pPr algn="just" eaLnBrk="0" hangingPunct="0"/>
            <a:r>
              <a:rPr lang="en-US" sz="2500" dirty="0">
                <a:cs typeface="Times New Roman" pitchFamily="18" charset="0"/>
              </a:rPr>
              <a:t>м) </a:t>
            </a:r>
            <a:r>
              <a:rPr lang="en-US" sz="2500" dirty="0" err="1">
                <a:cs typeface="Times New Roman" pitchFamily="18" charset="0"/>
              </a:rPr>
              <a:t>водитель</a:t>
            </a:r>
            <a:r>
              <a:rPr lang="en-US" sz="2500" dirty="0">
                <a:cs typeface="Times New Roman" pitchFamily="18" charset="0"/>
              </a:rPr>
              <a:t>.</a:t>
            </a:r>
            <a:endParaRPr lang="ru-RU" sz="2500" dirty="0"/>
          </a:p>
          <a:p>
            <a:pPr algn="just" eaLnBrk="0" hangingPunct="0"/>
            <a:endParaRPr lang="en-US" sz="2500" dirty="0"/>
          </a:p>
          <a:p>
            <a:pPr algn="just" eaLnBrk="0" hangingPunct="0"/>
            <a:r>
              <a:rPr lang="en-US" sz="2500" dirty="0">
                <a:cs typeface="Times New Roman" pitchFamily="18" charset="0"/>
              </a:rPr>
              <a:t> </a:t>
            </a:r>
            <a:r>
              <a:rPr lang="en-US" sz="2500" b="1" dirty="0">
                <a:cs typeface="Times New Roman" pitchFamily="18" charset="0"/>
              </a:rPr>
              <a:t>3. </a:t>
            </a:r>
            <a:r>
              <a:rPr lang="en-US" sz="2500" b="1" dirty="0" err="1">
                <a:cs typeface="Times New Roman" pitchFamily="18" charset="0"/>
              </a:rPr>
              <a:t>Место</a:t>
            </a:r>
            <a:r>
              <a:rPr lang="en-US" sz="2500" b="1" dirty="0">
                <a:cs typeface="Times New Roman" pitchFamily="18" charset="0"/>
              </a:rPr>
              <a:t> </a:t>
            </a:r>
            <a:r>
              <a:rPr lang="en-US" sz="2500" b="1" dirty="0" err="1">
                <a:cs typeface="Times New Roman" pitchFamily="18" charset="0"/>
              </a:rPr>
              <a:t>отведенное</a:t>
            </a:r>
            <a:r>
              <a:rPr lang="en-US" sz="2500" b="1" dirty="0">
                <a:cs typeface="Times New Roman" pitchFamily="18" charset="0"/>
              </a:rPr>
              <a:t> </a:t>
            </a:r>
            <a:r>
              <a:rPr lang="en-US" sz="2500" b="1" dirty="0" err="1">
                <a:cs typeface="Times New Roman" pitchFamily="18" charset="0"/>
              </a:rPr>
              <a:t>для</a:t>
            </a:r>
            <a:r>
              <a:rPr lang="en-US" sz="2500" b="1" dirty="0">
                <a:cs typeface="Times New Roman" pitchFamily="18" charset="0"/>
              </a:rPr>
              <a:t> </a:t>
            </a:r>
            <a:r>
              <a:rPr lang="en-US" sz="2500" b="1" dirty="0" err="1">
                <a:cs typeface="Times New Roman" pitchFamily="18" charset="0"/>
              </a:rPr>
              <a:t>ходьбы</a:t>
            </a:r>
            <a:r>
              <a:rPr lang="en-US" sz="2500" b="1" dirty="0">
                <a:cs typeface="Times New Roman" pitchFamily="18" charset="0"/>
              </a:rPr>
              <a:t> </a:t>
            </a:r>
            <a:r>
              <a:rPr lang="en-US" sz="2500" b="1" dirty="0" err="1">
                <a:cs typeface="Times New Roman" pitchFamily="18" charset="0"/>
              </a:rPr>
              <a:t>пешеходов</a:t>
            </a:r>
            <a:r>
              <a:rPr lang="en-US" sz="2500" b="1" dirty="0">
                <a:cs typeface="Times New Roman" pitchFamily="18" charset="0"/>
              </a:rPr>
              <a:t>, </a:t>
            </a:r>
            <a:r>
              <a:rPr lang="en-US" sz="2500" b="1" dirty="0" err="1">
                <a:cs typeface="Times New Roman" pitchFamily="18" charset="0"/>
              </a:rPr>
              <a:t>называется</a:t>
            </a:r>
            <a:r>
              <a:rPr lang="en-US" sz="2500" b="1" dirty="0">
                <a:cs typeface="Times New Roman" pitchFamily="18" charset="0"/>
              </a:rPr>
              <a:t>…</a:t>
            </a:r>
            <a:endParaRPr lang="en-US" sz="2500" dirty="0">
              <a:cs typeface="Times New Roman" pitchFamily="18" charset="0"/>
            </a:endParaRPr>
          </a:p>
          <a:p>
            <a:pPr algn="just" eaLnBrk="0" hangingPunct="0"/>
            <a:r>
              <a:rPr lang="en-US" sz="2500" dirty="0">
                <a:cs typeface="Times New Roman" pitchFamily="18" charset="0"/>
              </a:rPr>
              <a:t>а) </a:t>
            </a:r>
            <a:r>
              <a:rPr lang="en-US" sz="2500" dirty="0" err="1">
                <a:cs typeface="Times New Roman" pitchFamily="18" charset="0"/>
              </a:rPr>
              <a:t>тротуар</a:t>
            </a:r>
            <a:r>
              <a:rPr lang="en-US" sz="2500" dirty="0">
                <a:cs typeface="Times New Roman" pitchFamily="18" charset="0"/>
              </a:rPr>
              <a:t>,</a:t>
            </a:r>
          </a:p>
          <a:p>
            <a:pPr algn="just" eaLnBrk="0" hangingPunct="0"/>
            <a:r>
              <a:rPr lang="en-US" sz="2500" dirty="0">
                <a:cs typeface="Times New Roman" pitchFamily="18" charset="0"/>
              </a:rPr>
              <a:t>о) </a:t>
            </a:r>
            <a:r>
              <a:rPr lang="en-US" sz="2500" dirty="0" err="1">
                <a:cs typeface="Times New Roman" pitchFamily="18" charset="0"/>
              </a:rPr>
              <a:t>шоссе</a:t>
            </a:r>
            <a:r>
              <a:rPr lang="en-US" sz="2500" dirty="0">
                <a:cs typeface="Times New Roman" pitchFamily="18" charset="0"/>
              </a:rPr>
              <a:t>.</a:t>
            </a:r>
          </a:p>
          <a:p>
            <a:pPr algn="just" eaLnBrk="0" hangingPunct="0"/>
            <a:r>
              <a:rPr lang="en-US" sz="3000" dirty="0">
                <a:cs typeface="Times New Roman" pitchFamily="18" charset="0"/>
              </a:rPr>
              <a:t> </a:t>
            </a:r>
            <a:endParaRPr lang="en-US" sz="3000" dirty="0"/>
          </a:p>
        </p:txBody>
      </p:sp>
      <p:sp>
        <p:nvSpPr>
          <p:cNvPr id="605188" name="WordArt 4"/>
          <p:cNvSpPr>
            <a:spLocks noChangeArrowheads="1" noChangeShapeType="1" noTextEdit="1"/>
          </p:cNvSpPr>
          <p:nvPr/>
        </p:nvSpPr>
        <p:spPr bwMode="auto">
          <a:xfrm>
            <a:off x="7620000" y="1981200"/>
            <a:ext cx="7334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З</a:t>
            </a:r>
          </a:p>
        </p:txBody>
      </p:sp>
      <p:sp>
        <p:nvSpPr>
          <p:cNvPr id="605189" name="WordArt 5"/>
          <p:cNvSpPr>
            <a:spLocks noChangeArrowheads="1" noChangeShapeType="1" noTextEdit="1"/>
          </p:cNvSpPr>
          <p:nvPr/>
        </p:nvSpPr>
        <p:spPr bwMode="auto">
          <a:xfrm>
            <a:off x="7696200" y="3886200"/>
            <a:ext cx="7334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Н</a:t>
            </a:r>
          </a:p>
        </p:txBody>
      </p:sp>
      <p:sp>
        <p:nvSpPr>
          <p:cNvPr id="605190" name="WordArt 6"/>
          <p:cNvSpPr>
            <a:spLocks noChangeArrowheads="1" noChangeShapeType="1" noTextEdit="1"/>
          </p:cNvSpPr>
          <p:nvPr/>
        </p:nvSpPr>
        <p:spPr bwMode="auto">
          <a:xfrm>
            <a:off x="7772400" y="5715000"/>
            <a:ext cx="7334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60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60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60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88" grpId="0" animBg="1"/>
      <p:bldP spid="605189" grpId="0" animBg="1"/>
      <p:bldP spid="60519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3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Чтобы путь был счастливым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0" y="1295400"/>
            <a:ext cx="9144000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500" b="1">
                <a:cs typeface="Times New Roman" pitchFamily="18" charset="0"/>
              </a:rPr>
              <a:t>4. Знак «Пешеходный переход» выглядит так:</a:t>
            </a:r>
            <a:endParaRPr lang="en-US" sz="2500">
              <a:cs typeface="Times New Roman" pitchFamily="18" charset="0"/>
            </a:endParaRPr>
          </a:p>
          <a:p>
            <a:pPr algn="just" eaLnBrk="0" hangingPunct="0"/>
            <a:r>
              <a:rPr lang="en-US" sz="2500">
                <a:cs typeface="Times New Roman" pitchFamily="18" charset="0"/>
              </a:rPr>
              <a:t>т) синий квадрат, внутри белый треугольник с изображением человека,</a:t>
            </a:r>
          </a:p>
          <a:p>
            <a:pPr algn="just" eaLnBrk="0" hangingPunct="0"/>
            <a:r>
              <a:rPr lang="en-US" sz="2500">
                <a:cs typeface="Times New Roman" pitchFamily="18" charset="0"/>
              </a:rPr>
              <a:t>д) красный треугольник с изображением человека.</a:t>
            </a:r>
          </a:p>
          <a:p>
            <a:pPr algn="just" eaLnBrk="0" hangingPunct="0"/>
            <a:r>
              <a:rPr lang="en-US" sz="2500"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en-US" sz="2500" b="1">
                <a:cs typeface="Times New Roman" pitchFamily="18" charset="0"/>
              </a:rPr>
              <a:t>5. Переходя улицу, надо посмотреть:</a:t>
            </a:r>
            <a:endParaRPr lang="en-US" sz="2500">
              <a:cs typeface="Times New Roman" pitchFamily="18" charset="0"/>
            </a:endParaRPr>
          </a:p>
          <a:p>
            <a:pPr algn="just" eaLnBrk="0" hangingPunct="0"/>
            <a:r>
              <a:rPr lang="en-US" sz="2500">
                <a:cs typeface="Times New Roman" pitchFamily="18" charset="0"/>
              </a:rPr>
              <a:t>а) направо,</a:t>
            </a:r>
          </a:p>
          <a:p>
            <a:pPr algn="just" eaLnBrk="0" hangingPunct="0"/>
            <a:r>
              <a:rPr lang="en-US" sz="2500">
                <a:cs typeface="Times New Roman" pitchFamily="18" charset="0"/>
              </a:rPr>
              <a:t>о) налево.</a:t>
            </a:r>
          </a:p>
          <a:p>
            <a:pPr algn="just" eaLnBrk="0" hangingPunct="0"/>
            <a:r>
              <a:rPr lang="en-US" sz="2500"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en-US" sz="2500" b="1">
                <a:cs typeface="Times New Roman" pitchFamily="18" charset="0"/>
              </a:rPr>
              <a:t>6. С какого возраста разрешается езда на велосипеде по улицам города?</a:t>
            </a:r>
            <a:endParaRPr lang="en-US" sz="2500">
              <a:cs typeface="Times New Roman" pitchFamily="18" charset="0"/>
            </a:endParaRPr>
          </a:p>
          <a:p>
            <a:pPr algn="just" eaLnBrk="0" hangingPunct="0"/>
            <a:r>
              <a:rPr lang="en-US" sz="2500">
                <a:cs typeface="Times New Roman" pitchFamily="18" charset="0"/>
              </a:rPr>
              <a:t>г) с 10 лет,</a:t>
            </a:r>
          </a:p>
          <a:p>
            <a:pPr algn="just" eaLnBrk="0" hangingPunct="0"/>
            <a:r>
              <a:rPr lang="en-US" sz="2500">
                <a:cs typeface="Times New Roman" pitchFamily="18" charset="0"/>
              </a:rPr>
              <a:t>к) с 14 лет.</a:t>
            </a:r>
          </a:p>
          <a:p>
            <a:pPr eaLnBrk="0" hangingPunct="0"/>
            <a:endParaRPr lang="en-US" sz="2500"/>
          </a:p>
        </p:txBody>
      </p:sp>
      <p:sp>
        <p:nvSpPr>
          <p:cNvPr id="604165" name="WordArt 5"/>
          <p:cNvSpPr>
            <a:spLocks noChangeArrowheads="1" noChangeShapeType="1" noTextEdit="1"/>
          </p:cNvSpPr>
          <p:nvPr/>
        </p:nvSpPr>
        <p:spPr bwMode="auto">
          <a:xfrm>
            <a:off x="7772400" y="2209800"/>
            <a:ext cx="7334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Т</a:t>
            </a:r>
          </a:p>
        </p:txBody>
      </p:sp>
      <p:sp>
        <p:nvSpPr>
          <p:cNvPr id="604166" name="WordArt 6"/>
          <p:cNvSpPr>
            <a:spLocks noChangeArrowheads="1" noChangeShapeType="1" noTextEdit="1"/>
          </p:cNvSpPr>
          <p:nvPr/>
        </p:nvSpPr>
        <p:spPr bwMode="auto">
          <a:xfrm>
            <a:off x="7848600" y="3581400"/>
            <a:ext cx="7334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О</a:t>
            </a:r>
          </a:p>
        </p:txBody>
      </p:sp>
      <p:sp>
        <p:nvSpPr>
          <p:cNvPr id="604167" name="WordArt 7"/>
          <p:cNvSpPr>
            <a:spLocks noChangeArrowheads="1" noChangeShapeType="1" noTextEdit="1"/>
          </p:cNvSpPr>
          <p:nvPr/>
        </p:nvSpPr>
        <p:spPr bwMode="auto">
          <a:xfrm>
            <a:off x="7848600" y="5410200"/>
            <a:ext cx="7334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60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60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60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5" grpId="0" animBg="1"/>
      <p:bldP spid="604166" grpId="0" animBg="1"/>
      <p:bldP spid="6041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8313" y="0"/>
            <a:ext cx="7989887" cy="162877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6000" u="sng" dirty="0" smtClean="0">
                <a:solidFill>
                  <a:srgbClr val="CC3399"/>
                </a:solidFill>
                <a:latin typeface="Haettenschweiler" pitchFamily="34" charset="0"/>
              </a:rPr>
              <a:t>Наша </a:t>
            </a:r>
            <a:r>
              <a:rPr lang="ru-RU" sz="6000" u="sng" dirty="0" err="1" smtClean="0">
                <a:solidFill>
                  <a:srgbClr val="CC3399"/>
                </a:solidFill>
                <a:latin typeface="Haettenschweiler" pitchFamily="34" charset="0"/>
              </a:rPr>
              <a:t>безоПасность</a:t>
            </a:r>
            <a:endParaRPr lang="ru-RU" sz="6000" u="sng" dirty="0" smtClean="0">
              <a:solidFill>
                <a:srgbClr val="CC3399"/>
              </a:solidFill>
              <a:latin typeface="Haettenschweiler" pitchFamily="34" charset="0"/>
            </a:endParaRPr>
          </a:p>
        </p:txBody>
      </p:sp>
      <p:sp>
        <p:nvSpPr>
          <p:cNvPr id="10" name="WordArt 3"/>
          <p:cNvSpPr>
            <a:spLocks noChangeArrowheads="1" noChangeShapeType="1" noTextEdit="1"/>
          </p:cNvSpPr>
          <p:nvPr/>
        </p:nvSpPr>
        <p:spPr bwMode="auto">
          <a:xfrm>
            <a:off x="428596" y="2285992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Чтобы путь был счастливым</a:t>
            </a:r>
          </a:p>
        </p:txBody>
      </p:sp>
      <p:sp>
        <p:nvSpPr>
          <p:cNvPr id="15" name="WordArt 3"/>
          <p:cNvSpPr>
            <a:spLocks noChangeArrowheads="1" noChangeShapeType="1" noTextEdit="1"/>
          </p:cNvSpPr>
          <p:nvPr/>
        </p:nvSpPr>
        <p:spPr bwMode="auto">
          <a:xfrm>
            <a:off x="428596" y="57148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  </a:t>
            </a:r>
            <a:endParaRPr lang="ru-RU" sz="3600" b="1" kern="10" dirty="0">
              <a:ln w="12700">
                <a:solidFill>
                  <a:srgbClr val="EAEAEA"/>
                </a:solidFill>
                <a:miter lim="800000"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tran91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357562"/>
            <a:ext cx="1919287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Чтобы путь был счастливым</a:t>
            </a:r>
          </a:p>
        </p:txBody>
      </p:sp>
      <p:sp>
        <p:nvSpPr>
          <p:cNvPr id="607235" name="WordArt 3"/>
          <p:cNvSpPr>
            <a:spLocks noChangeArrowheads="1" noChangeShapeType="1" noTextEdit="1"/>
          </p:cNvSpPr>
          <p:nvPr/>
        </p:nvSpPr>
        <p:spPr bwMode="auto">
          <a:xfrm>
            <a:off x="2286000" y="1524000"/>
            <a:ext cx="39624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ЗНАТОК</a:t>
            </a:r>
          </a:p>
        </p:txBody>
      </p:sp>
      <p:sp>
        <p:nvSpPr>
          <p:cNvPr id="607236" name="WordArt 4"/>
          <p:cNvSpPr>
            <a:spLocks noChangeArrowheads="1" noChangeShapeType="1" noTextEdit="1"/>
          </p:cNvSpPr>
          <p:nvPr/>
        </p:nvSpPr>
        <p:spPr bwMode="auto">
          <a:xfrm>
            <a:off x="285720" y="3429000"/>
            <a:ext cx="5500726" cy="235745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правил 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дорожного движения</a:t>
            </a:r>
          </a:p>
        </p:txBody>
      </p:sp>
      <p:pic>
        <p:nvPicPr>
          <p:cNvPr id="5" name="Picture 9" descr="Картинка 83 из 1494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6160" b="5072"/>
          <a:stretch>
            <a:fillRect/>
          </a:stretch>
        </p:blipFill>
        <p:spPr>
          <a:xfrm>
            <a:off x="6456363" y="3275013"/>
            <a:ext cx="2687637" cy="3582987"/>
          </a:xfrm>
          <a:prstGeom prst="rect">
            <a:avLst/>
          </a:prstGeom>
          <a:ln w="76200" cmpd="tri">
            <a:solidFill>
              <a:schemeClr val="tx2"/>
            </a:solidFill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60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60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5" grpId="0" animBg="1"/>
      <p:bldP spid="6072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ChangeArrowheads="1"/>
          </p:cNvSpPr>
          <p:nvPr/>
        </p:nvSpPr>
        <p:spPr bwMode="auto">
          <a:xfrm>
            <a:off x="0" y="1918186"/>
            <a:ext cx="914400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err="1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Ходить</a:t>
            </a:r>
            <a:r>
              <a:rPr lang="en-US" sz="4000" b="1" dirty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только</a:t>
            </a:r>
            <a:r>
              <a:rPr lang="en-US" sz="4000" b="1" dirty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по</a:t>
            </a:r>
            <a:r>
              <a:rPr lang="en-US" sz="4000" b="1" dirty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обочине</a:t>
            </a:r>
          </a:p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и </a:t>
            </a:r>
            <a:r>
              <a:rPr lang="en-US" sz="4000" b="1" dirty="0" err="1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не</a:t>
            </a:r>
            <a:r>
              <a:rPr lang="en-US" sz="4000" b="1" dirty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ходить</a:t>
            </a:r>
            <a:r>
              <a:rPr lang="en-US" sz="4000" b="1" dirty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по</a:t>
            </a:r>
            <a:r>
              <a:rPr lang="en-US" sz="4000" b="1" dirty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проезжей</a:t>
            </a:r>
            <a:r>
              <a:rPr lang="en-US" sz="4000" b="1" dirty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части</a:t>
            </a:r>
            <a:r>
              <a:rPr lang="en-US" sz="4000" b="1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.</a:t>
            </a:r>
            <a:r>
              <a:rPr lang="ru-RU" sz="4000" b="1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!</a:t>
            </a:r>
          </a:p>
          <a:p>
            <a:pPr algn="ctr"/>
            <a:r>
              <a:rPr lang="en-US" sz="4000" b="1" dirty="0" err="1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Переходить</a:t>
            </a:r>
            <a:r>
              <a:rPr lang="en-US" sz="4000" b="1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улицу</a:t>
            </a:r>
            <a:r>
              <a:rPr lang="en-US" sz="4000" b="1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только после того, как  посмотрю налево и направо</a:t>
            </a:r>
            <a:r>
              <a:rPr lang="en-US" sz="4000" b="1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! </a:t>
            </a:r>
            <a:endParaRPr lang="ru-RU" sz="4000" b="1" dirty="0" smtClean="0">
              <a:solidFill>
                <a:srgbClr val="000000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Переходить</a:t>
            </a:r>
            <a:r>
              <a:rPr lang="en-US" sz="4000" b="1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улицу</a:t>
            </a:r>
            <a:r>
              <a:rPr lang="en-US" sz="4000" b="1" dirty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только</a:t>
            </a:r>
            <a:r>
              <a:rPr lang="en-US" sz="4000" b="1" dirty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там</a:t>
            </a:r>
            <a:r>
              <a:rPr lang="en-US" sz="4000" b="1" dirty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где</a:t>
            </a:r>
            <a:r>
              <a:rPr lang="en-US" sz="4000" b="1" dirty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положено</a:t>
            </a:r>
            <a:r>
              <a:rPr lang="ru-RU" sz="4000" b="1" dirty="0">
                <a:solidFill>
                  <a:srgbClr val="000000"/>
                </a:solidFill>
                <a:latin typeface="Monotype Corsiva" pitchFamily="66" charset="0"/>
              </a:rPr>
              <a:t>,</a:t>
            </a:r>
            <a:r>
              <a:rPr lang="en-US" sz="4000" b="1" dirty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и </a:t>
            </a:r>
            <a:r>
              <a:rPr lang="en-US" sz="4000" b="1" dirty="0" err="1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никогда</a:t>
            </a:r>
            <a:r>
              <a:rPr lang="en-US" sz="4000" b="1" dirty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не</a:t>
            </a:r>
            <a:r>
              <a:rPr lang="en-US" sz="4000" b="1" dirty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перебегать</a:t>
            </a:r>
            <a:r>
              <a:rPr lang="en-US" sz="4000" b="1" dirty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в </a:t>
            </a:r>
            <a:r>
              <a:rPr lang="en-US" sz="4000" b="1" dirty="0" err="1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неположенном</a:t>
            </a:r>
            <a:r>
              <a:rPr lang="en-US" sz="4000" b="1" dirty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месте</a:t>
            </a:r>
            <a:r>
              <a:rPr lang="en-US" sz="4000" b="1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.</a:t>
            </a:r>
            <a:r>
              <a:rPr lang="ru-RU" sz="4000" b="1" dirty="0" smtClean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!</a:t>
            </a:r>
            <a:endParaRPr lang="en-US" sz="4000" dirty="0">
              <a:cs typeface="Times New Roman" pitchFamily="18" charset="0"/>
            </a:endParaRPr>
          </a:p>
          <a:p>
            <a:pPr eaLnBrk="0" hangingPunct="0"/>
            <a:endParaRPr lang="en-US" sz="3500" dirty="0"/>
          </a:p>
        </p:txBody>
      </p:sp>
      <p:sp>
        <p:nvSpPr>
          <p:cNvPr id="598019" name="WordArt 3"/>
          <p:cNvSpPr>
            <a:spLocks noChangeArrowheads="1" noChangeShapeType="1" noTextEdit="1"/>
          </p:cNvSpPr>
          <p:nvPr/>
        </p:nvSpPr>
        <p:spPr bwMode="auto">
          <a:xfrm>
            <a:off x="1500166" y="285728"/>
            <a:ext cx="6172200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Клянусь!</a:t>
            </a:r>
            <a:endParaRPr lang="ru-RU" sz="3600" kern="10" dirty="0">
              <a:ln w="952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9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8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8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18" grpId="0" autoUpdateAnimBg="0"/>
      <p:bldP spid="5980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543568"/>
          </a:xfrm>
        </p:spPr>
        <p:txBody>
          <a:bodyPr>
            <a:normAutofit fontScale="90000"/>
          </a:bodyPr>
          <a:lstStyle/>
          <a:p>
            <a:r>
              <a:rPr lang="ru-RU" sz="5400" i="1" dirty="0" smtClean="0">
                <a:solidFill>
                  <a:srgbClr val="0070C0"/>
                </a:solidFill>
              </a:rPr>
              <a:t>Спасибо за работу!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Домашнее  задание: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/>
              <a:t>с.8-13 читать, вопросы и задания.</a:t>
            </a:r>
            <a:br>
              <a:rPr lang="ru-RU" sz="4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785786" y="5000636"/>
            <a:ext cx="7924800" cy="1252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Счастливого пути!</a:t>
            </a:r>
          </a:p>
        </p:txBody>
      </p:sp>
      <p:pic>
        <p:nvPicPr>
          <p:cNvPr id="4" name="Picture 5" descr="BD0730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2701" y="571480"/>
            <a:ext cx="2441299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989138"/>
            <a:ext cx="5040313" cy="2908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Чтоб по улицам шагать,</a:t>
            </a:r>
          </a:p>
          <a:p>
            <a:pPr eaLnBrk="1" hangingPunct="1">
              <a:buFontTx/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Надо очень много знать.</a:t>
            </a:r>
          </a:p>
          <a:p>
            <a:pPr eaLnBrk="1" hangingPunct="1">
              <a:buFontTx/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И, конечно, без сомнения</a:t>
            </a:r>
          </a:p>
          <a:p>
            <a:pPr eaLnBrk="1" hangingPunct="1">
              <a:buFontTx/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Помнить </a:t>
            </a:r>
          </a:p>
          <a:p>
            <a:pPr eaLnBrk="1" hangingPunct="1">
              <a:buFontTx/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правила движения!</a:t>
            </a:r>
          </a:p>
        </p:txBody>
      </p:sp>
      <p:pic>
        <p:nvPicPr>
          <p:cNvPr id="3077" name="Picture 5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285860"/>
            <a:ext cx="3333750" cy="4176712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  <a:latin typeface="Comic Sans MS" pitchFamily="66" charset="0"/>
              </a:rPr>
              <a:t>Работа в парах.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5157788"/>
            <a:ext cx="7993062" cy="1439862"/>
          </a:xfrm>
        </p:spPr>
        <p:txBody>
          <a:bodyPr>
            <a:normAutofit fontScale="92500"/>
          </a:bodyPr>
          <a:lstStyle/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rgbClr val="000099"/>
                </a:solidFill>
                <a:latin typeface="Comic Sans MS" pitchFamily="66" charset="0"/>
              </a:rPr>
              <a:t>Выполните вместе </a:t>
            </a:r>
          </a:p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rgbClr val="000099"/>
                </a:solidFill>
                <a:latin typeface="Comic Sans MS" pitchFamily="66" charset="0"/>
              </a:rPr>
              <a:t> выпишите номера верных утверждений</a:t>
            </a:r>
          </a:p>
        </p:txBody>
      </p:sp>
      <p:pic>
        <p:nvPicPr>
          <p:cNvPr id="10246" name="Picture 5" descr="jc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920876"/>
            <a:ext cx="4105275" cy="25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3" name="WordArt 3"/>
          <p:cNvSpPr>
            <a:spLocks noChangeArrowheads="1" noChangeShapeType="1" noTextEdit="1"/>
          </p:cNvSpPr>
          <p:nvPr/>
        </p:nvSpPr>
        <p:spPr bwMode="auto">
          <a:xfrm>
            <a:off x="457200" y="1295400"/>
            <a:ext cx="8458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"/>
                <a:cs typeface="Arial"/>
              </a:rPr>
              <a:t>1.Ходить разрешается по проезжей части.</a:t>
            </a:r>
          </a:p>
        </p:txBody>
      </p:sp>
      <p:sp>
        <p:nvSpPr>
          <p:cNvPr id="588804" name="WordArt 4"/>
          <p:cNvSpPr>
            <a:spLocks noChangeArrowheads="1" noChangeShapeType="1" noTextEdit="1"/>
          </p:cNvSpPr>
          <p:nvPr/>
        </p:nvSpPr>
        <p:spPr bwMode="auto">
          <a:xfrm>
            <a:off x="457200" y="1981200"/>
            <a:ext cx="8305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"/>
                <a:cs typeface="Arial"/>
              </a:rPr>
              <a:t>2.Переходить улицу только там, где положено.</a:t>
            </a:r>
          </a:p>
        </p:txBody>
      </p:sp>
      <p:sp>
        <p:nvSpPr>
          <p:cNvPr id="588805" name="WordArt 5"/>
          <p:cNvSpPr>
            <a:spLocks noChangeArrowheads="1" noChangeShapeType="1" noTextEdit="1"/>
          </p:cNvSpPr>
          <p:nvPr/>
        </p:nvSpPr>
        <p:spPr bwMode="auto">
          <a:xfrm>
            <a:off x="457200" y="2667000"/>
            <a:ext cx="8382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"/>
                <a:cs typeface="Arial"/>
              </a:rPr>
              <a:t>3.Переходить только на желтый сигнал светофора.</a:t>
            </a:r>
          </a:p>
        </p:txBody>
      </p:sp>
      <p:sp>
        <p:nvSpPr>
          <p:cNvPr id="588806" name="WordArt 6"/>
          <p:cNvSpPr>
            <a:spLocks noChangeArrowheads="1" noChangeShapeType="1" noTextEdit="1"/>
          </p:cNvSpPr>
          <p:nvPr/>
        </p:nvSpPr>
        <p:spPr bwMode="auto">
          <a:xfrm>
            <a:off x="457200" y="3352800"/>
            <a:ext cx="8382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"/>
                <a:cs typeface="Arial"/>
              </a:rPr>
              <a:t>4.Можно кататься там, где ездят автомобили.</a:t>
            </a:r>
          </a:p>
        </p:txBody>
      </p:sp>
      <p:sp>
        <p:nvSpPr>
          <p:cNvPr id="588807" name="WordArt 7"/>
          <p:cNvSpPr>
            <a:spLocks noChangeArrowheads="1" noChangeShapeType="1" noTextEdit="1"/>
          </p:cNvSpPr>
          <p:nvPr/>
        </p:nvSpPr>
        <p:spPr bwMode="auto">
          <a:xfrm>
            <a:off x="457200" y="4114800"/>
            <a:ext cx="8305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"/>
                <a:cs typeface="Arial"/>
              </a:rPr>
              <a:t>5.Садиться в автомобиль и выходить из него нужно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"/>
                <a:cs typeface="Arial"/>
              </a:rPr>
              <a:t>со стороны тротуара.</a:t>
            </a:r>
          </a:p>
        </p:txBody>
      </p:sp>
      <p:sp>
        <p:nvSpPr>
          <p:cNvPr id="588808" name="WordArt 8"/>
          <p:cNvSpPr>
            <a:spLocks noChangeArrowheads="1" noChangeShapeType="1" noTextEdit="1"/>
          </p:cNvSpPr>
          <p:nvPr/>
        </p:nvSpPr>
        <p:spPr bwMode="auto">
          <a:xfrm>
            <a:off x="428596" y="5286388"/>
            <a:ext cx="8382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"/>
                <a:cs typeface="Arial"/>
              </a:rPr>
              <a:t>6.Держись за поручень, чтобы не упасть, 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"/>
                <a:cs typeface="Arial"/>
              </a:rPr>
              <a:t>не ходи без дела по проходу во время движения.</a:t>
            </a:r>
          </a:p>
        </p:txBody>
      </p:sp>
      <p:sp>
        <p:nvSpPr>
          <p:cNvPr id="588809" name="WordArt 9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Чтобы путь был счастливым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8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8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8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8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8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8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8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8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8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8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8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8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88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88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8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8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03" grpId="0" animBg="1"/>
      <p:bldP spid="588804" grpId="0" animBg="1"/>
      <p:bldP spid="588805" grpId="0" animBg="1"/>
      <p:bldP spid="588806" grpId="0" animBg="1"/>
      <p:bldP spid="588807" grpId="0" animBg="1"/>
      <p:bldP spid="588808" grpId="0" animBg="1"/>
      <p:bldP spid="5888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457200" y="1295400"/>
            <a:ext cx="8458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"/>
                <a:cs typeface="Arial"/>
              </a:rPr>
              <a:t>1.Ходить разрешается по проезжей части.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457200" y="1981200"/>
            <a:ext cx="8305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2.Переходить улицу только там, где положено.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457200" y="2667000"/>
            <a:ext cx="8382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"/>
                <a:cs typeface="Arial"/>
              </a:rPr>
              <a:t>3.Переходить только на желтый сигнал светофора.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457200" y="3352800"/>
            <a:ext cx="8382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"/>
                <a:cs typeface="Arial"/>
              </a:rPr>
              <a:t>4.Можно кататься там, где ездят автомобили.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457200" y="4114800"/>
            <a:ext cx="8305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5.Садиться в автомобиль и выходить из него нужно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со стороны тротуара.</a:t>
            </a:r>
          </a:p>
        </p:txBody>
      </p:sp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457200" y="5334000"/>
            <a:ext cx="8382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6.Держись за поручень, чтобы не упасть,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не ходи без дела по проходу во время движения.</a:t>
            </a:r>
          </a:p>
        </p:txBody>
      </p:sp>
      <p:sp>
        <p:nvSpPr>
          <p:cNvPr id="8200" name="WordArt 8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Чтобы путь был счастливым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214422"/>
            <a:ext cx="8686800" cy="48577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- </a:t>
            </a:r>
            <a:r>
              <a:rPr lang="ru-RU" sz="4400" dirty="0" smtClean="0"/>
              <a:t>Какое правило нарушил мальчик Петя?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-Какие правила должны соблюдать пешеходы?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WordArt 9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Чтобы путь был счастливым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  <a:latin typeface="Comic Sans MS" pitchFamily="66" charset="0"/>
              </a:rPr>
              <a:t>Помни!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81525"/>
            <a:ext cx="8229600" cy="20875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chemeClr val="accent2"/>
                </a:solidFill>
                <a:latin typeface="Comic Sans MS" pitchFamily="66" charset="0"/>
              </a:rPr>
              <a:t>	Если вдоль тротуара посажены деревья и кустарники, не выскакивай неожиданно на дорогу и не беги через улицу.</a:t>
            </a:r>
          </a:p>
        </p:txBody>
      </p:sp>
      <p:pic>
        <p:nvPicPr>
          <p:cNvPr id="27652" name="Picture 4" descr="fhaf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773238"/>
            <a:ext cx="7993063" cy="2725737"/>
          </a:xfrm>
          <a:prstGeom prst="rect">
            <a:avLst/>
          </a:prstGeom>
          <a:noFill/>
          <a:ln w="38100">
            <a:solidFill>
              <a:srgbClr val="6666FF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16" descr="post-154462-12544753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500042"/>
            <a:ext cx="5256213" cy="3921125"/>
          </a:xfrm>
          <a:prstGeom prst="rect">
            <a:avLst/>
          </a:prstGeom>
          <a:noFill/>
          <a:ln w="38100">
            <a:solidFill>
              <a:srgbClr val="6666FF"/>
            </a:solidFill>
            <a:miter lim="800000"/>
            <a:headEnd/>
            <a:tailEnd/>
          </a:ln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28596" y="4816475"/>
            <a:ext cx="8424862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solidFill>
                  <a:schemeClr val="accent2"/>
                </a:solidFill>
                <a:latin typeface="Comic Sans MS" pitchFamily="66" charset="0"/>
              </a:rPr>
              <a:t>Не переходи дорогу рядом со стоящей машиной. Водитель той машины, которая едет по дороге, может тебя не увидеть.</a:t>
            </a:r>
            <a:r>
              <a:rPr lang="ru-RU" sz="3200" dirty="0">
                <a:latin typeface="Comic Sans MS" pitchFamily="66" charset="0"/>
              </a:rPr>
              <a:t> </a:t>
            </a:r>
          </a:p>
          <a:p>
            <a:pPr algn="ctr"/>
            <a:endParaRPr lang="ru-RU" sz="32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131</TotalTime>
  <Words>566</Words>
  <Application>Microsoft Office PowerPoint</Application>
  <PresentationFormat>Экран (4:3)</PresentationFormat>
  <Paragraphs>167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Слайд 1</vt:lpstr>
      <vt:lpstr>Наша безоПасность</vt:lpstr>
      <vt:lpstr>Слайд 3</vt:lpstr>
      <vt:lpstr>Работа в парах.</vt:lpstr>
      <vt:lpstr>Слайд 5</vt:lpstr>
      <vt:lpstr>Слайд 6</vt:lpstr>
      <vt:lpstr>- Какое правило нарушил мальчик Петя?  -Какие правила должны соблюдать пешеходы? </vt:lpstr>
      <vt:lpstr>Помни!</vt:lpstr>
      <vt:lpstr>Слайд 9</vt:lpstr>
      <vt:lpstr>Слайд 10</vt:lpstr>
      <vt:lpstr>Слайд 11</vt:lpstr>
      <vt:lpstr>Слайд 12</vt:lpstr>
      <vt:lpstr>Слайд 13</vt:lpstr>
      <vt:lpstr>Слайд 14</vt:lpstr>
      <vt:lpstr>Кроссворд по ПДД </vt:lpstr>
      <vt:lpstr>Слайд 16</vt:lpstr>
      <vt:lpstr>Работа в  группах</vt:lpstr>
      <vt:lpstr>Слайд 18</vt:lpstr>
      <vt:lpstr>Слайд 19</vt:lpstr>
      <vt:lpstr>Слайд 20</vt:lpstr>
      <vt:lpstr>Слайд 21</vt:lpstr>
      <vt:lpstr>Спасибо за работу!   Домашнее  задание: с.8-13 читать, вопросы и задания.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2</cp:lastModifiedBy>
  <cp:revision>16</cp:revision>
  <dcterms:created xsi:type="dcterms:W3CDTF">2012-02-14T18:12:48Z</dcterms:created>
  <dcterms:modified xsi:type="dcterms:W3CDTF">2014-03-10T15:19:28Z</dcterms:modified>
</cp:coreProperties>
</file>