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31" r:id="rId2"/>
    <p:sldMasterId id="2147483856" r:id="rId3"/>
    <p:sldMasterId id="2147483864" r:id="rId4"/>
    <p:sldMasterId id="2147483876" r:id="rId5"/>
    <p:sldMasterId id="2147483912" r:id="rId6"/>
    <p:sldMasterId id="2147483924" r:id="rId7"/>
  </p:sldMasterIdLst>
  <p:sldIdLst>
    <p:sldId id="257" r:id="rId8"/>
    <p:sldId id="261" r:id="rId9"/>
    <p:sldId id="279" r:id="rId10"/>
    <p:sldId id="263" r:id="rId11"/>
    <p:sldId id="280" r:id="rId12"/>
    <p:sldId id="282" r:id="rId13"/>
    <p:sldId id="283" r:id="rId14"/>
    <p:sldId id="284" r:id="rId15"/>
    <p:sldId id="285" r:id="rId16"/>
    <p:sldId id="286" r:id="rId17"/>
    <p:sldId id="271" r:id="rId18"/>
    <p:sldId id="273" r:id="rId19"/>
    <p:sldId id="272" r:id="rId20"/>
    <p:sldId id="288" r:id="rId21"/>
    <p:sldId id="287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6699"/>
    <a:srgbClr val="E2ECEE"/>
    <a:srgbClr val="ECEEF0"/>
    <a:srgbClr val="EEF0F2"/>
    <a:srgbClr val="E7EAED"/>
    <a:srgbClr val="B7D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572140"/>
            <a:ext cx="6400800" cy="785818"/>
          </a:xfrm>
          <a:noFill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marL="0" indent="0" algn="ctr">
              <a:buNone/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001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0"/>
            <a:ext cx="7772400" cy="1500187"/>
          </a:xfrm>
        </p:spPr>
        <p:txBody>
          <a:bodyPr anchor="b"/>
          <a:lstStyle>
            <a:lvl1pPr marL="0" indent="0">
              <a:buNone/>
              <a:defRPr sz="2000" b="0" cap="none" spc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42852"/>
            <a:ext cx="3786214" cy="6215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42852"/>
            <a:ext cx="3857620" cy="6215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46032"/>
            <a:ext cx="38117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785794"/>
            <a:ext cx="3811734" cy="5572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30769" y="146032"/>
            <a:ext cx="38132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30769" y="785794"/>
            <a:ext cx="3813231" cy="5572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12/17/2012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42000">
              <a:schemeClr val="tx2">
                <a:lumMod val="40000"/>
                <a:lumOff val="60000"/>
              </a:schemeClr>
            </a:gs>
            <a:gs pos="74000">
              <a:schemeClr val="tx2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977017" y="2809373"/>
            <a:ext cx="3768584" cy="3768732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31114" y="3494620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38373" y="2603828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22681" y="274067"/>
            <a:ext cx="2023855" cy="1987150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08162" y="0"/>
            <a:ext cx="2023855" cy="1987150"/>
          </a:xfrm>
          <a:prstGeom prst="ellipse">
            <a:avLst/>
          </a:prstGeom>
          <a:solidFill>
            <a:schemeClr val="tx2">
              <a:lumMod val="20000"/>
              <a:lumOff val="80000"/>
              <a:alpha val="22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0" y="342589"/>
            <a:ext cx="3559217" cy="3357598"/>
          </a:xfrm>
          <a:prstGeom prst="ellipse">
            <a:avLst/>
          </a:prstGeom>
          <a:solidFill>
            <a:schemeClr val="tx2">
              <a:lumMod val="60000"/>
              <a:lumOff val="40000"/>
              <a:alpha val="53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3722063" y="2272583"/>
            <a:ext cx="5201583" cy="4296385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675843" y="1750486"/>
            <a:ext cx="4257108" cy="482761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86680 w 5411155"/>
              <a:gd name="connsiteY0" fmla="*/ 0 h 5581650"/>
              <a:gd name="connsiteX1" fmla="*/ 5411155 w 541115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11155" h="5581650">
                <a:moveTo>
                  <a:pt x="86680" y="0"/>
                </a:moveTo>
                <a:cubicBezTo>
                  <a:pt x="0" y="3960788"/>
                  <a:pt x="2031348" y="4387839"/>
                  <a:pt x="541115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535060" y="2033564"/>
            <a:ext cx="3397892" cy="4544541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550043"/>
              <a:gd name="connsiteY0" fmla="*/ 0 h 5581650"/>
              <a:gd name="connsiteX1" fmla="*/ 4550043 w 4550043"/>
              <a:gd name="connsiteY1" fmla="*/ 5581650 h 5581650"/>
              <a:gd name="connsiteX0" fmla="*/ 163410 w 4713453"/>
              <a:gd name="connsiteY0" fmla="*/ 0 h 5581650"/>
              <a:gd name="connsiteX1" fmla="*/ 4713453 w 4713453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13453" h="5581650">
                <a:moveTo>
                  <a:pt x="163410" y="0"/>
                </a:moveTo>
                <a:cubicBezTo>
                  <a:pt x="0" y="3750856"/>
                  <a:pt x="1333646" y="4387839"/>
                  <a:pt x="4713453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606024" y="2766570"/>
            <a:ext cx="4047803" cy="381153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825343"/>
              <a:gd name="connsiteY0" fmla="*/ 0 h 4804342"/>
              <a:gd name="connsiteX1" fmla="*/ 4825343 w 4825343"/>
              <a:gd name="connsiteY1" fmla="*/ 4804342 h 4804342"/>
              <a:gd name="connsiteX0" fmla="*/ 0 w 4825343"/>
              <a:gd name="connsiteY0" fmla="*/ 0 h 4804342"/>
              <a:gd name="connsiteX1" fmla="*/ 4825343 w 4825343"/>
              <a:gd name="connsiteY1" fmla="*/ 4804342 h 480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25343" h="4804342">
                <a:moveTo>
                  <a:pt x="0" y="0"/>
                </a:moveTo>
                <a:cubicBezTo>
                  <a:pt x="68442" y="1981382"/>
                  <a:pt x="1445536" y="3610531"/>
                  <a:pt x="4825343" y="4804342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210272" y="2498858"/>
            <a:ext cx="5722680" cy="407924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3489428" y="2681116"/>
            <a:ext cx="5443523" cy="389698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324475" h="5581650">
                <a:moveTo>
                  <a:pt x="0" y="0"/>
                </a:moveTo>
                <a:cubicBezTo>
                  <a:pt x="617530" y="4037015"/>
                  <a:pt x="1944668" y="4387839"/>
                  <a:pt x="5324475" y="558165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799435" y="2398238"/>
            <a:ext cx="2993971" cy="417986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548039"/>
              <a:gd name="connsiteY0" fmla="*/ 0 h 5973380"/>
              <a:gd name="connsiteX1" fmla="*/ 4548039 w 4548039"/>
              <a:gd name="connsiteY1" fmla="*/ 5973380 h 5973380"/>
              <a:gd name="connsiteX0" fmla="*/ 210735 w 4758774"/>
              <a:gd name="connsiteY0" fmla="*/ 0 h 5973380"/>
              <a:gd name="connsiteX1" fmla="*/ 4758774 w 4758774"/>
              <a:gd name="connsiteY1" fmla="*/ 5973380 h 59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58774" h="5973380">
                <a:moveTo>
                  <a:pt x="210735" y="0"/>
                </a:moveTo>
                <a:cubicBezTo>
                  <a:pt x="0" y="3828092"/>
                  <a:pt x="1378967" y="4779569"/>
                  <a:pt x="4758774" y="5973380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4955000" y="2307406"/>
            <a:ext cx="3419669" cy="4270699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017337"/>
              <a:gd name="connsiteY0" fmla="*/ 0 h 6403645"/>
              <a:gd name="connsiteX1" fmla="*/ 5017337 w 5017337"/>
              <a:gd name="connsiteY1" fmla="*/ 6403645 h 6403645"/>
              <a:gd name="connsiteX0" fmla="*/ 0 w 5017337"/>
              <a:gd name="connsiteY0" fmla="*/ 0 h 6403645"/>
              <a:gd name="connsiteX1" fmla="*/ 5017337 w 5017337"/>
              <a:gd name="connsiteY1" fmla="*/ 6403645 h 640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7337" h="6403645">
                <a:moveTo>
                  <a:pt x="0" y="0"/>
                </a:moveTo>
                <a:cubicBezTo>
                  <a:pt x="194292" y="4016449"/>
                  <a:pt x="1637530" y="5209834"/>
                  <a:pt x="5017337" y="6403645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891680" y="1438902"/>
            <a:ext cx="4622505" cy="513920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6962744"/>
              <a:gd name="connsiteY0" fmla="*/ 0 h 5581650"/>
              <a:gd name="connsiteX1" fmla="*/ 6962744 w 6962744"/>
              <a:gd name="connsiteY1" fmla="*/ 5581650 h 5581650"/>
              <a:gd name="connsiteX0" fmla="*/ 0 w 6143633"/>
              <a:gd name="connsiteY0" fmla="*/ 0 h 6040444"/>
              <a:gd name="connsiteX1" fmla="*/ 6143633 w 6143633"/>
              <a:gd name="connsiteY1" fmla="*/ 6040444 h 6040444"/>
              <a:gd name="connsiteX0" fmla="*/ 638505 w 6782138"/>
              <a:gd name="connsiteY0" fmla="*/ 0 h 6040444"/>
              <a:gd name="connsiteX1" fmla="*/ 6782138 w 6782138"/>
              <a:gd name="connsiteY1" fmla="*/ 6040444 h 6040444"/>
              <a:gd name="connsiteX0" fmla="*/ 638505 w 6782138"/>
              <a:gd name="connsiteY0" fmla="*/ 0 h 5734624"/>
              <a:gd name="connsiteX1" fmla="*/ 6782138 w 6782138"/>
              <a:gd name="connsiteY1" fmla="*/ 5734624 h 573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82138" h="5734624">
                <a:moveTo>
                  <a:pt x="638505" y="0"/>
                </a:moveTo>
                <a:cubicBezTo>
                  <a:pt x="0" y="4230704"/>
                  <a:pt x="3402331" y="4540813"/>
                  <a:pt x="6782138" y="5734624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373704" y="2603805"/>
            <a:ext cx="3349879" cy="3974300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4914942"/>
              <a:gd name="connsiteY0" fmla="*/ 0 h 6108259"/>
              <a:gd name="connsiteX1" fmla="*/ 4914942 w 4914942"/>
              <a:gd name="connsiteY1" fmla="*/ 6108259 h 6108259"/>
              <a:gd name="connsiteX0" fmla="*/ 0 w 4914942"/>
              <a:gd name="connsiteY0" fmla="*/ 0 h 6108259"/>
              <a:gd name="connsiteX1" fmla="*/ 4914942 w 4914942"/>
              <a:gd name="connsiteY1" fmla="*/ 6108259 h 6108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14942" h="6108259">
                <a:moveTo>
                  <a:pt x="0" y="0"/>
                </a:moveTo>
                <a:cubicBezTo>
                  <a:pt x="105547" y="3910618"/>
                  <a:pt x="1535135" y="4914448"/>
                  <a:pt x="4914942" y="610825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234125" y="2877872"/>
            <a:ext cx="3838404" cy="3837276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631705"/>
              <a:gd name="connsiteY0" fmla="*/ 0 h 4730238"/>
              <a:gd name="connsiteX1" fmla="*/ 5631705 w 5631705"/>
              <a:gd name="connsiteY1" fmla="*/ 4730238 h 4730238"/>
              <a:gd name="connsiteX0" fmla="*/ 0 w 5631705"/>
              <a:gd name="connsiteY0" fmla="*/ 0 h 4730238"/>
              <a:gd name="connsiteX1" fmla="*/ 5631705 w 5631705"/>
              <a:gd name="connsiteY1" fmla="*/ 4730238 h 4730238"/>
              <a:gd name="connsiteX0" fmla="*/ 0 w 5631705"/>
              <a:gd name="connsiteY0" fmla="*/ 0 h 5297899"/>
              <a:gd name="connsiteX1" fmla="*/ 5631705 w 5631705"/>
              <a:gd name="connsiteY1" fmla="*/ 5297899 h 5297899"/>
              <a:gd name="connsiteX0" fmla="*/ 0 w 5631705"/>
              <a:gd name="connsiteY0" fmla="*/ 0 h 5297899"/>
              <a:gd name="connsiteX1" fmla="*/ 5631705 w 5631705"/>
              <a:gd name="connsiteY1" fmla="*/ 5297899 h 5297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31705" h="5297899">
                <a:moveTo>
                  <a:pt x="0" y="0"/>
                </a:moveTo>
                <a:cubicBezTo>
                  <a:pt x="412715" y="3803608"/>
                  <a:pt x="2251898" y="4104088"/>
                  <a:pt x="5631705" y="529789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5792408" y="3357506"/>
            <a:ext cx="3280121" cy="3357642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119732"/>
              <a:gd name="connsiteY0" fmla="*/ 0 h 4446424"/>
              <a:gd name="connsiteX1" fmla="*/ 5119732 w 5119732"/>
              <a:gd name="connsiteY1" fmla="*/ 4446424 h 4446424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824875"/>
              <a:gd name="connsiteX1" fmla="*/ 4812594 w 4812594"/>
              <a:gd name="connsiteY1" fmla="*/ 4824875 h 4824875"/>
              <a:gd name="connsiteX0" fmla="*/ 0 w 4812594"/>
              <a:gd name="connsiteY0" fmla="*/ 0 h 4635697"/>
              <a:gd name="connsiteX1" fmla="*/ 4812594 w 4812594"/>
              <a:gd name="connsiteY1" fmla="*/ 4635697 h 4635697"/>
              <a:gd name="connsiteX0" fmla="*/ 0 w 4812594"/>
              <a:gd name="connsiteY0" fmla="*/ 0 h 4635697"/>
              <a:gd name="connsiteX1" fmla="*/ 4812594 w 4812594"/>
              <a:gd name="connsiteY1" fmla="*/ 4635697 h 463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594" h="4635697">
                <a:moveTo>
                  <a:pt x="0" y="0"/>
                </a:moveTo>
                <a:cubicBezTo>
                  <a:pt x="269353" y="2403461"/>
                  <a:pt x="1432787" y="3441886"/>
                  <a:pt x="4812594" y="4635697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3489396" y="3151985"/>
            <a:ext cx="5583133" cy="3563163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8191571"/>
              <a:gd name="connsiteY0" fmla="*/ 0 h 4919448"/>
              <a:gd name="connsiteX1" fmla="*/ 8191571 w 8191571"/>
              <a:gd name="connsiteY1" fmla="*/ 4919448 h 4919448"/>
              <a:gd name="connsiteX0" fmla="*/ 0 w 8191571"/>
              <a:gd name="connsiteY0" fmla="*/ 0 h 4919448"/>
              <a:gd name="connsiteX1" fmla="*/ 8191571 w 8191571"/>
              <a:gd name="connsiteY1" fmla="*/ 4919448 h 491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191571" h="4919448">
                <a:moveTo>
                  <a:pt x="0" y="0"/>
                </a:moveTo>
                <a:cubicBezTo>
                  <a:pt x="1013459" y="3753175"/>
                  <a:pt x="4811764" y="3725637"/>
                  <a:pt x="8191571" y="4919448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3977920" y="2466761"/>
            <a:ext cx="5094609" cy="4248387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7474809"/>
              <a:gd name="connsiteY0" fmla="*/ 0 h 5865496"/>
              <a:gd name="connsiteX1" fmla="*/ 7474809 w 7474809"/>
              <a:gd name="connsiteY1" fmla="*/ 5865496 h 5865496"/>
              <a:gd name="connsiteX0" fmla="*/ 0 w 7474809"/>
              <a:gd name="connsiteY0" fmla="*/ 0 h 5865496"/>
              <a:gd name="connsiteX1" fmla="*/ 7474809 w 7474809"/>
              <a:gd name="connsiteY1" fmla="*/ 5865496 h 586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74809" h="5865496">
                <a:moveTo>
                  <a:pt x="0" y="0"/>
                </a:moveTo>
                <a:cubicBezTo>
                  <a:pt x="269391" y="4018073"/>
                  <a:pt x="4095002" y="4671685"/>
                  <a:pt x="7474809" y="5865496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605992" y="3494574"/>
            <a:ext cx="4466537" cy="3220574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758046"/>
              <a:gd name="connsiteY0" fmla="*/ 0 h 4824843"/>
              <a:gd name="connsiteX1" fmla="*/ 6758046 w 6758046"/>
              <a:gd name="connsiteY1" fmla="*/ 4824843 h 4824843"/>
              <a:gd name="connsiteX0" fmla="*/ 0 w 6553303"/>
              <a:gd name="connsiteY0" fmla="*/ 0 h 4446456"/>
              <a:gd name="connsiteX1" fmla="*/ 6553303 w 6553303"/>
              <a:gd name="connsiteY1" fmla="*/ 4446456 h 4446456"/>
              <a:gd name="connsiteX0" fmla="*/ 0 w 6553303"/>
              <a:gd name="connsiteY0" fmla="*/ 0 h 4446456"/>
              <a:gd name="connsiteX1" fmla="*/ 6553303 w 6553303"/>
              <a:gd name="connsiteY1" fmla="*/ 4446456 h 444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53303" h="4446456">
                <a:moveTo>
                  <a:pt x="0" y="0"/>
                </a:moveTo>
                <a:cubicBezTo>
                  <a:pt x="521938" y="2346675"/>
                  <a:pt x="3173496" y="3252645"/>
                  <a:pt x="6553303" y="4446456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117499" y="4042776"/>
            <a:ext cx="4955030" cy="2672372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7270019"/>
              <a:gd name="connsiteY0" fmla="*/ 0 h 4037015"/>
              <a:gd name="connsiteX1" fmla="*/ 7270019 w 7270019"/>
              <a:gd name="connsiteY1" fmla="*/ 3689585 h 4037015"/>
              <a:gd name="connsiteX0" fmla="*/ 0 w 7270019"/>
              <a:gd name="connsiteY0" fmla="*/ 0 h 3689585"/>
              <a:gd name="connsiteX1" fmla="*/ 7270019 w 7270019"/>
              <a:gd name="connsiteY1" fmla="*/ 3689585 h 368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70019" h="3689585">
                <a:moveTo>
                  <a:pt x="0" y="0"/>
                </a:moveTo>
                <a:cubicBezTo>
                  <a:pt x="1306982" y="2435015"/>
                  <a:pt x="3890212" y="2495774"/>
                  <a:pt x="7270019" y="3689585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5583071" y="3768686"/>
            <a:ext cx="3280059" cy="2740871"/>
          </a:xfrm>
          <a:custGeom>
            <a:avLst/>
            <a:gdLst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324475"/>
              <a:gd name="connsiteY0" fmla="*/ 0 h 5581650"/>
              <a:gd name="connsiteX1" fmla="*/ 5324475 w 5324475"/>
              <a:gd name="connsiteY1" fmla="*/ 5581650 h 5581650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5119732"/>
              <a:gd name="connsiteY0" fmla="*/ 0 h 4068005"/>
              <a:gd name="connsiteX1" fmla="*/ 5119732 w 5119732"/>
              <a:gd name="connsiteY1" fmla="*/ 4068005 h 4068005"/>
              <a:gd name="connsiteX0" fmla="*/ 0 w 4812502"/>
              <a:gd name="connsiteY0" fmla="*/ 0 h 3784159"/>
              <a:gd name="connsiteX1" fmla="*/ 4812502 w 4812502"/>
              <a:gd name="connsiteY1" fmla="*/ 3784159 h 378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12502" h="3784159">
                <a:moveTo>
                  <a:pt x="0" y="0"/>
                </a:moveTo>
                <a:cubicBezTo>
                  <a:pt x="399052" y="1753840"/>
                  <a:pt x="1432695" y="2590348"/>
                  <a:pt x="4812502" y="3784159"/>
                </a:cubicBezTo>
              </a:path>
            </a:pathLst>
          </a:custGeom>
          <a:ln w="31750">
            <a:solidFill>
              <a:schemeClr val="bg1"/>
            </a:solidFill>
            <a:headEnd type="oval"/>
          </a:ln>
          <a:effectLst>
            <a:outerShdw blurRad="177800" sx="102000" sy="102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909097" y="4728023"/>
            <a:ext cx="767681" cy="75374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746567" y="4590978"/>
            <a:ext cx="418735" cy="4111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350783" y="4179844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258043" y="3905754"/>
            <a:ext cx="628103" cy="61670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537199" y="3289053"/>
            <a:ext cx="348946" cy="34261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90362" y="3905754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560151" y="3220530"/>
            <a:ext cx="558313" cy="548179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652892" y="4522456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094578" y="5002113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885211" y="3974277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117530" y="4316889"/>
            <a:ext cx="418735" cy="41113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629006" y="4728023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22681" y="5344725"/>
            <a:ext cx="697892" cy="68522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4606054" y="5344725"/>
            <a:ext cx="488524" cy="479657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955000" y="4659501"/>
            <a:ext cx="418735" cy="411134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5652892" y="1301903"/>
            <a:ext cx="279157" cy="274090"/>
          </a:xfrm>
          <a:prstGeom prst="ellipse">
            <a:avLst/>
          </a:prstGeom>
          <a:gradFill flip="none" rotWithShape="1">
            <a:gsLst>
              <a:gs pos="31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583103" y="1027813"/>
            <a:ext cx="628103" cy="616702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722681" y="890768"/>
            <a:ext cx="488524" cy="411134"/>
          </a:xfrm>
          <a:prstGeom prst="ellipse">
            <a:avLst/>
          </a:prstGeom>
          <a:gradFill flip="none" rotWithShape="1">
            <a:gsLst>
              <a:gs pos="31000">
                <a:schemeClr val="bg1">
                  <a:alpha val="55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234157" y="3220530"/>
            <a:ext cx="418735" cy="411134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071627" y="4590978"/>
            <a:ext cx="628103" cy="616702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83103" y="5070635"/>
            <a:ext cx="488524" cy="47965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5303946" y="5481770"/>
            <a:ext cx="488524" cy="479657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6280994" y="5139158"/>
            <a:ext cx="767681" cy="753746"/>
          </a:xfrm>
          <a:prstGeom prst="ellipse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023855" y="1713037"/>
            <a:ext cx="837470" cy="82226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140482" y="548156"/>
            <a:ext cx="628103" cy="54817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3140482" y="1644515"/>
            <a:ext cx="418735" cy="342612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428728" y="3643314"/>
            <a:ext cx="1046838" cy="1096359"/>
          </a:xfrm>
          <a:prstGeom prst="ellipse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62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444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357290" y="6429396"/>
            <a:ext cx="7786710" cy="42860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62000">
                <a:schemeClr val="tx2">
                  <a:lumMod val="75000"/>
                </a:schemeClr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2293167" y="2578863"/>
            <a:ext cx="60150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0"/>
            <a:ext cx="7786710" cy="6429396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4" name="Группа 64"/>
          <p:cNvGrpSpPr/>
          <p:nvPr/>
        </p:nvGrpSpPr>
        <p:grpSpPr>
          <a:xfrm>
            <a:off x="8743778" y="6483162"/>
            <a:ext cx="331471" cy="331471"/>
            <a:chOff x="4857752" y="6500834"/>
            <a:chExt cx="331471" cy="331471"/>
          </a:xfrm>
        </p:grpSpPr>
        <p:sp>
          <p:nvSpPr>
            <p:cNvPr id="66" name="Овал 65"/>
            <p:cNvSpPr/>
            <p:nvPr/>
          </p:nvSpPr>
          <p:spPr>
            <a:xfrm>
              <a:off x="5000628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5072066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5143504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072066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5000628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929190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5000628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5072066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5000628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929190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4857752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4929190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5000628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4929190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4857752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90"/>
          <p:cNvGrpSpPr/>
          <p:nvPr/>
        </p:nvGrpSpPr>
        <p:grpSpPr>
          <a:xfrm rot="10800000">
            <a:off x="8266441" y="6487365"/>
            <a:ext cx="331471" cy="331471"/>
            <a:chOff x="4857752" y="6500834"/>
            <a:chExt cx="331471" cy="331471"/>
          </a:xfrm>
        </p:grpSpPr>
        <p:sp>
          <p:nvSpPr>
            <p:cNvPr id="82" name="Овал 81"/>
            <p:cNvSpPr/>
            <p:nvPr/>
          </p:nvSpPr>
          <p:spPr>
            <a:xfrm>
              <a:off x="5000628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5072066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143504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5072066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5000628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4929190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000628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5072066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5000628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4929190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4857752" y="6500834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4929190" y="657227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/>
            <p:cNvSpPr/>
            <p:nvPr/>
          </p:nvSpPr>
          <p:spPr>
            <a:xfrm>
              <a:off x="5000628" y="6643710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4929190" y="6715148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857752" y="678658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96"/>
          <p:cNvGrpSpPr/>
          <p:nvPr/>
        </p:nvGrpSpPr>
        <p:grpSpPr>
          <a:xfrm>
            <a:off x="1417970" y="6490785"/>
            <a:ext cx="474347" cy="334941"/>
            <a:chOff x="7072330" y="6500834"/>
            <a:chExt cx="474347" cy="334941"/>
          </a:xfrm>
        </p:grpSpPr>
        <p:grpSp>
          <p:nvGrpSpPr>
            <p:cNvPr id="7" name="Группа 107"/>
            <p:cNvGrpSpPr/>
            <p:nvPr/>
          </p:nvGrpSpPr>
          <p:grpSpPr>
            <a:xfrm>
              <a:off x="7072330" y="6504304"/>
              <a:ext cx="331471" cy="331471"/>
              <a:chOff x="4857752" y="6500834"/>
              <a:chExt cx="331471" cy="331471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5000628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5072066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7" name="Овал 116"/>
              <p:cNvSpPr/>
              <p:nvPr/>
            </p:nvSpPr>
            <p:spPr>
              <a:xfrm>
                <a:off x="5143504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8" name="Овал 117"/>
              <p:cNvSpPr/>
              <p:nvPr/>
            </p:nvSpPr>
            <p:spPr>
              <a:xfrm>
                <a:off x="5072066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5000628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0" name="Овал 119"/>
              <p:cNvSpPr/>
              <p:nvPr/>
            </p:nvSpPr>
            <p:spPr>
              <a:xfrm>
                <a:off x="4929190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1" name="Овал 120"/>
              <p:cNvSpPr/>
              <p:nvPr/>
            </p:nvSpPr>
            <p:spPr>
              <a:xfrm>
                <a:off x="5000628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5072066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5000628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4929190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4857752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4929190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Овал 126"/>
              <p:cNvSpPr/>
              <p:nvPr/>
            </p:nvSpPr>
            <p:spPr>
              <a:xfrm>
                <a:off x="5000628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4929190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9" name="Овал 128"/>
              <p:cNvSpPr/>
              <p:nvPr/>
            </p:nvSpPr>
            <p:spPr>
              <a:xfrm>
                <a:off x="4857752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0" name="Группа 123"/>
            <p:cNvGrpSpPr/>
            <p:nvPr/>
          </p:nvGrpSpPr>
          <p:grpSpPr>
            <a:xfrm flipH="1">
              <a:off x="7215206" y="6500834"/>
              <a:ext cx="331471" cy="331471"/>
              <a:chOff x="4857752" y="6500834"/>
              <a:chExt cx="331471" cy="331471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5000628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5072066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5143504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5072066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5000628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5" name="Овал 104"/>
              <p:cNvSpPr/>
              <p:nvPr/>
            </p:nvSpPr>
            <p:spPr>
              <a:xfrm>
                <a:off x="4929190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6" name="Овал 105"/>
              <p:cNvSpPr/>
              <p:nvPr/>
            </p:nvSpPr>
            <p:spPr>
              <a:xfrm>
                <a:off x="5000628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5072066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8" name="Овал 107"/>
              <p:cNvSpPr/>
              <p:nvPr/>
            </p:nvSpPr>
            <p:spPr>
              <a:xfrm>
                <a:off x="5000628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4929190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4857752" y="6500834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1" name="Овал 110"/>
              <p:cNvSpPr/>
              <p:nvPr/>
            </p:nvSpPr>
            <p:spPr>
              <a:xfrm>
                <a:off x="4929190" y="657227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5000628" y="6643710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4929190" y="6715148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4" name="Овал 113"/>
              <p:cNvSpPr/>
              <p:nvPr/>
            </p:nvSpPr>
            <p:spPr>
              <a:xfrm>
                <a:off x="4857752" y="678658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2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00"/>
                            </p:stCondLst>
                            <p:childTnLst>
                              <p:par>
                                <p:cTn id="23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1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1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7" grpId="2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5400" b="1" i="0" u="none" strike="noStrike" kern="1200" cap="none" spc="0" normalizeH="0" baseline="0" noProof="0" smtClean="0">
          <a:ln w="31550" cmpd="sng">
            <a:gradFill>
              <a:gsLst>
                <a:gs pos="25000">
                  <a:schemeClr val="accent1">
                    <a:shade val="25000"/>
                    <a:satMod val="190000"/>
                  </a:schemeClr>
                </a:gs>
                <a:gs pos="80000">
                  <a:schemeClr val="accent1">
                    <a:tint val="75000"/>
                    <a:satMod val="190000"/>
                  </a:schemeClr>
                </a:gs>
              </a:gsLst>
              <a:lin ang="5400000"/>
            </a:gradFill>
            <a:prstDash val="solid"/>
          </a:ln>
          <a:solidFill>
            <a:srgbClr val="FFFFFF"/>
          </a:solidFill>
          <a:effectLst>
            <a:outerShdw blurRad="41275" dist="12700" dir="12000000" algn="tl" rotWithShape="0">
              <a:srgbClr val="000000">
                <a:alpha val="40000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43042" y="285728"/>
            <a:ext cx="7215238" cy="1714512"/>
          </a:xfrm>
        </p:spPr>
        <p:txBody>
          <a:bodyPr>
            <a:prstTxWarp prst="textDeflateBottom">
              <a:avLst>
                <a:gd name="adj" fmla="val 79257"/>
              </a:avLst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 Развитие</a:t>
            </a:r>
          </a:p>
          <a:p>
            <a:pPr algn="ctr"/>
            <a:r>
              <a:rPr lang="ru-RU" sz="4800" b="1" dirty="0" smtClean="0">
                <a:ln w="0"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12700" stA="50000" endPos="50000" dist="5000" dir="5400000" sy="-100000" rotWithShape="0"/>
                </a:effectLst>
              </a:rPr>
              <a:t>остаточного слуха</a:t>
            </a:r>
            <a:endParaRPr lang="ru-RU" sz="4800" b="1" dirty="0">
              <a:ln w="0"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500166" y="5286388"/>
            <a:ext cx="6500858" cy="642918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itchFamily="18" charset="0"/>
              </a:rPr>
              <a:t>и во внеурочное время</a:t>
            </a:r>
            <a:endParaRPr kumimoji="0" lang="ru-RU" sz="3200" b="1" i="1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Bookman Old Style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42976" y="3286124"/>
            <a:ext cx="7772400" cy="428628"/>
          </a:xfrm>
          <a:prstGeom prst="rect">
            <a:avLst/>
          </a:prstGeom>
          <a:solidFill>
            <a:schemeClr val="bg1">
              <a:alpha val="19000"/>
            </a:schemeClr>
          </a:solidFill>
        </p:spPr>
        <p:txBody>
          <a:bodyPr vert="horz" lIns="91440" tIns="45720" rIns="91440" bIns="45720" rtlCol="0" anchor="b">
            <a:no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normalizeH="0" baseline="0" noProof="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  <a:reflection blurRad="10000" stA="55000" endPos="48000" dist="500" dir="5400000" sy="-100000" algn="bl" rotWithShape="0"/>
                </a:effectLst>
                <a:uLnTx/>
                <a:uFillTx/>
                <a:latin typeface="Bookman Old Style" pitchFamily="18" charset="0"/>
              </a:rPr>
              <a:t>на</a:t>
            </a:r>
            <a:r>
              <a:rPr kumimoji="0" lang="en-US" sz="3600" b="1" i="1" u="none" strike="noStrike" kern="1200" normalizeH="0" baseline="0" noProof="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  <a:reflection blurRad="10000" stA="55000" endPos="48000" dist="500" dir="5400000" sy="-100000" algn="bl" rotWithShape="0"/>
                </a:effectLst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3600" b="1" i="1" u="none" strike="noStrike" kern="1200" normalizeH="0" baseline="0" noProof="0" dirty="0" smtClean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  <a:uLnTx/>
                <a:uFillTx/>
                <a:latin typeface="Bookman Old Style" pitchFamily="18" charset="0"/>
              </a:rPr>
              <a:t>общеобразовательных</a:t>
            </a:r>
            <a:r>
              <a:rPr kumimoji="0" lang="ru-RU" sz="3600" b="1" i="1" u="none" strike="noStrike" kern="1200" normalizeH="0" baseline="0" noProof="0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innerShdw blurRad="114300">
                    <a:prstClr val="black"/>
                  </a:innerShdw>
                  <a:reflection blurRad="10000" stA="55000" endPos="48000" dist="500" dir="5400000" sy="-100000" algn="bl" rotWithShape="0"/>
                </a:effectLst>
                <a:uLnTx/>
                <a:uFillTx/>
                <a:latin typeface="Bookman Old Style" pitchFamily="18" charset="0"/>
              </a:rPr>
              <a:t> </a:t>
            </a:r>
            <a:r>
              <a:rPr kumimoji="0" lang="ru-RU" sz="3600" b="1" i="1" u="none" strike="noStrike" kern="120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Bookman Old Style" pitchFamily="18" charset="0"/>
              </a:rPr>
              <a:t>уроках</a:t>
            </a:r>
            <a:endParaRPr kumimoji="0" lang="ru-RU" sz="3600" b="1" i="1" u="none" strike="noStrike" kern="1200" normalizeH="0" baseline="0" noProof="0" dirty="0">
              <a:ln/>
              <a:solidFill>
                <a:schemeClr val="accent6">
                  <a:lumMod val="75000"/>
                </a:schemeClr>
              </a:solidFill>
              <a:effectLst>
                <a:innerShdw blurRad="114300">
                  <a:prstClr val="black"/>
                </a:innerShdw>
                <a:reflection blurRad="10000" stA="55000" endPos="48000" dist="500" dir="5400000" sy="-100000" algn="bl" rotWithShape="0"/>
              </a:effectLst>
              <a:uLnTx/>
              <a:uFillTx/>
              <a:latin typeface="Bookman Old Style" pitchFamily="18" charset="0"/>
            </a:endParaRPr>
          </a:p>
        </p:txBody>
      </p:sp>
      <p:pic>
        <p:nvPicPr>
          <p:cNvPr id="6" name="Содержимое 3" descr="H:\Documents and Settings\Admin\Рабочий стол\uho_1.jpg"/>
          <p:cNvPicPr>
            <a:picLocks/>
          </p:cNvPicPr>
          <p:nvPr/>
        </p:nvPicPr>
        <p:blipFill>
          <a:blip r:embed="rId2" cstate="print">
            <a:clrChange>
              <a:clrFrom>
                <a:srgbClr val="E8E8E0"/>
              </a:clrFrom>
              <a:clrTo>
                <a:srgbClr val="E8E8E0">
                  <a:alpha val="0"/>
                </a:srgbClr>
              </a:clrTo>
            </a:clrChange>
          </a:blip>
          <a:srcRect l="59343" t="56411" r="2464" b="2971"/>
          <a:stretch>
            <a:fillRect/>
          </a:stretch>
        </p:blipFill>
        <p:spPr bwMode="auto">
          <a:xfrm>
            <a:off x="6000760" y="3143248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Воспитателям</a:t>
            </a:r>
            <a:br>
              <a:rPr lang="ru-RU" u="sng" dirty="0" smtClean="0"/>
            </a:br>
            <a:r>
              <a:rPr lang="ru-RU" u="sng" dirty="0" smtClean="0"/>
              <a:t> групп продлённого дня: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714908"/>
          </a:xfrm>
        </p:spPr>
        <p:txBody>
          <a:bodyPr/>
          <a:lstStyle/>
          <a:p>
            <a:pPr lvl="0"/>
            <a:r>
              <a:rPr lang="ru-RU" dirty="0" smtClean="0"/>
              <a:t>материал, организующий деятельность учащихся;</a:t>
            </a:r>
          </a:p>
          <a:p>
            <a:pPr lvl="0"/>
            <a:r>
              <a:rPr lang="ru-RU" dirty="0" smtClean="0"/>
              <a:t> материал обиходной речи;</a:t>
            </a:r>
          </a:p>
          <a:p>
            <a:pPr lvl="0"/>
            <a:r>
              <a:rPr lang="ru-RU" dirty="0" smtClean="0"/>
              <a:t> материал, связанный с изучением общеобразовательных дисциплин (при выполнении домашнего задания)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571504"/>
          </a:xfr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Неправильное использование экрана.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 descr="H:\Documents and Settings\Admin\Рабочий стол\Документы\фото школа\Фото029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5838" r="2259"/>
          <a:stretch>
            <a:fillRect/>
          </a:stretch>
        </p:blipFill>
        <p:spPr bwMode="auto">
          <a:xfrm>
            <a:off x="357158" y="1357298"/>
            <a:ext cx="3786214" cy="4714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pic>
        <p:nvPicPr>
          <p:cNvPr id="3074" name="Picture 2" descr="H:\Documents and Settings\Admin\Рабочий стол\Документы\фото школа\Фото029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4638" t="15594" r="17391" b="6755"/>
          <a:stretch>
            <a:fillRect/>
          </a:stretch>
        </p:blipFill>
        <p:spPr bwMode="auto">
          <a:xfrm>
            <a:off x="4643438" y="1500174"/>
            <a:ext cx="417402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8" name="Picture 3" descr="H:\Documents and Settings\Admin\Рабочий стол\Документы\фото школа\Фото0294.jpg"/>
          <p:cNvPicPr>
            <a:picLocks noChangeAspect="1" noChangeArrowheads="1"/>
          </p:cNvPicPr>
          <p:nvPr/>
        </p:nvPicPr>
        <p:blipFill>
          <a:blip r:embed="rId4" cstate="print"/>
          <a:srcRect l="23438" t="8336" r="25000" b="12476"/>
          <a:stretch>
            <a:fillRect/>
          </a:stretch>
        </p:blipFill>
        <p:spPr bwMode="auto">
          <a:xfrm>
            <a:off x="357158" y="1500174"/>
            <a:ext cx="3714776" cy="4277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pic>
        <p:nvPicPr>
          <p:cNvPr id="3076" name="Picture 4" descr="H:\Documents and Settings\Admin\Рабочий стол\Документы\фото школа\Фото0292.jpg"/>
          <p:cNvPicPr>
            <a:picLocks noChangeAspect="1" noChangeArrowheads="1"/>
          </p:cNvPicPr>
          <p:nvPr/>
        </p:nvPicPr>
        <p:blipFill>
          <a:blip r:embed="rId5" cstate="print"/>
          <a:srcRect l="12968" t="10806" r="2737" b="4899"/>
          <a:stretch>
            <a:fillRect/>
          </a:stretch>
        </p:blipFill>
        <p:spPr bwMode="auto">
          <a:xfrm>
            <a:off x="4572000" y="2071678"/>
            <a:ext cx="4286280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divot"/>
            <a:extrusionClr>
              <a:srgbClr val="000000"/>
            </a:extrusionClr>
          </a:sp3d>
        </p:spPr>
      </p:pic>
      <p:sp>
        <p:nvSpPr>
          <p:cNvPr id="12" name="Текст 2"/>
          <p:cNvSpPr txBox="1">
            <a:spLocks/>
          </p:cNvSpPr>
          <p:nvPr/>
        </p:nvSpPr>
        <p:spPr>
          <a:xfrm>
            <a:off x="4714876" y="357166"/>
            <a:ext cx="4040188" cy="571504"/>
          </a:xfrm>
          <a:prstGeom prst="rect">
            <a:avLst/>
          </a:prstGeom>
          <a:solidFill>
            <a:srgbClr val="B7DBFF"/>
          </a:solidFill>
          <a:ln w="1000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правильное   использование экрана.</a:t>
            </a:r>
            <a:endParaRPr kumimoji="0" lang="ru-RU" sz="1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Documents and Settings\Admin\Рабочий стол\Документы\фото школа\Фото02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0510" r="15835"/>
          <a:stretch>
            <a:fillRect/>
          </a:stretch>
        </p:blipFill>
        <p:spPr bwMode="auto">
          <a:xfrm>
            <a:off x="4929190" y="1428736"/>
            <a:ext cx="350046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123" name="Picture 3" descr="H:\Documents and Settings\Admin\Рабочий стол\Документы\фото школа\Фото02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b="7070"/>
          <a:stretch>
            <a:fillRect/>
          </a:stretch>
        </p:blipFill>
        <p:spPr bwMode="auto">
          <a:xfrm rot="5400000">
            <a:off x="213785" y="2000736"/>
            <a:ext cx="4246769" cy="3102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457200" y="357167"/>
            <a:ext cx="4040188" cy="571504"/>
          </a:xfrm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Неправильное использование экрана.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4714876" y="357166"/>
            <a:ext cx="4040188" cy="571504"/>
          </a:xfrm>
          <a:prstGeom prst="rect">
            <a:avLst/>
          </a:prstGeom>
          <a:solidFill>
            <a:srgbClr val="B7DBFF"/>
          </a:solidFill>
          <a:ln w="10000" cap="flat" cmpd="sng" algn="ctr">
            <a:noFill/>
            <a:prstDash val="solid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правильное   использование экрана.</a:t>
            </a:r>
            <a:endParaRPr kumimoji="0" lang="ru-RU" sz="18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357222" y="285729"/>
            <a:ext cx="10001320" cy="785818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Дифференцированная                                         работа с экраном</a:t>
            </a:r>
            <a:endParaRPr lang="ru-RU" sz="36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:\Documents and Settings\Admin\Рабочий стол\Документы\фото школа\Фото028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38333" t="10000" r="23333" b="20000"/>
          <a:stretch>
            <a:fillRect/>
          </a:stretch>
        </p:blipFill>
        <p:spPr bwMode="auto">
          <a:xfrm>
            <a:off x="214282" y="1214422"/>
            <a:ext cx="3643338" cy="5109370"/>
          </a:xfrm>
          <a:prstGeom prst="flowChartDelay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 prst="convex"/>
            <a:contourClr>
              <a:srgbClr val="C0C0C0"/>
            </a:contourClr>
          </a:sp3d>
        </p:spPr>
      </p:pic>
      <p:pic>
        <p:nvPicPr>
          <p:cNvPr id="4101" name="Picture 5" descr="H:\Documents and Settings\Admin\Рабочий стол\Документы\фото школа\Фото02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6250" b="9804"/>
          <a:stretch>
            <a:fillRect/>
          </a:stretch>
        </p:blipFill>
        <p:spPr bwMode="auto">
          <a:xfrm>
            <a:off x="4071934" y="1857364"/>
            <a:ext cx="4922976" cy="3774309"/>
          </a:xfrm>
          <a:prstGeom prst="flowChartDelay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 prst="convex"/>
            <a:contourClr>
              <a:srgbClr val="C0C0C0"/>
            </a:contourClr>
          </a:sp3d>
        </p:spPr>
      </p:pic>
      <p:pic>
        <p:nvPicPr>
          <p:cNvPr id="4102" name="Picture 6" descr="H:\Documents and Settings\Admin\Рабочий стол\Документы\фото школа\Фото0293.jpg"/>
          <p:cNvPicPr>
            <a:picLocks noChangeAspect="1" noChangeArrowheads="1"/>
          </p:cNvPicPr>
          <p:nvPr/>
        </p:nvPicPr>
        <p:blipFill>
          <a:blip r:embed="rId4" cstate="print"/>
          <a:srcRect l="43820" t="15260" r="8989"/>
          <a:stretch>
            <a:fillRect/>
          </a:stretch>
        </p:blipFill>
        <p:spPr bwMode="auto">
          <a:xfrm>
            <a:off x="2857488" y="1285860"/>
            <a:ext cx="3929090" cy="5195087"/>
          </a:xfrm>
          <a:prstGeom prst="flowChartAlternateProcess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 prst="convex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Правила использования экрана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85860"/>
            <a:ext cx="8786842" cy="528641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Использовать экран необходимо систематически, а не от случая к случаю, чтобы дети постоянно находились в ожидании.  </a:t>
            </a:r>
          </a:p>
          <a:p>
            <a:pPr lvl="0"/>
            <a:r>
              <a:rPr lang="ru-RU" dirty="0" smtClean="0"/>
              <a:t>Речь должна быть внятной  и  интонированной.  Дети должны понять не только содержание речевого высказывания, но и различить паузы, словесное и логическое ударение, вопросительную, восклицательную или повествовательную интонацию.</a:t>
            </a:r>
          </a:p>
          <a:p>
            <a:pPr lvl="0"/>
            <a:r>
              <a:rPr lang="ru-RU" dirty="0" smtClean="0"/>
              <a:t>Фразы не должны быть длинными. (Не следует читать стихи, загадки, скороговорки, а лишь часть, либо отдельные  слова, словосочетания и фразы, сохраняя смысл)</a:t>
            </a: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специфические  условия 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предъявления на слух 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учащимся речевого материала</a:t>
            </a:r>
            <a:b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</a:rPr>
              <a:t> во внеурочное время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47371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если речевой материал предъявляется вне классного помещения,  вне здания, в шумных условиях, при подвижных играх, в свободном движении детей,   то часть материала предлагается голосом повышенной громкости (например, если ребёнок находится в отдалении:  «Стой», «Иди ко мне»);</a:t>
            </a:r>
          </a:p>
          <a:p>
            <a:pPr lvl="0"/>
            <a:r>
              <a:rPr lang="ru-RU" dirty="0" smtClean="0"/>
              <a:t>воспитатель имеет возможность обучать восприятию речевого материала по телефону, радио, телевизору (без исключения зрения).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Индивидуальный подход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классе не должно быть детей, которые не работают, т.е. не воспринимают речевой материал на слух. </a:t>
            </a:r>
          </a:p>
          <a:p>
            <a:r>
              <a:rPr lang="ru-RU" dirty="0" smtClean="0"/>
              <a:t>Учебный процесс должен строится таким образом, чтобы каждый ученик был активен, выполнял посильные задания, не стеснялся того, что он не слышит, умел попросить, чтобы учитель повторил сказанное.</a:t>
            </a:r>
          </a:p>
          <a:p>
            <a:r>
              <a:rPr lang="ru-RU" dirty="0" smtClean="0"/>
              <a:t>Для наиболее «сильных» учеников следует планировать дополнительный речевой материал. </a:t>
            </a:r>
          </a:p>
          <a:p>
            <a:r>
              <a:rPr lang="ru-RU" dirty="0" smtClean="0"/>
              <a:t>Детям, испытывающим  трудности, необходимо оказать помощь: увеличить время и показ табличек и другого наглядного материала; сократить объём речевого материала. </a:t>
            </a:r>
          </a:p>
          <a:p>
            <a:r>
              <a:rPr lang="ru-RU" dirty="0" smtClean="0"/>
              <a:t> Слабоуспевающие дети должны отвечать первыми.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:\Documents and Settings\Admin\Рабочий стол\i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928670"/>
            <a:ext cx="400052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:\Documents and Settings\Admin\Рабочий стол\120387.jpg"/>
          <p:cNvPicPr/>
          <p:nvPr/>
        </p:nvPicPr>
        <p:blipFill>
          <a:blip r:embed="rId3" cstate="print"/>
          <a:srcRect t="30237"/>
          <a:stretch>
            <a:fillRect/>
          </a:stretch>
        </p:blipFill>
        <p:spPr bwMode="auto">
          <a:xfrm>
            <a:off x="4500562" y="3857628"/>
            <a:ext cx="4214842" cy="236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ocuments and Settings\Admin\Рабочий стол\ears-ring-loud-noise-1.jpg"/>
          <p:cNvPicPr/>
          <p:nvPr/>
        </p:nvPicPr>
        <p:blipFill>
          <a:blip r:embed="rId4" cstate="print"/>
          <a:srcRect t="-1466" r="-861"/>
          <a:stretch>
            <a:fillRect/>
          </a:stretch>
        </p:blipFill>
        <p:spPr bwMode="auto">
          <a:xfrm>
            <a:off x="5500694" y="1214422"/>
            <a:ext cx="2928958" cy="2144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:\Documents and Settings\Admin\Рабочий стол\talk_ear_1429320c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786190"/>
            <a:ext cx="3357586" cy="2304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Штриховая стрелка вправо 9"/>
          <p:cNvSpPr/>
          <p:nvPr/>
        </p:nvSpPr>
        <p:spPr>
          <a:xfrm>
            <a:off x="4214810" y="1928802"/>
            <a:ext cx="2357454" cy="484632"/>
          </a:xfrm>
          <a:prstGeom prst="stripedRightArrow">
            <a:avLst>
              <a:gd name="adj1" fmla="val 23585"/>
              <a:gd name="adj2" fmla="val 159434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14353817">
            <a:off x="6520574" y="3430515"/>
            <a:ext cx="1941842" cy="484632"/>
          </a:xfrm>
          <a:prstGeom prst="stripedRightArrow">
            <a:avLst>
              <a:gd name="adj1" fmla="val 23585"/>
              <a:gd name="adj2" fmla="val 159434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восприятия речи  детьми с нарушенным слухом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/>
              <a:t>Трудности  в усвоении большого количества информации.</a:t>
            </a:r>
          </a:p>
          <a:p>
            <a:pPr lvl="0"/>
            <a:r>
              <a:rPr lang="ru-RU" dirty="0" smtClean="0"/>
              <a:t>Скорость поступления информации для обработки</a:t>
            </a:r>
          </a:p>
          <a:p>
            <a:pPr lvl="0"/>
            <a:r>
              <a:rPr lang="ru-RU" dirty="0" smtClean="0"/>
              <a:t>Различные пороги разборчивости</a:t>
            </a:r>
          </a:p>
          <a:p>
            <a:pPr lvl="0"/>
            <a:r>
              <a:rPr lang="ru-RU" dirty="0" smtClean="0"/>
              <a:t>Индивидуальные особенности отбора информации.</a:t>
            </a:r>
          </a:p>
          <a:p>
            <a:r>
              <a:rPr lang="ru-RU" dirty="0" smtClean="0"/>
              <a:t>Наличие представлений (результат переработки и обобщения прошлых восприятий).</a:t>
            </a:r>
          </a:p>
          <a:p>
            <a:pPr lvl="0"/>
            <a:r>
              <a:rPr lang="ru-RU" dirty="0" smtClean="0"/>
              <a:t>Помехой для восприятия речи является «</a:t>
            </a:r>
            <a:r>
              <a:rPr lang="ru-RU" dirty="0" err="1" smtClean="0"/>
              <a:t>ревербация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-142900"/>
            <a:ext cx="9787006" cy="1143000"/>
          </a:xfrm>
        </p:spPr>
        <p:txBody>
          <a:bodyPr/>
          <a:lstStyle/>
          <a:p>
            <a:r>
              <a:rPr lang="ru-RU" dirty="0" err="1" smtClean="0"/>
              <a:t>Ревербация</a:t>
            </a:r>
            <a:r>
              <a:rPr lang="ru-RU" dirty="0" smtClean="0"/>
              <a:t> звуков</a:t>
            </a:r>
            <a:endParaRPr lang="ru-RU" dirty="0"/>
          </a:p>
        </p:txBody>
      </p:sp>
      <p:pic>
        <p:nvPicPr>
          <p:cNvPr id="4" name="Содержимое 3" descr="H:\Documents and Settings\Admin\Рабочий стол\2747503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4" y="4071942"/>
            <a:ext cx="3286148" cy="2286016"/>
          </a:xfrm>
          <a:prstGeom prst="wave">
            <a:avLst>
              <a:gd name="adj1" fmla="val 5300"/>
              <a:gd name="adj2" fmla="val 5287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Documents and Settings\Admin\Рабочий стол\poly_steny_potolki_remont_i_otdelka_24451.jpg"/>
          <p:cNvPicPr/>
          <p:nvPr/>
        </p:nvPicPr>
        <p:blipFill>
          <a:blip r:embed="rId3" cstate="print"/>
          <a:srcRect l="2857" r="28571"/>
          <a:stretch>
            <a:fillRect/>
          </a:stretch>
        </p:blipFill>
        <p:spPr bwMode="auto">
          <a:xfrm>
            <a:off x="5429256" y="1357298"/>
            <a:ext cx="2857520" cy="2500330"/>
          </a:xfrm>
          <a:prstGeom prst="wave">
            <a:avLst>
              <a:gd name="adj1" fmla="val 5917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:\Documents and Settings\Admin\Рабочий стол\1286424110_126717891_19-----12864241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857628"/>
            <a:ext cx="3571900" cy="2428892"/>
          </a:xfrm>
          <a:prstGeom prst="wave">
            <a:avLst>
              <a:gd name="adj1" fmla="val 7545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:\Documents and Settings\Admin\Рабочий стол\st11.jpg"/>
          <p:cNvPicPr/>
          <p:nvPr/>
        </p:nvPicPr>
        <p:blipFill>
          <a:blip r:embed="rId5" cstate="print"/>
          <a:srcRect r="28342"/>
          <a:stretch>
            <a:fillRect/>
          </a:stretch>
        </p:blipFill>
        <p:spPr bwMode="auto">
          <a:xfrm>
            <a:off x="428596" y="928670"/>
            <a:ext cx="2428892" cy="2247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трелка влево 9"/>
          <p:cNvSpPr/>
          <p:nvPr/>
        </p:nvSpPr>
        <p:spPr>
          <a:xfrm rot="859789">
            <a:off x="2661324" y="2686361"/>
            <a:ext cx="4860025" cy="286058"/>
          </a:xfrm>
          <a:prstGeom prst="leftArrow">
            <a:avLst/>
          </a:prstGeom>
          <a:gradFill flip="none"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7675461">
            <a:off x="685544" y="3192441"/>
            <a:ext cx="1929597" cy="35766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rot="1833877">
            <a:off x="2406033" y="3406231"/>
            <a:ext cx="3658095" cy="347808"/>
          </a:xfrm>
          <a:prstGeom prst="leftArrow">
            <a:avLst/>
          </a:prstGeom>
          <a:solidFill>
            <a:schemeClr val="tx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формирования слуховых и речевых представлений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Образование тесной связи между слуховыми представлениями и моторными компонентами,  т.е. </a:t>
            </a:r>
            <a:r>
              <a:rPr lang="ru-RU" b="1" dirty="0" smtClean="0"/>
              <a:t>каждое воспринятое на слух слово должно проговариваться, </a:t>
            </a:r>
            <a:r>
              <a:rPr lang="ru-RU" dirty="0" smtClean="0"/>
              <a:t>только тогда будут возникать </a:t>
            </a:r>
            <a:r>
              <a:rPr lang="ru-RU" dirty="0" err="1" smtClean="0">
                <a:solidFill>
                  <a:srgbClr val="C00000"/>
                </a:solidFill>
              </a:rPr>
              <a:t>слухопроизносительные</a:t>
            </a:r>
            <a:r>
              <a:rPr lang="ru-RU" dirty="0" smtClean="0">
                <a:solidFill>
                  <a:srgbClr val="C00000"/>
                </a:solidFill>
              </a:rPr>
              <a:t> представления  </a:t>
            </a:r>
            <a:r>
              <a:rPr lang="ru-RU" dirty="0" smtClean="0"/>
              <a:t>(сопряженное и отраженное проговаривание).</a:t>
            </a:r>
          </a:p>
          <a:p>
            <a:pPr lvl="0"/>
            <a:r>
              <a:rPr lang="ru-RU" dirty="0" smtClean="0"/>
              <a:t>Целенаправленное, многократное проведение упражнений, направленных на повышение способности различать звуки для сравнения имеющихся образов с новыми звуками и словами.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143248"/>
            <a:ext cx="8229600" cy="34290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Задачи развития остаточного слуха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dirty="0" smtClean="0"/>
              <a:t>    </a:t>
            </a:r>
            <a:r>
              <a:rPr lang="ru-RU" sz="2800" b="1" dirty="0" smtClean="0"/>
              <a:t>включение слухового восприятия  в учебно-воспитательный процесс, </a:t>
            </a:r>
          </a:p>
          <a:p>
            <a:r>
              <a:rPr lang="ru-RU" sz="2800" b="1" dirty="0" smtClean="0"/>
              <a:t>повышение коммуникативной функции речи в комплексном, слухо-зрительном восприятии и продуцировании речи.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4081479" cy="307162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 должен 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знать слуховые возможности учеников;</a:t>
            </a:r>
          </a:p>
          <a:p>
            <a:r>
              <a:rPr lang="ru-RU" dirty="0" smtClean="0"/>
              <a:t> продумывать заранее определённые виды работы, отдельные приёмы для восприятия на слух, за экраном, речи, в виде слов, небольших фраз и т.д. (не более 25-30 фраз). </a:t>
            </a:r>
          </a:p>
          <a:p>
            <a:pPr algn="ctr">
              <a:buNone/>
            </a:pPr>
            <a:r>
              <a:rPr lang="ru-RU" i="1" dirty="0" smtClean="0"/>
              <a:t>	Речевой материал должен быть доступен и посилен возрасту и развитию учащегося.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Myriad Pro" pitchFamily="34" charset="0"/>
                <a:ea typeface="Calibri"/>
                <a:cs typeface="Times New Roman"/>
              </a:rPr>
              <a:t>Характер речевого материала определяют:</a:t>
            </a:r>
            <a:r>
              <a:rPr lang="ru-RU" dirty="0" smtClean="0">
                <a:ea typeface="Calibri"/>
                <a:cs typeface="Times New Roman"/>
              </a:rPr>
              <a:t/>
            </a:r>
            <a:br>
              <a:rPr lang="ru-RU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>
            <a:normAutofit fontScale="62500" lnSpcReduction="20000"/>
          </a:bodyPr>
          <a:lstStyle/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dirty="0" smtClean="0">
                <a:latin typeface="Century Gothic" pitchFamily="34" charset="0"/>
                <a:ea typeface="Calibri"/>
                <a:cs typeface="Times New Roman"/>
              </a:rPr>
              <a:t>Коммуникативная значимость;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dirty="0" smtClean="0">
                <a:latin typeface="Century Gothic" pitchFamily="34" charset="0"/>
                <a:ea typeface="Calibri"/>
                <a:cs typeface="Times New Roman"/>
              </a:rPr>
              <a:t>Смысловая нагрузка;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dirty="0" smtClean="0">
                <a:latin typeface="Century Gothic" pitchFamily="34" charset="0"/>
                <a:ea typeface="Calibri"/>
                <a:cs typeface="Times New Roman"/>
              </a:rPr>
              <a:t>Объём, знания учащимся  значение предлагаемого материала;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dirty="0" smtClean="0">
                <a:latin typeface="Century Gothic" pitchFamily="34" charset="0"/>
                <a:ea typeface="Calibri"/>
                <a:cs typeface="Times New Roman"/>
              </a:rPr>
              <a:t>Конструктивная сложность речевых единиц; повторность или первичность предъявления для восприятия на слух;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dirty="0" smtClean="0">
                <a:latin typeface="Century Gothic" pitchFamily="34" charset="0"/>
                <a:ea typeface="Calibri"/>
                <a:cs typeface="Times New Roman"/>
              </a:rPr>
              <a:t>Фонетическая характеристика. 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dirty="0" smtClean="0">
                <a:latin typeface="Century Gothic" pitchFamily="34" charset="0"/>
                <a:ea typeface="Calibri"/>
                <a:cs typeface="Times New Roman"/>
              </a:rPr>
              <a:t>Речевой материал должен быть наиболее употребительным и нужным в общении – в школе и вне её.</a:t>
            </a: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3800" b="1" dirty="0" smtClean="0">
                <a:latin typeface="Century Gothic" pitchFamily="34" charset="0"/>
                <a:ea typeface="Calibri"/>
                <a:cs typeface="Times New Roman"/>
              </a:rPr>
              <a:t>Состояние слуховой функции, общее речевое развитие в соответствии с индивидуальными особенностями учащихся.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отбора речевого материала: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78647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Материал, повторяющийся из урока в урок,  знакомый учащимся, типа: </a:t>
            </a:r>
            <a:r>
              <a:rPr lang="ru-RU" i="1" dirty="0" smtClean="0"/>
              <a:t>Какой сейчас урок?  Кого нет в классе?</a:t>
            </a:r>
            <a:endParaRPr lang="ru-RU" dirty="0" smtClean="0"/>
          </a:p>
          <a:p>
            <a:pPr lvl="0"/>
            <a:r>
              <a:rPr lang="ru-RU" dirty="0" smtClean="0"/>
              <a:t>Фразы, связанные с организацией урока, типа: </a:t>
            </a:r>
            <a:r>
              <a:rPr lang="ru-RU" i="1" dirty="0" smtClean="0"/>
              <a:t>иди к доске,  читай задачу.</a:t>
            </a:r>
            <a:endParaRPr lang="ru-RU" dirty="0" smtClean="0"/>
          </a:p>
          <a:p>
            <a:pPr lvl="0"/>
            <a:r>
              <a:rPr lang="ru-RU" dirty="0" smtClean="0"/>
              <a:t>Сообщение целевых установок типа: </a:t>
            </a:r>
            <a:r>
              <a:rPr lang="ru-RU" i="1" dirty="0" smtClean="0"/>
              <a:t>на уроке будем читать рассказ,  отвечать на вопросы;</a:t>
            </a:r>
            <a:endParaRPr lang="ru-RU" dirty="0" smtClean="0"/>
          </a:p>
          <a:p>
            <a:pPr lvl="0"/>
            <a:r>
              <a:rPr lang="ru-RU" dirty="0" smtClean="0"/>
              <a:t>Материал, характерный только для данного типа и темы урока; (сообщение новой темы урока, введения термина, вывод по пройденной теме)</a:t>
            </a:r>
          </a:p>
          <a:p>
            <a:pPr lvl="0"/>
            <a:r>
              <a:rPr lang="ru-RU" dirty="0" smtClean="0"/>
              <a:t>Организация начала и конца урока.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овые технолог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01140827</Template>
  <TotalTime>538</TotalTime>
  <Words>645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Апекс</vt:lpstr>
      <vt:lpstr>Трек</vt:lpstr>
      <vt:lpstr>Новые технологии</vt:lpstr>
      <vt:lpstr>Официальная</vt:lpstr>
      <vt:lpstr>Техническая</vt:lpstr>
      <vt:lpstr>Эркер</vt:lpstr>
      <vt:lpstr>Изящная</vt:lpstr>
      <vt:lpstr>Слайд 1</vt:lpstr>
      <vt:lpstr>Слайд 2</vt:lpstr>
      <vt:lpstr>Особенности восприятия речи  детьми с нарушенным слухом</vt:lpstr>
      <vt:lpstr>Ревербация звуков</vt:lpstr>
      <vt:lpstr>Условия формирования слуховых и речевых представлений</vt:lpstr>
      <vt:lpstr>Слайд 6</vt:lpstr>
      <vt:lpstr>Учитель должен : </vt:lpstr>
      <vt:lpstr>Характер речевого материала определяют: </vt:lpstr>
      <vt:lpstr>Правила отбора речевого материала:</vt:lpstr>
      <vt:lpstr>Воспитателям  групп продлённого дня: </vt:lpstr>
      <vt:lpstr>Слайд 11</vt:lpstr>
      <vt:lpstr>Слайд 12</vt:lpstr>
      <vt:lpstr>Слайд 13</vt:lpstr>
      <vt:lpstr>Правила использования экрана</vt:lpstr>
      <vt:lpstr>специфические  условия  предъявления на слух  учащимся речевого материала  во внеурочное время   </vt:lpstr>
      <vt:lpstr>Индивидуальный подход.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52</cp:revision>
  <dcterms:modified xsi:type="dcterms:W3CDTF">2012-12-17T16:31:43Z</dcterms:modified>
</cp:coreProperties>
</file>