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70" r:id="rId6"/>
    <p:sldId id="265" r:id="rId7"/>
    <p:sldId id="260" r:id="rId8"/>
    <p:sldId id="261" r:id="rId9"/>
    <p:sldId id="262" r:id="rId10"/>
    <p:sldId id="266" r:id="rId11"/>
    <p:sldId id="267" r:id="rId12"/>
    <p:sldId id="268" r:id="rId13"/>
    <p:sldId id="269" r:id="rId14"/>
    <p:sldId id="263" r:id="rId15"/>
    <p:sldId id="264" r:id="rId16"/>
  </p:sldIdLst>
  <p:sldSz cx="9144000" cy="6858000" type="overhead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showPr showNarration="1">
    <p:present/>
    <p:sldAll/>
    <p:penClr>
      <a:schemeClr val="tx1"/>
    </p:penClr>
  </p:showPr>
  <p:clrMru>
    <a:srgbClr val="003399"/>
    <a:srgbClr val="336699"/>
    <a:srgbClr val="008080"/>
    <a:srgbClr val="009999"/>
    <a:srgbClr val="FF99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7" autoAdjust="0"/>
    <p:restoredTop sz="94617" autoAdjust="0"/>
  </p:normalViewPr>
  <p:slideViewPr>
    <p:cSldViewPr>
      <p:cViewPr varScale="1">
        <p:scale>
          <a:sx n="69" d="100"/>
          <a:sy n="69" d="100"/>
        </p:scale>
        <p:origin x="-138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fld id="{5B64F8AF-7CF5-4130-8EBA-FECFD5EFCF8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536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fld id="{92CF62DD-AA16-40EC-80B4-CBA6A388B81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E3C599-5121-439B-BAC3-A326AD28A963}" type="slidenum">
              <a:rPr lang="ru-RU"/>
              <a:pPr/>
              <a:t>1</a:t>
            </a:fld>
            <a:endParaRPr lang="ru-RU"/>
          </a:p>
        </p:txBody>
      </p:sp>
      <p:sp>
        <p:nvSpPr>
          <p:cNvPr id="32771" name="Rectangle 3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6603E8-495C-4B72-8890-5C42163F6572}" type="slidenum">
              <a:rPr lang="ru-RU"/>
              <a:pPr/>
              <a:t>2</a:t>
            </a:fld>
            <a:endParaRPr lang="ru-RU"/>
          </a:p>
        </p:txBody>
      </p:sp>
      <p:sp>
        <p:nvSpPr>
          <p:cNvPr id="204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68CEAC-FC09-4302-A1C7-CD23FF6FF04E}" type="slidenum">
              <a:rPr lang="ru-RU"/>
              <a:pPr/>
              <a:t>3</a:t>
            </a:fld>
            <a:endParaRPr lang="ru-RU"/>
          </a:p>
        </p:txBody>
      </p:sp>
      <p:sp>
        <p:nvSpPr>
          <p:cNvPr id="215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1918E4-901B-4C97-B813-3945D3DCDC59}" type="slidenum">
              <a:rPr lang="ru-RU"/>
              <a:pPr/>
              <a:t>4</a:t>
            </a:fld>
            <a:endParaRPr lang="ru-RU"/>
          </a:p>
        </p:txBody>
      </p:sp>
      <p:sp>
        <p:nvSpPr>
          <p:cNvPr id="225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1B1AF0-2B81-41A8-A049-32ACDC9A2F24}" type="slidenum">
              <a:rPr lang="ru-RU"/>
              <a:pPr/>
              <a:t>7</a:t>
            </a:fld>
            <a:endParaRPr lang="ru-RU"/>
          </a:p>
        </p:txBody>
      </p:sp>
      <p:sp>
        <p:nvSpPr>
          <p:cNvPr id="235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359B5D-909D-4BA7-9708-04C61BE9440B}" type="slidenum">
              <a:rPr lang="ru-RU"/>
              <a:pPr/>
              <a:t>8</a:t>
            </a:fld>
            <a:endParaRPr lang="ru-RU"/>
          </a:p>
        </p:txBody>
      </p:sp>
      <p:sp>
        <p:nvSpPr>
          <p:cNvPr id="245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2C6FEB-47E3-41D5-AFA0-2327A7451227}" type="slidenum">
              <a:rPr lang="ru-RU"/>
              <a:pPr/>
              <a:t>9</a:t>
            </a:fld>
            <a:endParaRPr lang="ru-RU"/>
          </a:p>
        </p:txBody>
      </p:sp>
      <p:sp>
        <p:nvSpPr>
          <p:cNvPr id="256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E18376-860F-4EA5-9D69-77A14C3E968A}" type="slidenum">
              <a:rPr lang="ru-RU"/>
              <a:pPr/>
              <a:t>14</a:t>
            </a:fld>
            <a:endParaRPr lang="ru-RU"/>
          </a:p>
        </p:txBody>
      </p:sp>
      <p:sp>
        <p:nvSpPr>
          <p:cNvPr id="266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6BB24F-2F79-4489-A1D0-63FEB7C1EBDF}" type="slidenum">
              <a:rPr lang="ru-RU"/>
              <a:pPr/>
              <a:t>15</a:t>
            </a:fld>
            <a:endParaRPr lang="ru-RU"/>
          </a:p>
        </p:txBody>
      </p:sp>
      <p:sp>
        <p:nvSpPr>
          <p:cNvPr id="276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426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103427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3428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3429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4416" y="0"/>
                </a:cxn>
                <a:cxn ang="0">
                  <a:pos x="4917" y="500"/>
                </a:cxn>
                <a:cxn ang="0">
                  <a:pos x="4417" y="1000"/>
                </a:cxn>
                <a:cxn ang="0">
                  <a:pos x="0" y="1000"/>
                </a:cxn>
              </a:cxnLst>
              <a:rect l="T0" t="T1" r="T2" b="T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3430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343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343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03433" name="Rectangle 9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fld id="{CEEEF72E-47B7-4873-8658-EDEB98A5B1B6}" type="datetime1">
              <a:rPr lang="ru-RU"/>
              <a:pPr/>
              <a:t>19.12.2012</a:t>
            </a:fld>
            <a:endParaRPr lang="ru-RU"/>
          </a:p>
        </p:txBody>
      </p:sp>
      <p:sp>
        <p:nvSpPr>
          <p:cNvPr id="103434" name="Rectangle 10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3435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fld id="{2458BC01-3A70-43C5-BD9A-5DE5E5E6B1E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DA0388-D4EB-4A4D-884E-84F9143ABEF0}" type="datetime1">
              <a:rPr lang="ru-RU"/>
              <a:pPr/>
              <a:t>19.12.2012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B488B2-7BE3-4755-AF0F-0515CACF550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2304AA-AF20-4F05-BB8D-A5628981B270}" type="datetime1">
              <a:rPr lang="ru-RU"/>
              <a:pPr/>
              <a:t>19.12.2012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174E9F-B6ED-41FA-9927-FD3A4F8AEC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CD6F1F-EF7B-439D-9987-EE728A3C87DE}" type="datetime1">
              <a:rPr lang="ru-RU"/>
              <a:pPr/>
              <a:t>19.12.2012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9F6165-263A-46D5-8071-A14C28ACBAD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AFDC42-750E-4944-A4CC-AAFC83C32861}" type="datetime1">
              <a:rPr lang="ru-RU"/>
              <a:pPr/>
              <a:t>19.12.2012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8AA8A4-C506-4BFF-B2F7-31421BCBCD8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1B7C7D-F080-4D24-BCF2-4377AC941DAD}" type="datetime1">
              <a:rPr lang="ru-RU"/>
              <a:pPr/>
              <a:t>19.12.2012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315E50-6903-4338-8F8F-29A6B1BB76E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EB332B-9482-431C-9A96-E9D3B0CB938C}" type="datetime1">
              <a:rPr lang="ru-RU"/>
              <a:pPr/>
              <a:t>19.12.2012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E9506D-4A0B-4FDE-9699-102852A7E1E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9F3838-F9B1-4840-8FBA-09CA52A8DD35}" type="datetime1">
              <a:rPr lang="ru-RU"/>
              <a:pPr/>
              <a:t>19.12.2012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69FEA1-2765-4180-8001-75E85188F7B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0EDBC2-2FD4-4984-ADCA-2F8117805516}" type="datetime1">
              <a:rPr lang="ru-RU"/>
              <a:pPr/>
              <a:t>19.12.2012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F92A9D-E2E6-49AD-B13C-CEE6F9FE985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D414F1-BD4D-43CC-AB10-D41A0FECFE65}" type="datetime1">
              <a:rPr lang="ru-RU"/>
              <a:pPr/>
              <a:t>19.12.2012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20A427-399F-4BA3-B8D6-43460B7C425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A7EDA8-F53D-4E3B-B27D-B1BBE0F56CD9}" type="datetime1">
              <a:rPr lang="ru-RU"/>
              <a:pPr/>
              <a:t>19.12.2012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73E7B3-0BCC-46DD-ABAC-FDF8763874F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02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102403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2404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6499" y="0"/>
                </a:cxn>
                <a:cxn ang="0">
                  <a:pos x="7000" y="500"/>
                </a:cxn>
                <a:cxn ang="0">
                  <a:pos x="6500" y="1000"/>
                </a:cxn>
                <a:cxn ang="0">
                  <a:pos x="0" y="1000"/>
                </a:cxn>
              </a:cxnLst>
              <a:rect l="T0" t="T1" r="T2" b="T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02405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40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40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5A2F02DB-5ACB-4779-94B8-BF24B2A0989B}" type="datetime1">
              <a:rPr lang="ru-RU"/>
              <a:pPr/>
              <a:t>19.12.2012</a:t>
            </a:fld>
            <a:endParaRPr lang="ru-RU"/>
          </a:p>
        </p:txBody>
      </p:sp>
      <p:sp>
        <p:nvSpPr>
          <p:cNvPr id="10240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ru-RU"/>
          </a:p>
        </p:txBody>
      </p:sp>
      <p:sp>
        <p:nvSpPr>
          <p:cNvPr id="10241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fld id="{4212FD48-890A-4601-BC12-2D198615C44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fld id="{6865F2D9-960E-4823-A7ED-6D7D61827B78}" type="datetime1">
              <a:rPr lang="ru-RU"/>
              <a:pPr/>
              <a:t>19.12.2012</a:t>
            </a:fld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1A63BF9D-F427-491C-9CBF-AD1B10C24460}" type="slidenum">
              <a:rPr lang="ru-RU"/>
              <a:pPr/>
              <a:t>1</a:t>
            </a:fld>
            <a:endParaRPr lang="ru-RU"/>
          </a:p>
        </p:txBody>
      </p:sp>
      <p:sp>
        <p:nvSpPr>
          <p:cNvPr id="9217" name="Rectangle 2049"/>
          <p:cNvSpPr>
            <a:spLocks noGrp="1" noChangeArrowheads="1"/>
          </p:cNvSpPr>
          <p:nvPr>
            <p:ph type="ctrTitle"/>
          </p:nvPr>
        </p:nvSpPr>
        <p:spPr>
          <a:xfrm>
            <a:off x="2743200" y="1676400"/>
            <a:ext cx="6399213" cy="2286000"/>
          </a:xfrm>
        </p:spPr>
        <p:txBody>
          <a:bodyPr/>
          <a:lstStyle/>
          <a:p>
            <a:r>
              <a:rPr lang="ru-RU"/>
              <a:t>Использование </a:t>
            </a:r>
            <a:br>
              <a:rPr lang="ru-RU"/>
            </a:br>
            <a:r>
              <a:rPr lang="ru-RU"/>
              <a:t>ИКТ в начальной школе</a:t>
            </a:r>
          </a:p>
        </p:txBody>
      </p:sp>
      <p:sp>
        <p:nvSpPr>
          <p:cNvPr id="9216" name="Rectangle 2048"/>
          <p:cNvSpPr>
            <a:spLocks noGrp="1" noChangeArrowheads="1"/>
          </p:cNvSpPr>
          <p:nvPr>
            <p:ph type="subTitle" idx="1"/>
          </p:nvPr>
        </p:nvSpPr>
        <p:spPr>
          <a:xfrm>
            <a:off x="4191000" y="4495800"/>
            <a:ext cx="4572000" cy="1295400"/>
          </a:xfrm>
        </p:spPr>
        <p:txBody>
          <a:bodyPr/>
          <a:lstStyle/>
          <a:p>
            <a:r>
              <a:rPr lang="ru-RU"/>
              <a:t>МОУСОШ № 18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" grpId="0"/>
      <p:bldP spid="921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ECE5-96E2-4DF7-83A0-BFC7A46FDC16}" type="datetime1">
              <a:rPr lang="ru-RU"/>
              <a:pPr/>
              <a:t>19.12.2012</a:t>
            </a:fld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A3C4B-08F1-4B1E-AE5D-4E6499DEEA8A}" type="slidenum">
              <a:rPr lang="ru-RU"/>
              <a:pPr/>
              <a:t>10</a:t>
            </a:fld>
            <a:endParaRPr lang="ru-RU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610600" cy="1143000"/>
          </a:xfrm>
        </p:spPr>
        <p:txBody>
          <a:bodyPr/>
          <a:lstStyle/>
          <a:p>
            <a:r>
              <a:rPr lang="ru-RU"/>
              <a:t>    Используем  в своей работе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981200"/>
            <a:ext cx="79248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/>
              <a:t>Большую  помощь  в подготовке  и  проведении  уроков  оказывают </a:t>
            </a:r>
            <a:endParaRPr lang="ru-RU" sz="2800" i="1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i="1"/>
              <a:t>    «электронные учебники»</a:t>
            </a:r>
            <a:r>
              <a:rPr lang="ru-RU" sz="2800"/>
              <a:t> – программные продукты комплексного характера, предназначенные для изучения нового материала, его практического освоения и последующего контроля знаний, где соответствующие типовые единицы  представлены в примерно равных пропорциях.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8B6D0-A656-4A7A-8B55-BBA9DF8249D9}" type="datetime1">
              <a:rPr lang="ru-RU"/>
              <a:pPr/>
              <a:t>19.12.2012</a:t>
            </a:fld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15A75-12F6-48BB-93DA-D6BD855254EB}" type="slidenum">
              <a:rPr lang="ru-RU"/>
              <a:pPr/>
              <a:t>11</a:t>
            </a:fld>
            <a:endParaRPr lang="ru-RU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382000" cy="1295400"/>
          </a:xfrm>
        </p:spPr>
        <p:txBody>
          <a:bodyPr/>
          <a:lstStyle/>
          <a:p>
            <a:r>
              <a:rPr lang="ru-RU" sz="3800"/>
              <a:t>«НАЧАЛЬНАЯ ШКОЛА. Уроки и медиатеки Кирилла и Мефодия» версия 3 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05000"/>
            <a:ext cx="8686800" cy="44196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/>
              <a:t>     Целями УМК «Начальная  школа. Уроки и медиатеки Кирилла и Мефодия» являются:</a:t>
            </a:r>
          </a:p>
          <a:p>
            <a:pPr>
              <a:lnSpc>
                <a:spcPct val="80000"/>
              </a:lnSpc>
            </a:pPr>
            <a:r>
              <a:rPr lang="ru-RU" sz="2000"/>
              <a:t>Повышение эффективности подготовки детей с помощью использования имеющихся в учреждениях образования современных средств обучения — </a:t>
            </a:r>
            <a:r>
              <a:rPr lang="en-US" sz="2000"/>
              <a:t>CMPC</a:t>
            </a:r>
            <a:r>
              <a:rPr lang="ru-RU" sz="2000"/>
              <a:t>.</a:t>
            </a:r>
          </a:p>
          <a:p>
            <a:pPr>
              <a:lnSpc>
                <a:spcPct val="80000"/>
              </a:lnSpc>
            </a:pPr>
            <a:r>
              <a:rPr lang="ru-RU" sz="2000"/>
              <a:t>Снижение временных затрат учителей при подготовке к урокам.</a:t>
            </a:r>
          </a:p>
          <a:p>
            <a:pPr>
              <a:lnSpc>
                <a:spcPct val="80000"/>
              </a:lnSpc>
            </a:pPr>
            <a:r>
              <a:rPr lang="ru-RU" sz="2000"/>
              <a:t>Широкое использование при проведении всех видов уроков — теоретических, практических, контрольных, а также при самообразовании учащихся.</a:t>
            </a:r>
          </a:p>
          <a:p>
            <a:pPr>
              <a:lnSpc>
                <a:spcPct val="80000"/>
              </a:lnSpc>
            </a:pPr>
            <a:r>
              <a:rPr lang="ru-RU" sz="2000"/>
              <a:t>Мотивация учащихся и стимулирование их интереса к обучению, индивидуализация процесса обучения школьников.</a:t>
            </a:r>
          </a:p>
          <a:p>
            <a:pPr>
              <a:lnSpc>
                <a:spcPct val="80000"/>
              </a:lnSpc>
            </a:pPr>
            <a:r>
              <a:rPr lang="ru-RU" sz="2000"/>
              <a:t>Обеспечение максимальной реализации принципа доступности обучения за счет использования уникальных средств визуализации учебного процесса.</a:t>
            </a:r>
          </a:p>
          <a:p>
            <a:pPr>
              <a:lnSpc>
                <a:spcPct val="80000"/>
              </a:lnSpc>
            </a:pPr>
            <a:r>
              <a:rPr lang="ru-RU" sz="2000"/>
              <a:t>Обеспечение высокого уровня качества обучения, не зависимо от квалификации учителя-предметника.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F5082-73C5-4DE4-9C11-9992888FE579}" type="datetime1">
              <a:rPr lang="ru-RU"/>
              <a:pPr/>
              <a:t>19.12.2012</a:t>
            </a:fld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E74B6-12AB-4CB4-9FEE-22EF009AB7B7}" type="slidenum">
              <a:rPr lang="ru-RU"/>
              <a:pPr/>
              <a:t>12</a:t>
            </a:fld>
            <a:endParaRPr lang="ru-RU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63650" y="358775"/>
            <a:ext cx="6838950" cy="784225"/>
          </a:xfrm>
        </p:spPr>
        <p:txBody>
          <a:bodyPr/>
          <a:lstStyle/>
          <a:p>
            <a:r>
              <a:rPr lang="ru-RU" sz="3800"/>
              <a:t>Дидактические возможности УМК 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4419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/>
              <a:t>    УМК  эффективно используется  при подготовке к уроку, проведении урока и во внеурочной работе.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/>
              <a:t>    Учитель в соответствии с программой обучения при </a:t>
            </a:r>
            <a:r>
              <a:rPr lang="ru-RU" sz="2400" i="1"/>
              <a:t>планировании и подготовке уроков</a:t>
            </a:r>
            <a:r>
              <a:rPr lang="ru-RU" sz="2400"/>
              <a:t> может:</a:t>
            </a:r>
          </a:p>
          <a:p>
            <a:pPr>
              <a:lnSpc>
                <a:spcPct val="90000"/>
              </a:lnSpc>
            </a:pPr>
            <a:r>
              <a:rPr lang="ru-RU" sz="2400"/>
              <a:t>использовать готовые фрагменты уроков при объяснении нового материала;</a:t>
            </a: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осуществить предварительный просмотр объектов;</a:t>
            </a:r>
            <a:endParaRPr lang="ru-RU" sz="2400"/>
          </a:p>
          <a:p>
            <a:pPr>
              <a:lnSpc>
                <a:spcPct val="90000"/>
              </a:lnSpc>
            </a:pPr>
            <a:r>
              <a:rPr lang="ru-RU" sz="2400"/>
              <a:t>использовать ИО как иллюстративный материал для разъяснения тем или проблемных ситуаций изучаемого материала;</a:t>
            </a: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комбинировать различные виды объектов. </a:t>
            </a:r>
            <a:endParaRPr lang="ru-RU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CB0A4-5327-4A7B-8F9E-FA0ABDDFD1DF}" type="datetime1">
              <a:rPr lang="ru-RU"/>
              <a:pPr/>
              <a:t>19.12.2012</a:t>
            </a:fld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A7696-CEE4-4017-810C-1EB42FF3DDFC}" type="slidenum">
              <a:rPr lang="ru-RU"/>
              <a:pPr/>
              <a:t>13</a:t>
            </a:fld>
            <a:endParaRPr lang="ru-RU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i="1"/>
              <a:t>Внеурочная  деятельность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/>
              <a:t>Во время </a:t>
            </a:r>
            <a:r>
              <a:rPr lang="ru-RU" sz="2800" i="1"/>
              <a:t>внеурочной работы</a:t>
            </a:r>
            <a:r>
              <a:rPr lang="ru-RU" sz="2800"/>
              <a:t>, например,  работы группы продленного дня и кружков(«Юный  программист», «В  мире  информатики») учитель выступает организатором творческой поисковой и исследовательской деятельности учащихся, предлагая им самим решить проблемную ситуацию, обозначенную учителем.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54C12-DD8E-463F-9938-FF3A914DA588}" type="datetime1">
              <a:rPr lang="ru-RU"/>
              <a:pPr/>
              <a:t>19.12.2012</a:t>
            </a:fld>
            <a:endParaRPr lang="ru-RU"/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13029-0926-481B-8DAD-2F242B685529}" type="slidenum">
              <a:rPr lang="ru-RU"/>
              <a:pPr/>
              <a:t>14</a:t>
            </a:fld>
            <a:endParaRPr lang="ru-RU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       Занятия  кружка</a:t>
            </a:r>
          </a:p>
        </p:txBody>
      </p:sp>
      <p:pic>
        <p:nvPicPr>
          <p:cNvPr id="11279" name="Picture 15" descr="PA30033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" y="1676400"/>
            <a:ext cx="3886200" cy="3962400"/>
          </a:xfrm>
        </p:spPr>
      </p:pic>
      <p:pic>
        <p:nvPicPr>
          <p:cNvPr id="11281" name="Picture 17" descr="PA30033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48200" y="1676400"/>
            <a:ext cx="3886200" cy="39624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F1A79-D923-471D-B174-4711307EE268}" type="datetime1">
              <a:rPr lang="ru-RU"/>
              <a:pPr/>
              <a:t>19.12.2012</a:t>
            </a:fld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B0B1C-AA41-42C2-9335-87E93DB4496C}" type="slidenum">
              <a:rPr lang="ru-RU"/>
              <a:pPr/>
              <a:t>15</a:t>
            </a:fld>
            <a:endParaRPr lang="ru-RU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800"/>
              <a:t>    Значение и возможности ИКТ </a:t>
            </a:r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Многообразие дидактических возможностей комплекта дает учителю возможность проводить не только эффективные и увлекательные уроки, но и значительно повысить мотивацию обучения у школьников, сделать процесс обучения более продуктивным и интересным.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2C196-91F5-4A04-B696-ECE4B5A6E0B4}" type="datetime1">
              <a:rPr lang="ru-RU"/>
              <a:pPr/>
              <a:t>19.12.2012</a:t>
            </a:fld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A4AE-37F2-47C1-B46B-36BB955A29B5}" type="slidenum">
              <a:rPr lang="ru-RU"/>
              <a:pPr/>
              <a:t>2</a:t>
            </a:fld>
            <a:endParaRPr lang="ru-RU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295275" y="352425"/>
            <a:ext cx="7915275" cy="790575"/>
          </a:xfrm>
        </p:spPr>
        <p:txBody>
          <a:bodyPr/>
          <a:lstStyle/>
          <a:p>
            <a:r>
              <a:rPr lang="ru-RU" sz="3800"/>
              <a:t>     Информационно коммуникативные  технологии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  <a:p>
            <a:r>
              <a:rPr lang="ru-RU"/>
              <a:t>В учебном  процессе</a:t>
            </a:r>
          </a:p>
          <a:p>
            <a:r>
              <a:rPr lang="ru-RU"/>
              <a:t>Во внеурочной  деятельности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ppt_w-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strVal val="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8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0" dur="500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3" dur="500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3315" grpId="1"/>
      <p:bldP spid="13314" grpId="0" build="p"/>
      <p:bldP spid="13314" grpI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20227-DCA4-4FC8-8846-0CECAAE0E283}" type="datetime1">
              <a:rPr lang="ru-RU"/>
              <a:pPr/>
              <a:t>19.12.2012</a:t>
            </a:fld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79E6D-F9FC-4F17-AFB2-919D71A1FACF}" type="slidenum">
              <a:rPr lang="ru-RU"/>
              <a:pPr/>
              <a:t>3</a:t>
            </a:fld>
            <a:endParaRPr lang="ru-RU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       Тема для обсуждения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344613" y="1971675"/>
            <a:ext cx="6896100" cy="4017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/>
              <a:t>Сегодня, когда информация становится стратегическим ресурсом развития общества, становится очевидным, что современное образование - это непрерывный процесс. Для начальной школы это означает смену приоритетов в расстановке целей образования: одним из результатов обучения и воспитания в школе первой ступени должна стать готовность детей к овладению современными компьютерными технологиями и способность актуализировать полученную с их помощью информацию для дальнейшего самообразования. 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44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  <p:bldP spid="6150" grpId="1"/>
      <p:bldP spid="6150" grpId="2"/>
      <p:bldP spid="6151" grpId="0" build="p"/>
      <p:bldP spid="6151" grpId="1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88555-8EB0-47FB-BB78-E2EAD51B3EA3}" type="datetime1">
              <a:rPr lang="ru-RU"/>
              <a:pPr/>
              <a:t>19.12.2012</a:t>
            </a:fld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823D8-E243-4457-93CE-B842AA6C6108}" type="slidenum">
              <a:rPr lang="ru-RU"/>
              <a:pPr/>
              <a:t>4</a:t>
            </a:fld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>
          <a:xfrm>
            <a:off x="1295400" y="609600"/>
            <a:ext cx="7620000" cy="1143000"/>
          </a:xfrm>
        </p:spPr>
        <p:txBody>
          <a:bodyPr/>
          <a:lstStyle/>
          <a:p>
            <a:r>
              <a:rPr lang="ru-RU"/>
              <a:t>ИКТ в учебном процессе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49338" y="1971675"/>
            <a:ext cx="7191375" cy="4017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/>
              <a:t>Использование ИКТ на уроках в начальной школе позволяет: </a:t>
            </a:r>
          </a:p>
          <a:p>
            <a:pPr>
              <a:lnSpc>
                <a:spcPct val="80000"/>
              </a:lnSpc>
            </a:pPr>
            <a:r>
              <a:rPr lang="ru-RU" sz="1800"/>
              <a:t>развивать умение учащихся ориентироваться в информационных потоках окружающего мира; овладевать практическими способами работы с информацией; развивать умения, позволяющие обмениваться информацией с помощью современных технических средств; </a:t>
            </a:r>
            <a:endParaRPr lang="en-US" sz="1800"/>
          </a:p>
          <a:p>
            <a:pPr>
              <a:lnSpc>
                <a:spcPct val="80000"/>
              </a:lnSpc>
            </a:pPr>
            <a:r>
              <a:rPr lang="ru-RU" sz="1800"/>
              <a:t>перейти от объяснительно-иллюстрированного способа обучения к деятельностному, при котором ребенок становится активным субъектом учебной деятельности. </a:t>
            </a:r>
            <a:r>
              <a:rPr lang="en-US" sz="1800"/>
              <a:t>Это способствует осознанному усвоению знаний учащимися; </a:t>
            </a:r>
          </a:p>
          <a:p>
            <a:pPr>
              <a:lnSpc>
                <a:spcPct val="80000"/>
              </a:lnSpc>
            </a:pPr>
            <a:r>
              <a:rPr lang="en-US" sz="1800"/>
              <a:t>активизировать познавательную деятельность учащихся; </a:t>
            </a:r>
          </a:p>
          <a:p>
            <a:pPr>
              <a:lnSpc>
                <a:spcPct val="80000"/>
              </a:lnSpc>
            </a:pPr>
            <a:r>
              <a:rPr lang="ru-RU" sz="1800"/>
              <a:t>проводить уроки на высоком эстетическом уровне (музыка, анимация); </a:t>
            </a:r>
            <a:endParaRPr lang="en-US" sz="1800"/>
          </a:p>
          <a:p>
            <a:pPr>
              <a:lnSpc>
                <a:spcPct val="80000"/>
              </a:lnSpc>
            </a:pPr>
            <a:r>
              <a:rPr lang="ru-RU" sz="1800"/>
              <a:t>индивидуально подойти к ученику, применяя разноуровневые задания. </a:t>
            </a:r>
          </a:p>
          <a:p>
            <a:pPr>
              <a:lnSpc>
                <a:spcPct val="80000"/>
              </a:lnSpc>
            </a:pPr>
            <a:endParaRPr lang="ru-RU" sz="180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05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  <p:bldP spid="205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222CD-1AEF-417B-8CE1-804E0D42701A}" type="datetime1">
              <a:rPr lang="ru-RU"/>
              <a:pPr/>
              <a:t>19.12.2012</a:t>
            </a:fld>
            <a:endParaRPr lang="ru-RU"/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5076F-32D3-4960-A8D1-0576915F5C06}" type="slidenum">
              <a:rPr lang="ru-RU"/>
              <a:pPr/>
              <a:t>5</a:t>
            </a:fld>
            <a:endParaRPr lang="ru-RU"/>
          </a:p>
        </p:txBody>
      </p:sp>
      <p:sp>
        <p:nvSpPr>
          <p:cNvPr id="107532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/>
              <a:t>Оборудование для подготовки  и проведения уроков с использованием ИКТ есть в каждом классе начальной школы</a:t>
            </a:r>
          </a:p>
        </p:txBody>
      </p:sp>
      <p:pic>
        <p:nvPicPr>
          <p:cNvPr id="107535" name="Picture 15" descr="P226024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43400" y="1600200"/>
            <a:ext cx="4191000" cy="4267200"/>
          </a:xfrm>
        </p:spPr>
      </p:pic>
      <p:pic>
        <p:nvPicPr>
          <p:cNvPr id="107536" name="Picture 16" descr="P226024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" y="1600200"/>
            <a:ext cx="3400425" cy="42672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AEDE-3BB0-401C-8E02-6B529EB7BCC1}" type="datetime1">
              <a:rPr lang="ru-RU"/>
              <a:pPr/>
              <a:t>19.12.2012</a:t>
            </a:fld>
            <a:endParaRPr lang="ru-RU"/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5DD8D-6EB0-4654-B81D-C2F4638E7B8F}" type="slidenum">
              <a:rPr lang="ru-RU"/>
              <a:pPr/>
              <a:t>6</a:t>
            </a:fld>
            <a:endParaRPr lang="ru-RU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>
          <a:xfrm>
            <a:off x="1219200" y="609600"/>
            <a:ext cx="7239000" cy="1143000"/>
          </a:xfrm>
        </p:spPr>
        <p:txBody>
          <a:bodyPr/>
          <a:lstStyle/>
          <a:p>
            <a:r>
              <a:rPr lang="ru-RU" sz="3800"/>
              <a:t>Использование ИКТ на уроках в начальной школе</a:t>
            </a:r>
          </a:p>
        </p:txBody>
      </p:sp>
      <p:pic>
        <p:nvPicPr>
          <p:cNvPr id="41991" name="Picture 7" descr="PA30032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2209800"/>
            <a:ext cx="3505200" cy="3733800"/>
          </a:xfrm>
        </p:spPr>
      </p:pic>
      <p:pic>
        <p:nvPicPr>
          <p:cNvPr id="41993" name="Picture 9" descr="PA30032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191000" y="1905000"/>
            <a:ext cx="4724400" cy="44196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4104B-F40A-4AB1-86CC-0C23B213FCB0}" type="datetime1">
              <a:rPr lang="ru-RU"/>
              <a:pPr/>
              <a:t>19.12.2012</a:t>
            </a:fld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08FE0-CB57-4CF0-8F4A-A44CF689D3AD}" type="slidenum">
              <a:rPr lang="ru-RU"/>
              <a:pPr/>
              <a:t>7</a:t>
            </a:fld>
            <a:endParaRPr lang="ru-RU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38200" y="1981200"/>
            <a:ext cx="80772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/>
              <a:t>Современные средства информационно-коммуникационых  технологий позволяют школьникам и учителям самим создавать ресурсы, используемые в учебном процессе: обучающие презентации, тесты, учебные пособия. Все эти средства могут создаваться учащимися под контролем учителя для последующего использования, что позволяет реализовать практические навыки, сформированные на уроках.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12" dur="indefinite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 build="allAtOnce"/>
      <p:bldP spid="8199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3220A-0005-43F0-8D9F-4D30E7AE5665}" type="datetime1">
              <a:rPr lang="ru-RU"/>
              <a:pPr/>
              <a:t>19.12.2012</a:t>
            </a:fld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5057D-0042-41B3-AFDF-303DC36BF415}" type="slidenum">
              <a:rPr lang="ru-RU"/>
              <a:pPr/>
              <a:t>8</a:t>
            </a:fld>
            <a:endParaRPr lang="ru-RU"/>
          </a:p>
        </p:txBody>
      </p:sp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800"/>
              <a:t>Классмейт  для  каждого  учащегося</a:t>
            </a:r>
          </a:p>
        </p:txBody>
      </p:sp>
      <p:sp>
        <p:nvSpPr>
          <p:cNvPr id="18432" name="Rectangle 0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8153400" cy="49530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/>
              <a:t>     Хорошим  помощником  в овладении ИКТ  на  уроках  и внеурочной  деятельности  стал  индивидуальный  компьютер (классмейт)  для  каждого   учащегося  начальной  школы, полученный  в  рамках муниципальной и краевой программы.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/>
              <a:t>                                   На  занятиях школьники:</a:t>
            </a:r>
          </a:p>
          <a:p>
            <a:pPr>
              <a:lnSpc>
                <a:spcPct val="80000"/>
              </a:lnSpc>
            </a:pPr>
            <a:r>
              <a:rPr lang="ru-RU" sz="2000"/>
              <a:t>учатся создавать и выполнять тестирующие презентации с включением небольших программ, </a:t>
            </a:r>
          </a:p>
          <a:p>
            <a:pPr>
              <a:lnSpc>
                <a:spcPct val="80000"/>
              </a:lnSpc>
            </a:pPr>
            <a:r>
              <a:rPr lang="ru-RU" sz="2000"/>
              <a:t>выполняют тесты созданные в программе«</a:t>
            </a:r>
            <a:r>
              <a:rPr lang="en-US" sz="2000"/>
              <a:t>e</a:t>
            </a:r>
            <a:r>
              <a:rPr lang="ru-RU" sz="2000"/>
              <a:t>- </a:t>
            </a:r>
            <a:r>
              <a:rPr lang="en-US" sz="2000"/>
              <a:t>Learninq</a:t>
            </a:r>
            <a:r>
              <a:rPr lang="ru-RU" sz="2000" i="1"/>
              <a:t>»</a:t>
            </a:r>
            <a:endParaRPr lang="ru-RU" sz="2000"/>
          </a:p>
          <a:p>
            <a:pPr>
              <a:lnSpc>
                <a:spcPct val="80000"/>
              </a:lnSpc>
            </a:pPr>
            <a:r>
              <a:rPr lang="ru-RU" sz="2000"/>
              <a:t>готовят альбомы  классов, персональные страницы  в форме презентаций, </a:t>
            </a:r>
          </a:p>
          <a:p>
            <a:pPr>
              <a:lnSpc>
                <a:spcPct val="80000"/>
              </a:lnSpc>
            </a:pPr>
            <a:r>
              <a:rPr lang="ru-RU" sz="2000"/>
              <a:t>создают межпредметные проекты,  </a:t>
            </a:r>
          </a:p>
          <a:p>
            <a:pPr>
              <a:lnSpc>
                <a:spcPct val="80000"/>
              </a:lnSpc>
            </a:pPr>
            <a:r>
              <a:rPr lang="ru-RU" sz="2000"/>
              <a:t>участвуют в сетевых конкурсах как учащиеся, так и учителя. </a:t>
            </a:r>
          </a:p>
          <a:p>
            <a:pPr>
              <a:lnSpc>
                <a:spcPct val="80000"/>
              </a:lnSpc>
            </a:pPr>
            <a:r>
              <a:rPr lang="ru-RU" sz="2000"/>
              <a:t>Все это позволяет повышать уровень прикладных знаний и умений в области информационных технологий, развивать интерес к проектно - исследовательской деятельности на уроках и внеурочной  деятельности.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4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4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4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84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84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84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84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  <p:bldP spid="1843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8B432-524D-49A0-B007-BE84C535579A}" type="datetime1">
              <a:rPr lang="ru-RU"/>
              <a:pPr/>
              <a:t>19.12.2012</a:t>
            </a:fld>
            <a:endParaRPr lang="ru-RU"/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F67EB-1EA4-40C4-8695-744A34A2F0F3}" type="slidenum">
              <a:rPr lang="ru-RU"/>
              <a:pPr/>
              <a:t>9</a:t>
            </a:fld>
            <a:endParaRPr lang="ru-RU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title"/>
          </p:nvPr>
        </p:nvSpPr>
        <p:spPr>
          <a:xfrm>
            <a:off x="714375" y="239713"/>
            <a:ext cx="7416800" cy="701675"/>
          </a:xfrm>
        </p:spPr>
        <p:txBody>
          <a:bodyPr/>
          <a:lstStyle/>
          <a:p>
            <a:r>
              <a:rPr lang="ru-RU" sz="3800"/>
              <a:t>Фото  для участия  в сетевом      конкурсе</a:t>
            </a:r>
          </a:p>
        </p:txBody>
      </p:sp>
      <p:pic>
        <p:nvPicPr>
          <p:cNvPr id="10254" name="Picture 14" descr="PA30033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0" y="1524000"/>
            <a:ext cx="5410200" cy="4876800"/>
          </a:xfrm>
        </p:spPr>
      </p:pic>
      <p:pic>
        <p:nvPicPr>
          <p:cNvPr id="10255" name="Picture 15" descr="PA30033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72013" y="2011363"/>
            <a:ext cx="3862387" cy="3678237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кругленный">
  <a:themeElements>
    <a:clrScheme name="Скругленный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Скругленный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ругленный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Radial</Template>
  <TotalTime>117</TotalTime>
  <Words>714</Words>
  <Application>Microsoft PowerPoint</Application>
  <PresentationFormat>Прозрачка</PresentationFormat>
  <Paragraphs>90</Paragraphs>
  <Slides>15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Times New Roman</vt:lpstr>
      <vt:lpstr>Arial</vt:lpstr>
      <vt:lpstr>Wingdings</vt:lpstr>
      <vt:lpstr>Arial Black</vt:lpstr>
      <vt:lpstr>Скругленный</vt:lpstr>
      <vt:lpstr>Использование  ИКТ в начальной школе</vt:lpstr>
      <vt:lpstr>     Информационно коммуникативные  технологии</vt:lpstr>
      <vt:lpstr>        Тема для обсуждения</vt:lpstr>
      <vt:lpstr>ИКТ в учебном процессе</vt:lpstr>
      <vt:lpstr>Оборудование для подготовки  и проведения уроков с использованием ИКТ есть в каждом классе начальной школы</vt:lpstr>
      <vt:lpstr>Использование ИКТ на уроках в начальной школе</vt:lpstr>
      <vt:lpstr>Слайд 7</vt:lpstr>
      <vt:lpstr>Классмейт  для  каждого  учащегося</vt:lpstr>
      <vt:lpstr>Фото  для участия  в сетевом      конкурсе</vt:lpstr>
      <vt:lpstr>    Используем  в своей работе</vt:lpstr>
      <vt:lpstr>«НАЧАЛЬНАЯ ШКОЛА. Уроки и медиатеки Кирилла и Мефодия» версия 3 </vt:lpstr>
      <vt:lpstr>Дидактические возможности УМК </vt:lpstr>
      <vt:lpstr>Внеурочная  деятельность</vt:lpstr>
      <vt:lpstr>        Занятия  кружка</vt:lpstr>
      <vt:lpstr>    Значение и возможности ИКТ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wiitos</cp:lastModifiedBy>
  <cp:revision>5</cp:revision>
  <cp:lastPrinted>1601-01-01T00:00:00Z</cp:lastPrinted>
  <dcterms:created xsi:type="dcterms:W3CDTF">1601-01-01T00:00:00Z</dcterms:created>
  <dcterms:modified xsi:type="dcterms:W3CDTF">2012-12-19T11:03:35Z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3</vt:i4>
  </property>
  <property fmtid="{D5CDD505-2E9C-101B-9397-08002B2CF9AE}" pid="3" name="LCID">
    <vt:i4>1049</vt:i4>
  </property>
</Properties>
</file>