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79" r:id="rId2"/>
    <p:sldId id="293" r:id="rId3"/>
    <p:sldId id="289" r:id="rId4"/>
    <p:sldId id="284" r:id="rId5"/>
    <p:sldId id="277" r:id="rId6"/>
    <p:sldId id="278" r:id="rId7"/>
    <p:sldId id="291" r:id="rId8"/>
    <p:sldId id="281" r:id="rId9"/>
    <p:sldId id="265" r:id="rId10"/>
    <p:sldId id="258" r:id="rId11"/>
    <p:sldId id="276" r:id="rId12"/>
    <p:sldId id="267" r:id="rId13"/>
    <p:sldId id="268" r:id="rId14"/>
    <p:sldId id="270" r:id="rId15"/>
    <p:sldId id="269" r:id="rId16"/>
    <p:sldId id="280" r:id="rId17"/>
    <p:sldId id="286" r:id="rId18"/>
    <p:sldId id="282" r:id="rId19"/>
    <p:sldId id="283" r:id="rId20"/>
    <p:sldId id="295" r:id="rId21"/>
    <p:sldId id="296" r:id="rId22"/>
    <p:sldId id="288" r:id="rId23"/>
    <p:sldId id="29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07" autoAdjust="0"/>
    <p:restoredTop sz="94660"/>
  </p:normalViewPr>
  <p:slideViewPr>
    <p:cSldViewPr showGuides="1">
      <p:cViewPr varScale="1">
        <p:scale>
          <a:sx n="86" d="100"/>
          <a:sy n="86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5797E-5BAB-4DD6-8B22-79627EDA4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41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9B34B-C258-47BB-BD48-9394C7431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1364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D87BA-F0F2-4145-960C-C1D15AD75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979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A29BC-D050-4CF5-A5BA-3B68F77F0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322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C3DAF-7AB9-49D0-B2F3-469D3C4A7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715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085F3-DDDB-41F6-AC8B-BED122E2F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6796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52DDF-3E1F-4407-8DB2-97068FF7E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6478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1F257-D5EA-4721-9B2D-ADE08B25B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83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823F3-CFD5-4605-B1A7-84876D016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76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AF8AE-82D3-4E24-B6E7-B4ADFB85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823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46268-EAF5-48E0-8B72-8D7749942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046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83293-EF30-4668-881B-4A6DAE8EB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23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41216C4-F348-47CA-ACCF-7BA838966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62800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ПРИРОДНЫЕ ЯВЛЕНИЯ</a:t>
            </a:r>
          </a:p>
        </p:txBody>
      </p:sp>
      <p:pic>
        <p:nvPicPr>
          <p:cNvPr id="7171" name="Picture 6" descr="02857159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2840" y="1066800"/>
            <a:ext cx="7198319" cy="54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Grp="1" noChangeArrowheads="1"/>
          </p:cNvSpPr>
          <p:nvPr>
            <p:ph sz="quarter" idx="4"/>
          </p:nvPr>
        </p:nvSpPr>
        <p:spPr>
          <a:xfrm>
            <a:off x="5796136" y="2924944"/>
            <a:ext cx="2971800" cy="855663"/>
          </a:xfrm>
        </p:spPr>
        <p:txBody>
          <a:bodyPr anchor="ctr"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ПЕРЕМЕННАЯ ОБЛАЧНОСТЬ</a:t>
            </a:r>
          </a:p>
        </p:txBody>
      </p:sp>
      <p:pic>
        <p:nvPicPr>
          <p:cNvPr id="8195" name="Picture 9" descr="Копия 02857159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353400"/>
            <a:ext cx="2388522" cy="18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10" descr="Копия (2) 02857159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487000"/>
            <a:ext cx="2391673" cy="18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 txBox="1">
            <a:spLocks noChangeArrowheads="1"/>
          </p:cNvSpPr>
          <p:nvPr/>
        </p:nvSpPr>
        <p:spPr bwMode="auto">
          <a:xfrm>
            <a:off x="5868144" y="764704"/>
            <a:ext cx="2895600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БЕЗОБЛАЧНО</a:t>
            </a:r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 bwMode="auto">
          <a:xfrm>
            <a:off x="5868144" y="5013176"/>
            <a:ext cx="28956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СПЛОШНАЯ ОБЛАЧНОСТЬ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>
          <a:xfrm>
            <a:off x="5105400" y="1772816"/>
            <a:ext cx="4038600" cy="19812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4338" name="Picture 2" descr="http://www.img.vidido.ua/pogliad/2013/07/31/59982/sivvus_weather_symbols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509120"/>
            <a:ext cx="2664296" cy="2002816"/>
          </a:xfrm>
          <a:prstGeom prst="rect">
            <a:avLst/>
          </a:prstGeom>
          <a:noFill/>
        </p:spPr>
      </p:pic>
      <p:pic>
        <p:nvPicPr>
          <p:cNvPr id="11" name="Рисунок 10" descr="http://festival.1september.ru/articles/634632/image02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420888"/>
            <a:ext cx="208823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festival.1september.ru/articles/634632/image015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188640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festival.1september.ru/articles/634632/image028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437112"/>
            <a:ext cx="20882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build="p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98800" y="2895600"/>
            <a:ext cx="2895600" cy="6096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ПЕРИСТЫЕ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004" y="304800"/>
            <a:ext cx="3780000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962400"/>
            <a:ext cx="3776737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962400"/>
            <a:ext cx="3776991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1143000" y="3340100"/>
            <a:ext cx="21463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КУЧЕВЫЕ</a:t>
            </a:r>
            <a:endParaRPr lang="ru-RU" sz="3200" dirty="0"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0" y="3335338"/>
            <a:ext cx="24622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СЛОИСТЫЕ</a:t>
            </a:r>
            <a:endParaRPr lang="ru-RU" sz="32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6248400"/>
            <a:ext cx="2895600" cy="6096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0" y="604381"/>
            <a:ext cx="8100000" cy="54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2027238"/>
            <a:ext cx="9144000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Ранним утром во дворе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Лед улегся на траве.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весь луг стал светло-синий.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Серебром сверкает...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6096000"/>
            <a:ext cx="4419600" cy="762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609600"/>
            <a:ext cx="8087306" cy="54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2133600"/>
            <a:ext cx="91440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Вот так дивные проказы –</a:t>
            </a:r>
            <a:b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 траве горят алмазы.</a:t>
            </a:r>
            <a:b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Миллионы их, а все ж</a:t>
            </a:r>
            <a:b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сундучки не соберешь.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6172200"/>
            <a:ext cx="4419600" cy="6858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95" y="609600"/>
            <a:ext cx="8093210" cy="54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2133600"/>
            <a:ext cx="91440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Он все время занят делом.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Он не может зря идти. </a:t>
            </a:r>
            <a:b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Он идет и красит белым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Все, что видит на пути.</a:t>
            </a:r>
            <a:b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4000" kern="0" dirty="0">
              <a:solidFill>
                <a:srgbClr val="E5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0" y="6172200"/>
            <a:ext cx="4343400" cy="6858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1" y="609600"/>
            <a:ext cx="8094358" cy="54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1679575"/>
            <a:ext cx="91440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Молоко над речкой плыло,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Ничего не видно было.</a:t>
            </a:r>
            <a:b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Растворилось молоко – </a:t>
            </a:r>
          </a:p>
          <a:p>
            <a:pPr algn="ctr"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Стало видно далеко.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9" name="Picture 11" descr="IMG_508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01782"/>
            <a:ext cx="3618000" cy="24120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0" name="Picture 12" descr="IMG_507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900" y="403936"/>
            <a:ext cx="3618000" cy="24120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1" name="Picture 13" descr="IMG_509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95" y="3449782"/>
            <a:ext cx="3616731" cy="24120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2" name="Picture 14" descr="IMG_507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900" y="3451936"/>
            <a:ext cx="3618000" cy="24120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81000" y="5849938"/>
            <a:ext cx="3581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81000" y="2784475"/>
            <a:ext cx="35814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145088" y="2797175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145088" y="5889625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«ПРОГНОЗ ПОГОДЫ»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72" y="1066800"/>
            <a:ext cx="8098455" cy="54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72000"/>
          </a:xfrm>
        </p:spPr>
        <p:txBody>
          <a:bodyPr anchor="ctr"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осадки в виде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снега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температура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воздуха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градусов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ниже нуля.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облачная погода, осадки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 инея, температура воздуха 0 градусов.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безоблачная погода, без осадков,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температура воздуха 20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градусов выше нуля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6" descr="02857159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796" y="228600"/>
            <a:ext cx="8542011" cy="640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676400"/>
            <a:ext cx="91440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latin typeface="Times New Roman" pitchFamily="18" charset="0"/>
              </a:rPr>
              <a:t>«Какой будет </a:t>
            </a:r>
            <a:r>
              <a:rPr lang="ru-RU" sz="6000" dirty="0" smtClean="0">
                <a:latin typeface="Times New Roman" pitchFamily="18" charset="0"/>
              </a:rPr>
              <a:t>погода?»</a:t>
            </a:r>
            <a:endParaRPr lang="ru-RU" sz="6000" dirty="0" smtClean="0">
              <a:latin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sz="quarter" idx="1"/>
          </p:nvPr>
        </p:nvSpPr>
        <p:spPr>
          <a:xfrm>
            <a:off x="0" y="3124200"/>
            <a:ext cx="9144000" cy="12192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Творческое домашнее задание:</a:t>
            </a:r>
            <a:r>
              <a:rPr lang="ru-RU" u="sng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   Продолжить наблюдать за природными явлениями осени. Нарисовать условные знаки для таких природных явлений как ветер, радуга, гроза и др. и подобрать к ним загадки.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39750" y="4222750"/>
            <a:ext cx="431800" cy="2590800"/>
            <a:chOff x="340" y="2478"/>
            <a:chExt cx="272" cy="1632"/>
          </a:xfrm>
        </p:grpSpPr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340" y="275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340" y="2478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340" y="3294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340" y="302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340" y="3838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340" y="356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971550" y="4652963"/>
            <a:ext cx="2160588" cy="431800"/>
            <a:chOff x="612" y="2931"/>
            <a:chExt cx="1361" cy="272"/>
          </a:xfrm>
        </p:grpSpPr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1429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1701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8" name="Rectangle 26"/>
            <p:cNvSpPr>
              <a:spLocks noChangeArrowheads="1"/>
            </p:cNvSpPr>
            <p:nvPr/>
          </p:nvSpPr>
          <p:spPr bwMode="auto">
            <a:xfrm>
              <a:off x="612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9" name="Rectangle 27"/>
            <p:cNvSpPr>
              <a:spLocks noChangeArrowheads="1"/>
            </p:cNvSpPr>
            <p:nvPr/>
          </p:nvSpPr>
          <p:spPr bwMode="auto">
            <a:xfrm>
              <a:off x="884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1156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700338" y="333375"/>
            <a:ext cx="431800" cy="5183188"/>
            <a:chOff x="1701" y="210"/>
            <a:chExt cx="272" cy="3265"/>
          </a:xfrm>
        </p:grpSpPr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1701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1701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1701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4" name="Rectangle 32"/>
            <p:cNvSpPr>
              <a:spLocks noChangeArrowheads="1"/>
            </p:cNvSpPr>
            <p:nvPr/>
          </p:nvSpPr>
          <p:spPr bwMode="auto">
            <a:xfrm>
              <a:off x="1701" y="1298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5" name="Rectangle 33"/>
            <p:cNvSpPr>
              <a:spLocks noChangeArrowheads="1"/>
            </p:cNvSpPr>
            <p:nvPr/>
          </p:nvSpPr>
          <p:spPr bwMode="auto">
            <a:xfrm>
              <a:off x="1701" y="754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6" name="Rectangle 34"/>
            <p:cNvSpPr>
              <a:spLocks noChangeArrowheads="1"/>
            </p:cNvSpPr>
            <p:nvPr/>
          </p:nvSpPr>
          <p:spPr bwMode="auto">
            <a:xfrm>
              <a:off x="1701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7" name="Rectangle 35"/>
            <p:cNvSpPr>
              <a:spLocks noChangeArrowheads="1"/>
            </p:cNvSpPr>
            <p:nvPr/>
          </p:nvSpPr>
          <p:spPr bwMode="auto">
            <a:xfrm>
              <a:off x="1701" y="184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Rectangle 36"/>
            <p:cNvSpPr>
              <a:spLocks noChangeArrowheads="1"/>
            </p:cNvSpPr>
            <p:nvPr/>
          </p:nvSpPr>
          <p:spPr bwMode="auto">
            <a:xfrm>
              <a:off x="1701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1701" y="2387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1701" y="2659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1701" y="21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3132138" y="5084763"/>
            <a:ext cx="1295400" cy="431800"/>
            <a:chOff x="1973" y="3203"/>
            <a:chExt cx="816" cy="272"/>
          </a:xfrm>
        </p:grpSpPr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2517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1973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2245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9"/>
          <p:cNvGrpSpPr>
            <a:grpSpLocks/>
          </p:cNvGrpSpPr>
          <p:nvPr/>
        </p:nvGrpSpPr>
        <p:grpSpPr bwMode="auto">
          <a:xfrm>
            <a:off x="1836738" y="3357563"/>
            <a:ext cx="4319587" cy="431800"/>
            <a:chOff x="1157" y="2115"/>
            <a:chExt cx="2721" cy="272"/>
          </a:xfrm>
        </p:grpSpPr>
        <p:sp>
          <p:nvSpPr>
            <p:cNvPr id="18482" name="Rectangle 50"/>
            <p:cNvSpPr>
              <a:spLocks noChangeArrowheads="1"/>
            </p:cNvSpPr>
            <p:nvPr/>
          </p:nvSpPr>
          <p:spPr bwMode="auto">
            <a:xfrm>
              <a:off x="3334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3" name="Rectangle 51"/>
            <p:cNvSpPr>
              <a:spLocks noChangeArrowheads="1"/>
            </p:cNvSpPr>
            <p:nvPr/>
          </p:nvSpPr>
          <p:spPr bwMode="auto">
            <a:xfrm>
              <a:off x="3606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4" name="Rectangle 52"/>
            <p:cNvSpPr>
              <a:spLocks noChangeArrowheads="1"/>
            </p:cNvSpPr>
            <p:nvPr/>
          </p:nvSpPr>
          <p:spPr bwMode="auto">
            <a:xfrm>
              <a:off x="3061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5" name="Rectangle 53"/>
            <p:cNvSpPr>
              <a:spLocks noChangeArrowheads="1"/>
            </p:cNvSpPr>
            <p:nvPr/>
          </p:nvSpPr>
          <p:spPr bwMode="auto">
            <a:xfrm>
              <a:off x="2789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6" name="Rectangle 54"/>
            <p:cNvSpPr>
              <a:spLocks noChangeArrowheads="1"/>
            </p:cNvSpPr>
            <p:nvPr/>
          </p:nvSpPr>
          <p:spPr bwMode="auto">
            <a:xfrm>
              <a:off x="2517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7" name="Rectangle 55"/>
            <p:cNvSpPr>
              <a:spLocks noChangeArrowheads="1"/>
            </p:cNvSpPr>
            <p:nvPr/>
          </p:nvSpPr>
          <p:spPr bwMode="auto">
            <a:xfrm>
              <a:off x="2245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8" name="Rectangle 56"/>
            <p:cNvSpPr>
              <a:spLocks noChangeArrowheads="1"/>
            </p:cNvSpPr>
            <p:nvPr/>
          </p:nvSpPr>
          <p:spPr bwMode="auto">
            <a:xfrm>
              <a:off x="1973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9" name="Rectangle 57"/>
            <p:cNvSpPr>
              <a:spLocks noChangeArrowheads="1"/>
            </p:cNvSpPr>
            <p:nvPr/>
          </p:nvSpPr>
          <p:spPr bwMode="auto">
            <a:xfrm>
              <a:off x="1157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0" name="Rectangle 58"/>
            <p:cNvSpPr>
              <a:spLocks noChangeArrowheads="1"/>
            </p:cNvSpPr>
            <p:nvPr/>
          </p:nvSpPr>
          <p:spPr bwMode="auto">
            <a:xfrm>
              <a:off x="1429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3"/>
          <p:cNvGrpSpPr>
            <a:grpSpLocks/>
          </p:cNvGrpSpPr>
          <p:nvPr/>
        </p:nvGrpSpPr>
        <p:grpSpPr bwMode="auto">
          <a:xfrm>
            <a:off x="2268538" y="2492375"/>
            <a:ext cx="2159000" cy="431800"/>
            <a:chOff x="1429" y="1570"/>
            <a:chExt cx="1360" cy="272"/>
          </a:xfrm>
        </p:grpSpPr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2517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2" name="Rectangle 60"/>
            <p:cNvSpPr>
              <a:spLocks noChangeArrowheads="1"/>
            </p:cNvSpPr>
            <p:nvPr/>
          </p:nvSpPr>
          <p:spPr bwMode="auto">
            <a:xfrm>
              <a:off x="2245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3" name="Rectangle 61"/>
            <p:cNvSpPr>
              <a:spLocks noChangeArrowheads="1"/>
            </p:cNvSpPr>
            <p:nvPr/>
          </p:nvSpPr>
          <p:spPr bwMode="auto">
            <a:xfrm>
              <a:off x="1973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4" name="Rectangle 62"/>
            <p:cNvSpPr>
              <a:spLocks noChangeArrowheads="1"/>
            </p:cNvSpPr>
            <p:nvPr/>
          </p:nvSpPr>
          <p:spPr bwMode="auto">
            <a:xfrm>
              <a:off x="1429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74"/>
          <p:cNvGrpSpPr>
            <a:grpSpLocks/>
          </p:cNvGrpSpPr>
          <p:nvPr/>
        </p:nvGrpSpPr>
        <p:grpSpPr bwMode="auto">
          <a:xfrm>
            <a:off x="2268538" y="1628775"/>
            <a:ext cx="4751387" cy="431800"/>
            <a:chOff x="1429" y="1026"/>
            <a:chExt cx="2993" cy="272"/>
          </a:xfrm>
        </p:grpSpPr>
        <p:sp>
          <p:nvSpPr>
            <p:cNvPr id="18496" name="Rectangle 64"/>
            <p:cNvSpPr>
              <a:spLocks noChangeArrowheads="1"/>
            </p:cNvSpPr>
            <p:nvPr/>
          </p:nvSpPr>
          <p:spPr bwMode="auto">
            <a:xfrm>
              <a:off x="4150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7" name="Rectangle 65"/>
            <p:cNvSpPr>
              <a:spLocks noChangeArrowheads="1"/>
            </p:cNvSpPr>
            <p:nvPr/>
          </p:nvSpPr>
          <p:spPr bwMode="auto">
            <a:xfrm>
              <a:off x="3878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8" name="Rectangle 66"/>
            <p:cNvSpPr>
              <a:spLocks noChangeArrowheads="1"/>
            </p:cNvSpPr>
            <p:nvPr/>
          </p:nvSpPr>
          <p:spPr bwMode="auto">
            <a:xfrm>
              <a:off x="3606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9" name="Rectangle 67"/>
            <p:cNvSpPr>
              <a:spLocks noChangeArrowheads="1"/>
            </p:cNvSpPr>
            <p:nvPr/>
          </p:nvSpPr>
          <p:spPr bwMode="auto">
            <a:xfrm>
              <a:off x="3334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0" name="Rectangle 68"/>
            <p:cNvSpPr>
              <a:spLocks noChangeArrowheads="1"/>
            </p:cNvSpPr>
            <p:nvPr/>
          </p:nvSpPr>
          <p:spPr bwMode="auto">
            <a:xfrm>
              <a:off x="3061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1" name="Rectangle 69"/>
            <p:cNvSpPr>
              <a:spLocks noChangeArrowheads="1"/>
            </p:cNvSpPr>
            <p:nvPr/>
          </p:nvSpPr>
          <p:spPr bwMode="auto">
            <a:xfrm>
              <a:off x="2789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2" name="Rectangle 70"/>
            <p:cNvSpPr>
              <a:spLocks noChangeArrowheads="1"/>
            </p:cNvSpPr>
            <p:nvPr/>
          </p:nvSpPr>
          <p:spPr bwMode="auto">
            <a:xfrm>
              <a:off x="2517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3" name="Rectangle 71"/>
            <p:cNvSpPr>
              <a:spLocks noChangeArrowheads="1"/>
            </p:cNvSpPr>
            <p:nvPr/>
          </p:nvSpPr>
          <p:spPr bwMode="auto">
            <a:xfrm>
              <a:off x="2245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4" name="Rectangle 72"/>
            <p:cNvSpPr>
              <a:spLocks noChangeArrowheads="1"/>
            </p:cNvSpPr>
            <p:nvPr/>
          </p:nvSpPr>
          <p:spPr bwMode="auto">
            <a:xfrm>
              <a:off x="1973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5" name="Rectangle 73"/>
            <p:cNvSpPr>
              <a:spLocks noChangeArrowheads="1"/>
            </p:cNvSpPr>
            <p:nvPr/>
          </p:nvSpPr>
          <p:spPr bwMode="auto">
            <a:xfrm>
              <a:off x="1429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9"/>
          <p:cNvGrpSpPr>
            <a:grpSpLocks/>
          </p:cNvGrpSpPr>
          <p:nvPr/>
        </p:nvGrpSpPr>
        <p:grpSpPr bwMode="auto">
          <a:xfrm>
            <a:off x="2268538" y="765175"/>
            <a:ext cx="2159000" cy="431800"/>
            <a:chOff x="1429" y="482"/>
            <a:chExt cx="1360" cy="272"/>
          </a:xfrm>
        </p:grpSpPr>
        <p:sp>
          <p:nvSpPr>
            <p:cNvPr id="18507" name="Rectangle 75"/>
            <p:cNvSpPr>
              <a:spLocks noChangeArrowheads="1"/>
            </p:cNvSpPr>
            <p:nvPr/>
          </p:nvSpPr>
          <p:spPr bwMode="auto">
            <a:xfrm>
              <a:off x="2517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8" name="Rectangle 76"/>
            <p:cNvSpPr>
              <a:spLocks noChangeArrowheads="1"/>
            </p:cNvSpPr>
            <p:nvPr/>
          </p:nvSpPr>
          <p:spPr bwMode="auto">
            <a:xfrm>
              <a:off x="2245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9" name="Rectangle 77"/>
            <p:cNvSpPr>
              <a:spLocks noChangeArrowheads="1"/>
            </p:cNvSpPr>
            <p:nvPr/>
          </p:nvSpPr>
          <p:spPr bwMode="auto">
            <a:xfrm>
              <a:off x="1973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10" name="Rectangle 78"/>
            <p:cNvSpPr>
              <a:spLocks noChangeArrowheads="1"/>
            </p:cNvSpPr>
            <p:nvPr/>
          </p:nvSpPr>
          <p:spPr bwMode="auto">
            <a:xfrm>
              <a:off x="1429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611188" y="3644900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6</a:t>
            </a:r>
          </a:p>
        </p:txBody>
      </p:sp>
      <p:sp>
        <p:nvSpPr>
          <p:cNvPr id="18515" name="Rectangle 83"/>
          <p:cNvSpPr>
            <a:spLocks noChangeArrowheads="1"/>
          </p:cNvSpPr>
          <p:nvPr/>
        </p:nvSpPr>
        <p:spPr bwMode="auto">
          <a:xfrm>
            <a:off x="107950" y="4652963"/>
            <a:ext cx="360363" cy="3603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/>
          </a:p>
        </p:txBody>
      </p:sp>
      <p:sp>
        <p:nvSpPr>
          <p:cNvPr id="18516" name="Rectangle 84"/>
          <p:cNvSpPr>
            <a:spLocks noChangeArrowheads="1"/>
          </p:cNvSpPr>
          <p:nvPr/>
        </p:nvSpPr>
        <p:spPr bwMode="auto">
          <a:xfrm>
            <a:off x="1763713" y="765175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2</a:t>
            </a:r>
          </a:p>
        </p:txBody>
      </p:sp>
      <p:sp>
        <p:nvSpPr>
          <p:cNvPr id="18517" name="Rectangle 85"/>
          <p:cNvSpPr>
            <a:spLocks noChangeArrowheads="1"/>
          </p:cNvSpPr>
          <p:nvPr/>
        </p:nvSpPr>
        <p:spPr bwMode="auto">
          <a:xfrm>
            <a:off x="1763713" y="1628775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3</a:t>
            </a:r>
          </a:p>
        </p:txBody>
      </p:sp>
      <p:sp>
        <p:nvSpPr>
          <p:cNvPr id="18518" name="Rectangle 86"/>
          <p:cNvSpPr>
            <a:spLocks noChangeArrowheads="1"/>
          </p:cNvSpPr>
          <p:nvPr/>
        </p:nvSpPr>
        <p:spPr bwMode="auto">
          <a:xfrm>
            <a:off x="1763713" y="2492375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4</a:t>
            </a:r>
          </a:p>
        </p:txBody>
      </p:sp>
      <p:sp>
        <p:nvSpPr>
          <p:cNvPr id="18519" name="Rectangle 87"/>
          <p:cNvSpPr>
            <a:spLocks noChangeArrowheads="1"/>
          </p:cNvSpPr>
          <p:nvPr/>
        </p:nvSpPr>
        <p:spPr bwMode="auto">
          <a:xfrm>
            <a:off x="1331913" y="3357563"/>
            <a:ext cx="360362" cy="3603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</a:t>
            </a:r>
          </a:p>
        </p:txBody>
      </p:sp>
      <p:sp>
        <p:nvSpPr>
          <p:cNvPr id="18520" name="Rectangle 88"/>
          <p:cNvSpPr>
            <a:spLocks noChangeArrowheads="1"/>
          </p:cNvSpPr>
          <p:nvPr/>
        </p:nvSpPr>
        <p:spPr bwMode="auto">
          <a:xfrm>
            <a:off x="2195513" y="5157788"/>
            <a:ext cx="360362" cy="3603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8</a:t>
            </a:r>
          </a:p>
        </p:txBody>
      </p:sp>
      <p:sp>
        <p:nvSpPr>
          <p:cNvPr id="18521" name="Rectangle 89"/>
          <p:cNvSpPr>
            <a:spLocks noChangeArrowheads="1"/>
          </p:cNvSpPr>
          <p:nvPr/>
        </p:nvSpPr>
        <p:spPr bwMode="auto">
          <a:xfrm>
            <a:off x="2700338" y="0"/>
            <a:ext cx="431800" cy="33337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1</a:t>
            </a:r>
          </a:p>
        </p:txBody>
      </p:sp>
      <p:sp>
        <p:nvSpPr>
          <p:cNvPr id="18531" name="Text Box 99"/>
          <p:cNvSpPr txBox="1">
            <a:spLocks noChangeArrowheads="1"/>
          </p:cNvSpPr>
          <p:nvPr/>
        </p:nvSpPr>
        <p:spPr bwMode="auto">
          <a:xfrm>
            <a:off x="158750" y="45497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7</a:t>
            </a:r>
          </a:p>
        </p:txBody>
      </p:sp>
      <p:grpSp>
        <p:nvGrpSpPr>
          <p:cNvPr id="10" name="Group 116"/>
          <p:cNvGrpSpPr>
            <a:grpSpLocks/>
          </p:cNvGrpSpPr>
          <p:nvPr/>
        </p:nvGrpSpPr>
        <p:grpSpPr bwMode="auto">
          <a:xfrm>
            <a:off x="2700338" y="228600"/>
            <a:ext cx="428625" cy="5287963"/>
            <a:chOff x="1701" y="144"/>
            <a:chExt cx="270" cy="3331"/>
          </a:xfrm>
        </p:grpSpPr>
        <p:sp>
          <p:nvSpPr>
            <p:cNvPr id="18536" name="Text Box 104"/>
            <p:cNvSpPr txBox="1">
              <a:spLocks noChangeArrowheads="1"/>
            </p:cNvSpPr>
            <p:nvPr/>
          </p:nvSpPr>
          <p:spPr bwMode="auto">
            <a:xfrm>
              <a:off x="1701" y="144"/>
              <a:ext cx="27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м</a:t>
              </a:r>
            </a:p>
          </p:txBody>
        </p:sp>
        <p:sp>
          <p:nvSpPr>
            <p:cNvPr id="18537" name="Text Box 105"/>
            <p:cNvSpPr txBox="1">
              <a:spLocks noChangeArrowheads="1"/>
            </p:cNvSpPr>
            <p:nvPr/>
          </p:nvSpPr>
          <p:spPr bwMode="auto">
            <a:xfrm>
              <a:off x="1701" y="43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/>
                <a:t>е</a:t>
              </a:r>
            </a:p>
          </p:txBody>
        </p:sp>
        <p:sp>
          <p:nvSpPr>
            <p:cNvPr id="18538" name="Text Box 106"/>
            <p:cNvSpPr txBox="1">
              <a:spLocks noChangeArrowheads="1"/>
            </p:cNvSpPr>
            <p:nvPr/>
          </p:nvSpPr>
          <p:spPr bwMode="auto">
            <a:xfrm>
              <a:off x="1708" y="699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39" name="Text Box 107"/>
            <p:cNvSpPr txBox="1">
              <a:spLocks noChangeArrowheads="1"/>
            </p:cNvSpPr>
            <p:nvPr/>
          </p:nvSpPr>
          <p:spPr bwMode="auto">
            <a:xfrm>
              <a:off x="1701" y="97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40" name="Text Box 108"/>
            <p:cNvSpPr txBox="1">
              <a:spLocks noChangeArrowheads="1"/>
            </p:cNvSpPr>
            <p:nvPr/>
          </p:nvSpPr>
          <p:spPr bwMode="auto">
            <a:xfrm>
              <a:off x="1701" y="1243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41" name="Text Box 109"/>
            <p:cNvSpPr txBox="1">
              <a:spLocks noChangeArrowheads="1"/>
            </p:cNvSpPr>
            <p:nvPr/>
          </p:nvSpPr>
          <p:spPr bwMode="auto">
            <a:xfrm>
              <a:off x="1701" y="151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  <p:sp>
          <p:nvSpPr>
            <p:cNvPr id="18542" name="Text Box 110"/>
            <p:cNvSpPr txBox="1">
              <a:spLocks noChangeArrowheads="1"/>
            </p:cNvSpPr>
            <p:nvPr/>
          </p:nvSpPr>
          <p:spPr bwMode="auto">
            <a:xfrm>
              <a:off x="1701" y="1788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43" name="Text Box 111"/>
            <p:cNvSpPr txBox="1">
              <a:spLocks noChangeArrowheads="1"/>
            </p:cNvSpPr>
            <p:nvPr/>
          </p:nvSpPr>
          <p:spPr bwMode="auto">
            <a:xfrm>
              <a:off x="1701" y="2060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л</a:t>
              </a:r>
            </a:p>
          </p:txBody>
        </p:sp>
        <p:sp>
          <p:nvSpPr>
            <p:cNvPr id="18544" name="Text Box 112"/>
            <p:cNvSpPr txBox="1">
              <a:spLocks noChangeArrowheads="1"/>
            </p:cNvSpPr>
            <p:nvPr/>
          </p:nvSpPr>
          <p:spPr bwMode="auto">
            <a:xfrm>
              <a:off x="1701" y="2332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45" name="Text Box 113"/>
            <p:cNvSpPr txBox="1">
              <a:spLocks noChangeArrowheads="1"/>
            </p:cNvSpPr>
            <p:nvPr/>
          </p:nvSpPr>
          <p:spPr bwMode="auto">
            <a:xfrm>
              <a:off x="1729" y="2614"/>
              <a:ext cx="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г</a:t>
              </a:r>
            </a:p>
          </p:txBody>
        </p:sp>
        <p:sp>
          <p:nvSpPr>
            <p:cNvPr id="18546" name="Text Box 114"/>
            <p:cNvSpPr txBox="1">
              <a:spLocks noChangeArrowheads="1"/>
            </p:cNvSpPr>
            <p:nvPr/>
          </p:nvSpPr>
          <p:spPr bwMode="auto">
            <a:xfrm>
              <a:off x="1701" y="287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и</a:t>
              </a:r>
            </a:p>
          </p:txBody>
        </p:sp>
        <p:sp>
          <p:nvSpPr>
            <p:cNvPr id="18547" name="Text Box 115"/>
            <p:cNvSpPr txBox="1">
              <a:spLocks noChangeArrowheads="1"/>
            </p:cNvSpPr>
            <p:nvPr/>
          </p:nvSpPr>
          <p:spPr bwMode="auto">
            <a:xfrm>
              <a:off x="1701" y="3148"/>
              <a:ext cx="2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я</a:t>
              </a:r>
            </a:p>
          </p:txBody>
        </p:sp>
      </p:grpSp>
      <p:sp>
        <p:nvSpPr>
          <p:cNvPr id="18550" name="Text Box 118"/>
          <p:cNvSpPr txBox="1">
            <a:spLocks noChangeArrowheads="1"/>
          </p:cNvSpPr>
          <p:nvPr/>
        </p:nvSpPr>
        <p:spPr bwMode="auto">
          <a:xfrm>
            <a:off x="6877050" y="260350"/>
            <a:ext cx="1409700" cy="617538"/>
          </a:xfrm>
          <a:prstGeom prst="rect">
            <a:avLst/>
          </a:prstGeom>
          <a:solidFill>
            <a:srgbClr val="99FFCC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Ответ</a:t>
            </a:r>
          </a:p>
        </p:txBody>
      </p:sp>
      <p:grpSp>
        <p:nvGrpSpPr>
          <p:cNvPr id="11" name="Group 127"/>
          <p:cNvGrpSpPr>
            <a:grpSpLocks/>
          </p:cNvGrpSpPr>
          <p:nvPr/>
        </p:nvGrpSpPr>
        <p:grpSpPr bwMode="auto">
          <a:xfrm>
            <a:off x="2268538" y="692150"/>
            <a:ext cx="2109787" cy="519113"/>
            <a:chOff x="1429" y="436"/>
            <a:chExt cx="1329" cy="327"/>
          </a:xfrm>
        </p:grpSpPr>
        <p:sp>
          <p:nvSpPr>
            <p:cNvPr id="18554" name="Text Box 122"/>
            <p:cNvSpPr txBox="1">
              <a:spLocks noChangeArrowheads="1"/>
            </p:cNvSpPr>
            <p:nvPr/>
          </p:nvSpPr>
          <p:spPr bwMode="auto">
            <a:xfrm>
              <a:off x="1429" y="436"/>
              <a:ext cx="23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в</a:t>
              </a:r>
            </a:p>
          </p:txBody>
        </p:sp>
        <p:sp>
          <p:nvSpPr>
            <p:cNvPr id="18555" name="Text Box 123"/>
            <p:cNvSpPr txBox="1">
              <a:spLocks noChangeArrowheads="1"/>
            </p:cNvSpPr>
            <p:nvPr/>
          </p:nvSpPr>
          <p:spPr bwMode="auto">
            <a:xfrm>
              <a:off x="1973" y="436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56" name="Text Box 124"/>
            <p:cNvSpPr txBox="1">
              <a:spLocks noChangeArrowheads="1"/>
            </p:cNvSpPr>
            <p:nvPr/>
          </p:nvSpPr>
          <p:spPr bwMode="auto">
            <a:xfrm>
              <a:off x="2245" y="43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57" name="Text Box 125"/>
            <p:cNvSpPr txBox="1">
              <a:spLocks noChangeArrowheads="1"/>
            </p:cNvSpPr>
            <p:nvPr/>
          </p:nvSpPr>
          <p:spPr bwMode="auto">
            <a:xfrm>
              <a:off x="2517" y="43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</p:grpSp>
      <p:grpSp>
        <p:nvGrpSpPr>
          <p:cNvPr id="12" name="Group 139"/>
          <p:cNvGrpSpPr>
            <a:grpSpLocks/>
          </p:cNvGrpSpPr>
          <p:nvPr/>
        </p:nvGrpSpPr>
        <p:grpSpPr bwMode="auto">
          <a:xfrm>
            <a:off x="2268538" y="1557338"/>
            <a:ext cx="4702175" cy="519112"/>
            <a:chOff x="1429" y="981"/>
            <a:chExt cx="2962" cy="327"/>
          </a:xfrm>
        </p:grpSpPr>
        <p:sp>
          <p:nvSpPr>
            <p:cNvPr id="18561" name="Text Box 129"/>
            <p:cNvSpPr txBox="1">
              <a:spLocks noChangeArrowheads="1"/>
            </p:cNvSpPr>
            <p:nvPr/>
          </p:nvSpPr>
          <p:spPr bwMode="auto">
            <a:xfrm>
              <a:off x="1429" y="981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62" name="Text Box 130"/>
            <p:cNvSpPr txBox="1">
              <a:spLocks noChangeArrowheads="1"/>
            </p:cNvSpPr>
            <p:nvPr/>
          </p:nvSpPr>
          <p:spPr bwMode="auto">
            <a:xfrm>
              <a:off x="1973" y="981"/>
              <a:ext cx="27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м</a:t>
              </a:r>
            </a:p>
          </p:txBody>
        </p:sp>
        <p:sp>
          <p:nvSpPr>
            <p:cNvPr id="18563" name="Text Box 131"/>
            <p:cNvSpPr txBox="1">
              <a:spLocks noChangeArrowheads="1"/>
            </p:cNvSpPr>
            <p:nvPr/>
          </p:nvSpPr>
          <p:spPr bwMode="auto">
            <a:xfrm>
              <a:off x="2245" y="981"/>
              <a:ext cx="2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п</a:t>
              </a:r>
            </a:p>
          </p:txBody>
        </p:sp>
        <p:sp>
          <p:nvSpPr>
            <p:cNvPr id="18564" name="Text Box 132"/>
            <p:cNvSpPr txBox="1">
              <a:spLocks noChangeArrowheads="1"/>
            </p:cNvSpPr>
            <p:nvPr/>
          </p:nvSpPr>
          <p:spPr bwMode="auto">
            <a:xfrm>
              <a:off x="2517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65" name="Text Box 133"/>
            <p:cNvSpPr txBox="1">
              <a:spLocks noChangeArrowheads="1"/>
            </p:cNvSpPr>
            <p:nvPr/>
          </p:nvSpPr>
          <p:spPr bwMode="auto">
            <a:xfrm>
              <a:off x="2789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  <p:sp>
          <p:nvSpPr>
            <p:cNvPr id="18566" name="Text Box 134"/>
            <p:cNvSpPr txBox="1">
              <a:spLocks noChangeArrowheads="1"/>
            </p:cNvSpPr>
            <p:nvPr/>
          </p:nvSpPr>
          <p:spPr bwMode="auto">
            <a:xfrm>
              <a:off x="3061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  <p:sp>
          <p:nvSpPr>
            <p:cNvPr id="18567" name="Text Box 135"/>
            <p:cNvSpPr txBox="1">
              <a:spLocks noChangeArrowheads="1"/>
            </p:cNvSpPr>
            <p:nvPr/>
          </p:nvSpPr>
          <p:spPr bwMode="auto">
            <a:xfrm>
              <a:off x="3334" y="981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68" name="Text Box 136"/>
            <p:cNvSpPr txBox="1">
              <a:spLocks noChangeArrowheads="1"/>
            </p:cNvSpPr>
            <p:nvPr/>
          </p:nvSpPr>
          <p:spPr bwMode="auto">
            <a:xfrm>
              <a:off x="3606" y="981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у</a:t>
              </a:r>
            </a:p>
          </p:txBody>
        </p:sp>
        <p:sp>
          <p:nvSpPr>
            <p:cNvPr id="18569" name="Text Box 137"/>
            <p:cNvSpPr txBox="1">
              <a:spLocks noChangeArrowheads="1"/>
            </p:cNvSpPr>
            <p:nvPr/>
          </p:nvSpPr>
          <p:spPr bwMode="auto">
            <a:xfrm>
              <a:off x="3878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  <p:sp>
          <p:nvSpPr>
            <p:cNvPr id="18570" name="Text Box 138"/>
            <p:cNvSpPr txBox="1">
              <a:spLocks noChangeArrowheads="1"/>
            </p:cNvSpPr>
            <p:nvPr/>
          </p:nvSpPr>
          <p:spPr bwMode="auto">
            <a:xfrm>
              <a:off x="4150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</p:grpSp>
      <p:grpSp>
        <p:nvGrpSpPr>
          <p:cNvPr id="13" name="Group 145"/>
          <p:cNvGrpSpPr>
            <a:grpSpLocks/>
          </p:cNvGrpSpPr>
          <p:nvPr/>
        </p:nvGrpSpPr>
        <p:grpSpPr bwMode="auto">
          <a:xfrm>
            <a:off x="2268538" y="2420938"/>
            <a:ext cx="2109787" cy="519112"/>
            <a:chOff x="1429" y="1525"/>
            <a:chExt cx="1329" cy="327"/>
          </a:xfrm>
        </p:grpSpPr>
        <p:sp>
          <p:nvSpPr>
            <p:cNvPr id="18573" name="Text Box 141"/>
            <p:cNvSpPr txBox="1">
              <a:spLocks noChangeArrowheads="1"/>
            </p:cNvSpPr>
            <p:nvPr/>
          </p:nvSpPr>
          <p:spPr bwMode="auto">
            <a:xfrm>
              <a:off x="1429" y="1525"/>
              <a:ext cx="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г</a:t>
              </a:r>
            </a:p>
          </p:txBody>
        </p:sp>
        <p:sp>
          <p:nvSpPr>
            <p:cNvPr id="18574" name="Text Box 142"/>
            <p:cNvSpPr txBox="1">
              <a:spLocks noChangeArrowheads="1"/>
            </p:cNvSpPr>
            <p:nvPr/>
          </p:nvSpPr>
          <p:spPr bwMode="auto">
            <a:xfrm>
              <a:off x="1959" y="152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75" name="Text Box 143"/>
            <p:cNvSpPr txBox="1">
              <a:spLocks noChangeArrowheads="1"/>
            </p:cNvSpPr>
            <p:nvPr/>
          </p:nvSpPr>
          <p:spPr bwMode="auto">
            <a:xfrm>
              <a:off x="2245" y="1525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з</a:t>
              </a:r>
            </a:p>
          </p:txBody>
        </p:sp>
        <p:sp>
          <p:nvSpPr>
            <p:cNvPr id="18576" name="Text Box 144"/>
            <p:cNvSpPr txBox="1">
              <a:spLocks noChangeArrowheads="1"/>
            </p:cNvSpPr>
            <p:nvPr/>
          </p:nvSpPr>
          <p:spPr bwMode="auto">
            <a:xfrm>
              <a:off x="2517" y="152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</p:grpSp>
      <p:grpSp>
        <p:nvGrpSpPr>
          <p:cNvPr id="14" name="Group 156"/>
          <p:cNvGrpSpPr>
            <a:grpSpLocks/>
          </p:cNvGrpSpPr>
          <p:nvPr/>
        </p:nvGrpSpPr>
        <p:grpSpPr bwMode="auto">
          <a:xfrm>
            <a:off x="1835150" y="3284538"/>
            <a:ext cx="4259263" cy="519112"/>
            <a:chOff x="1156" y="2069"/>
            <a:chExt cx="2683" cy="327"/>
          </a:xfrm>
        </p:grpSpPr>
        <p:sp>
          <p:nvSpPr>
            <p:cNvPr id="18579" name="Text Box 147"/>
            <p:cNvSpPr txBox="1">
              <a:spLocks noChangeArrowheads="1"/>
            </p:cNvSpPr>
            <p:nvPr/>
          </p:nvSpPr>
          <p:spPr bwMode="auto">
            <a:xfrm>
              <a:off x="1156" y="206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80" name="Text Box 148"/>
            <p:cNvSpPr txBox="1">
              <a:spLocks noChangeArrowheads="1"/>
            </p:cNvSpPr>
            <p:nvPr/>
          </p:nvSpPr>
          <p:spPr bwMode="auto">
            <a:xfrm>
              <a:off x="1429" y="2069"/>
              <a:ext cx="2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б</a:t>
              </a:r>
            </a:p>
          </p:txBody>
        </p:sp>
        <p:sp>
          <p:nvSpPr>
            <p:cNvPr id="18581" name="Text Box 149"/>
            <p:cNvSpPr txBox="1">
              <a:spLocks noChangeArrowheads="1"/>
            </p:cNvSpPr>
            <p:nvPr/>
          </p:nvSpPr>
          <p:spPr bwMode="auto">
            <a:xfrm>
              <a:off x="1973" y="206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  <p:sp>
          <p:nvSpPr>
            <p:cNvPr id="18582" name="Text Box 150"/>
            <p:cNvSpPr txBox="1">
              <a:spLocks noChangeArrowheads="1"/>
            </p:cNvSpPr>
            <p:nvPr/>
          </p:nvSpPr>
          <p:spPr bwMode="auto">
            <a:xfrm>
              <a:off x="2245" y="2069"/>
              <a:ext cx="23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ч</a:t>
              </a:r>
            </a:p>
          </p:txBody>
        </p:sp>
        <p:sp>
          <p:nvSpPr>
            <p:cNvPr id="18583" name="Text Box 151"/>
            <p:cNvSpPr txBox="1">
              <a:spLocks noChangeArrowheads="1"/>
            </p:cNvSpPr>
            <p:nvPr/>
          </p:nvSpPr>
          <p:spPr bwMode="auto">
            <a:xfrm>
              <a:off x="2517" y="2069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н</a:t>
              </a:r>
            </a:p>
          </p:txBody>
        </p:sp>
        <p:sp>
          <p:nvSpPr>
            <p:cNvPr id="18584" name="Text Box 152"/>
            <p:cNvSpPr txBox="1">
              <a:spLocks noChangeArrowheads="1"/>
            </p:cNvSpPr>
            <p:nvPr/>
          </p:nvSpPr>
          <p:spPr bwMode="auto">
            <a:xfrm>
              <a:off x="2789" y="206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85" name="Text Box 153"/>
            <p:cNvSpPr txBox="1">
              <a:spLocks noChangeArrowheads="1"/>
            </p:cNvSpPr>
            <p:nvPr/>
          </p:nvSpPr>
          <p:spPr bwMode="auto">
            <a:xfrm>
              <a:off x="3061" y="2069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с</a:t>
              </a:r>
            </a:p>
          </p:txBody>
        </p:sp>
        <p:sp>
          <p:nvSpPr>
            <p:cNvPr id="18586" name="Text Box 154"/>
            <p:cNvSpPr txBox="1">
              <a:spLocks noChangeArrowheads="1"/>
            </p:cNvSpPr>
            <p:nvPr/>
          </p:nvSpPr>
          <p:spPr bwMode="auto">
            <a:xfrm>
              <a:off x="3334" y="2069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87" name="Text Box 155"/>
            <p:cNvSpPr txBox="1">
              <a:spLocks noChangeArrowheads="1"/>
            </p:cNvSpPr>
            <p:nvPr/>
          </p:nvSpPr>
          <p:spPr bwMode="auto">
            <a:xfrm>
              <a:off x="3606" y="2069"/>
              <a:ext cx="23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ь</a:t>
              </a:r>
            </a:p>
          </p:txBody>
        </p:sp>
      </p:grpSp>
      <p:grpSp>
        <p:nvGrpSpPr>
          <p:cNvPr id="15" name="Group 164"/>
          <p:cNvGrpSpPr>
            <a:grpSpLocks/>
          </p:cNvGrpSpPr>
          <p:nvPr/>
        </p:nvGrpSpPr>
        <p:grpSpPr bwMode="auto">
          <a:xfrm>
            <a:off x="539750" y="4149725"/>
            <a:ext cx="392113" cy="2708275"/>
            <a:chOff x="340" y="2614"/>
            <a:chExt cx="247" cy="1706"/>
          </a:xfrm>
        </p:grpSpPr>
        <p:sp>
          <p:nvSpPr>
            <p:cNvPr id="18590" name="Text Box 158"/>
            <p:cNvSpPr txBox="1">
              <a:spLocks noChangeArrowheads="1"/>
            </p:cNvSpPr>
            <p:nvPr/>
          </p:nvSpPr>
          <p:spPr bwMode="auto">
            <a:xfrm>
              <a:off x="340" y="2614"/>
              <a:ext cx="2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 err="1"/>
                <a:t>п</a:t>
              </a:r>
              <a:endParaRPr lang="ru-RU" sz="2800" dirty="0"/>
            </a:p>
          </p:txBody>
        </p:sp>
        <p:sp>
          <p:nvSpPr>
            <p:cNvPr id="18591" name="Text Box 159"/>
            <p:cNvSpPr txBox="1">
              <a:spLocks noChangeArrowheads="1"/>
            </p:cNvSpPr>
            <p:nvPr/>
          </p:nvSpPr>
          <p:spPr bwMode="auto">
            <a:xfrm>
              <a:off x="340" y="288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/>
                <a:t>о</a:t>
              </a:r>
            </a:p>
          </p:txBody>
        </p:sp>
        <p:sp>
          <p:nvSpPr>
            <p:cNvPr id="18592" name="Text Box 160"/>
            <p:cNvSpPr txBox="1">
              <a:spLocks noChangeArrowheads="1"/>
            </p:cNvSpPr>
            <p:nvPr/>
          </p:nvSpPr>
          <p:spPr bwMode="auto">
            <a:xfrm>
              <a:off x="340" y="3158"/>
              <a:ext cx="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г</a:t>
              </a:r>
            </a:p>
          </p:txBody>
        </p:sp>
        <p:sp>
          <p:nvSpPr>
            <p:cNvPr id="18593" name="Text Box 161"/>
            <p:cNvSpPr txBox="1">
              <a:spLocks noChangeArrowheads="1"/>
            </p:cNvSpPr>
            <p:nvPr/>
          </p:nvSpPr>
          <p:spPr bwMode="auto">
            <a:xfrm>
              <a:off x="340" y="3430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94" name="Text Box 162"/>
            <p:cNvSpPr txBox="1">
              <a:spLocks noChangeArrowheads="1"/>
            </p:cNvSpPr>
            <p:nvPr/>
          </p:nvSpPr>
          <p:spPr bwMode="auto">
            <a:xfrm>
              <a:off x="340" y="3648"/>
              <a:ext cx="24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800" dirty="0" err="1"/>
                <a:t>д</a:t>
              </a:r>
              <a:endParaRPr lang="ru-RU" sz="2800" dirty="0"/>
            </a:p>
          </p:txBody>
        </p:sp>
        <p:sp>
          <p:nvSpPr>
            <p:cNvPr id="18595" name="Text Box 163"/>
            <p:cNvSpPr txBox="1">
              <a:spLocks noChangeArrowheads="1"/>
            </p:cNvSpPr>
            <p:nvPr/>
          </p:nvSpPr>
          <p:spPr bwMode="auto">
            <a:xfrm>
              <a:off x="340" y="3993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</p:grpSp>
      <p:grpSp>
        <p:nvGrpSpPr>
          <p:cNvPr id="16" name="Group 170"/>
          <p:cNvGrpSpPr>
            <a:grpSpLocks/>
          </p:cNvGrpSpPr>
          <p:nvPr/>
        </p:nvGrpSpPr>
        <p:grpSpPr bwMode="auto">
          <a:xfrm>
            <a:off x="971550" y="4581525"/>
            <a:ext cx="1636713" cy="519113"/>
            <a:chOff x="612" y="2886"/>
            <a:chExt cx="1031" cy="327"/>
          </a:xfrm>
        </p:grpSpPr>
        <p:sp>
          <p:nvSpPr>
            <p:cNvPr id="18598" name="Text Box 166"/>
            <p:cNvSpPr txBox="1">
              <a:spLocks noChangeArrowheads="1"/>
            </p:cNvSpPr>
            <p:nvPr/>
          </p:nvSpPr>
          <p:spPr bwMode="auto">
            <a:xfrm>
              <a:off x="612" y="288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с</a:t>
              </a:r>
            </a:p>
          </p:txBody>
        </p:sp>
        <p:sp>
          <p:nvSpPr>
            <p:cNvPr id="18599" name="Text Box 167"/>
            <p:cNvSpPr txBox="1">
              <a:spLocks noChangeArrowheads="1"/>
            </p:cNvSpPr>
            <p:nvPr/>
          </p:nvSpPr>
          <p:spPr bwMode="auto">
            <a:xfrm>
              <a:off x="884" y="288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  <p:sp>
          <p:nvSpPr>
            <p:cNvPr id="18600" name="Text Box 168"/>
            <p:cNvSpPr txBox="1">
              <a:spLocks noChangeArrowheads="1"/>
            </p:cNvSpPr>
            <p:nvPr/>
          </p:nvSpPr>
          <p:spPr bwMode="auto">
            <a:xfrm>
              <a:off x="1156" y="2886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д</a:t>
              </a:r>
            </a:p>
          </p:txBody>
        </p:sp>
        <p:sp>
          <p:nvSpPr>
            <p:cNvPr id="18601" name="Text Box 169"/>
            <p:cNvSpPr txBox="1">
              <a:spLocks noChangeArrowheads="1"/>
            </p:cNvSpPr>
            <p:nvPr/>
          </p:nvSpPr>
          <p:spPr bwMode="auto">
            <a:xfrm>
              <a:off x="1429" y="2886"/>
              <a:ext cx="2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к</a:t>
              </a:r>
            </a:p>
          </p:txBody>
        </p:sp>
      </p:grpSp>
      <p:grpSp>
        <p:nvGrpSpPr>
          <p:cNvPr id="17" name="Group 175"/>
          <p:cNvGrpSpPr>
            <a:grpSpLocks/>
          </p:cNvGrpSpPr>
          <p:nvPr/>
        </p:nvGrpSpPr>
        <p:grpSpPr bwMode="auto">
          <a:xfrm>
            <a:off x="3132138" y="5013325"/>
            <a:ext cx="1246187" cy="519113"/>
            <a:chOff x="1973" y="3158"/>
            <a:chExt cx="785" cy="327"/>
          </a:xfrm>
        </p:grpSpPr>
        <p:sp>
          <p:nvSpPr>
            <p:cNvPr id="18604" name="Text Box 172"/>
            <p:cNvSpPr txBox="1">
              <a:spLocks noChangeArrowheads="1"/>
            </p:cNvSpPr>
            <p:nvPr/>
          </p:nvSpPr>
          <p:spPr bwMode="auto">
            <a:xfrm>
              <a:off x="1973" y="315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с</a:t>
              </a:r>
            </a:p>
          </p:txBody>
        </p:sp>
        <p:sp>
          <p:nvSpPr>
            <p:cNvPr id="18605" name="Text Box 173"/>
            <p:cNvSpPr txBox="1">
              <a:spLocks noChangeArrowheads="1"/>
            </p:cNvSpPr>
            <p:nvPr/>
          </p:nvSpPr>
          <p:spPr bwMode="auto">
            <a:xfrm>
              <a:off x="2245" y="3158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н</a:t>
              </a:r>
            </a:p>
          </p:txBody>
        </p:sp>
        <p:sp>
          <p:nvSpPr>
            <p:cNvPr id="18606" name="Text Box 174"/>
            <p:cNvSpPr txBox="1">
              <a:spLocks noChangeArrowheads="1"/>
            </p:cNvSpPr>
            <p:nvPr/>
          </p:nvSpPr>
          <p:spPr bwMode="auto">
            <a:xfrm>
              <a:off x="2517" y="3158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5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209800"/>
            <a:ext cx="7772400" cy="1828800"/>
          </a:xfrm>
        </p:spPr>
        <p:txBody>
          <a:bodyPr/>
          <a:lstStyle/>
          <a:p>
            <a:pPr>
              <a:defRPr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75240" cy="311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6632"/>
            <a:ext cx="8301608" cy="497889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МОУ «Средняя общеобразовательная школа №1 р.п. Татищево» 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>
              <a:buNone/>
            </a:pPr>
            <a:r>
              <a:rPr lang="ru-RU" dirty="0" smtClean="0"/>
              <a:t>Урок окружающего мира в 3 «В» классе</a:t>
            </a:r>
          </a:p>
          <a:p>
            <a:pPr>
              <a:buNone/>
            </a:pPr>
            <a:r>
              <a:rPr lang="ru-RU" dirty="0" smtClean="0"/>
              <a:t>по теме: </a:t>
            </a:r>
            <a:r>
              <a:rPr lang="ru-RU" sz="4800" u="sng" dirty="0" smtClean="0"/>
              <a:t>«Какой будет погода»</a:t>
            </a:r>
          </a:p>
          <a:p>
            <a:pPr>
              <a:buNone/>
            </a:pPr>
            <a:endParaRPr lang="ru-RU" sz="4800" dirty="0" smtClean="0"/>
          </a:p>
          <a:p>
            <a:pPr algn="r">
              <a:buNone/>
            </a:pPr>
            <a:r>
              <a:rPr lang="ru-RU" sz="2800" dirty="0" smtClean="0"/>
              <a:t>Учитель начальных классов</a:t>
            </a:r>
          </a:p>
          <a:p>
            <a:pPr algn="r">
              <a:buNone/>
            </a:pPr>
            <a:r>
              <a:rPr lang="ru-RU" sz="2800" dirty="0" smtClean="0"/>
              <a:t>Татьяна Сергеевна Шишкина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СМЕНА ВРЕМЁН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50" y="1268413"/>
            <a:ext cx="3154363" cy="2160587"/>
          </a:xfrm>
          <a:noFill/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4124325"/>
            <a:ext cx="3159125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8500" y="1268413"/>
            <a:ext cx="3155950" cy="2160587"/>
          </a:xfrm>
          <a:noFill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4124325"/>
            <a:ext cx="315595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552898" y="4179171"/>
            <a:ext cx="2052000" cy="205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1">
                <a:lumMod val="75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52898" y="1305791"/>
            <a:ext cx="2052000" cy="205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1">
                <a:lumMod val="75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275" y="11113"/>
            <a:ext cx="7223125" cy="13716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1676400" y="1295400"/>
            <a:ext cx="6477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ВОЗДУХА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ОБЛАЧНОСТЬ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ОСАДКИ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ВЕТЕР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ВЛАЖНОСТЬ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ВОЗДУХА</a:t>
            </a:r>
          </a:p>
          <a:p>
            <a:pPr marL="342900" indent="-342900"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АТМОСФЕРНОЕ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ДАВЛЕНИЕ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Термометр – прибор, служащий для измерения температуры  воздуха,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тела человека и животных, воды и почвы.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28800"/>
            <a:ext cx="6480000" cy="4320000"/>
          </a:xfr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28600" y="533400"/>
            <a:ext cx="4343400" cy="639763"/>
          </a:xfrm>
        </p:spPr>
        <p:txBody>
          <a:bodyPr anchor="ctr"/>
          <a:lstStyle/>
          <a:p>
            <a:pPr algn="ctr">
              <a:defRPr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ГРАДУСЫ ТЕПЛА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09600" y="2057400"/>
            <a:ext cx="3600000" cy="36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572000" y="533400"/>
            <a:ext cx="4267200" cy="639763"/>
          </a:xfrm>
        </p:spPr>
        <p:txBody>
          <a:bodyPr anchor="ctr"/>
          <a:lstStyle/>
          <a:p>
            <a:pPr algn="ctr">
              <a:defRPr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ГРАДУСЫ ХОЛОДА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953000" y="2057400"/>
            <a:ext cx="3600000" cy="36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075240" cy="3918421"/>
          </a:xfrm>
        </p:spPr>
        <p:txBody>
          <a:bodyPr/>
          <a:lstStyle/>
          <a:p>
            <a:pPr algn="ctr">
              <a:buNone/>
            </a:pPr>
            <a:r>
              <a:rPr lang="ru-RU" sz="6600" dirty="0" smtClean="0"/>
              <a:t> +14, -7, +8, -15</a:t>
            </a:r>
            <a:endParaRPr lang="ru-RU" sz="6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315200" cy="838200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800600" y="1066800"/>
            <a:ext cx="3960000" cy="5280000"/>
          </a:xfrm>
          <a:ln w="190500" cap="sq">
            <a:solidFill>
              <a:srgbClr val="C8C6BD"/>
            </a:solidFill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52400" y="990600"/>
            <a:ext cx="4343400" cy="5410200"/>
          </a:xfrm>
        </p:spPr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сейчас все встанем дружно,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Отдохнуть немножко нужно.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отдых пальцам дать,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Руками надо помахать.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отдохнули ноги,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попрыгаем немного.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Повернёмся вправо, влево,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Наконец присядем смело!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теперь бежим вприпрыжку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Молодцы, мы, ребятишки!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Замедляем дружно шаг.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 месте стой, вот так!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теперь мы сядем дружно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Нам ещё работать нужно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00" y="1708150"/>
            <a:ext cx="6750000" cy="450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1828800"/>
            <a:ext cx="5791200" cy="42672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синем небе,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по речке,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Белые плывут овечки.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Держат путь издалека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зовут их? ...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6463" y="6180138"/>
            <a:ext cx="22796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ОБЛАКА</a:t>
            </a:r>
            <a:endParaRPr lang="ru-RU" sz="4000" dirty="0"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76200"/>
            <a:ext cx="7924800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kern="0" dirty="0">
                <a:solidFill>
                  <a:srgbClr val="E5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Облака – это скопление крошечных капелек воды или малюсеньких льдинок (в холодную погоду), водяной пар, сгустившийся в атмосфере. Водяной пар всегда есть в воздухе. Вода постоянно, при любой температуре испаряется, поднимается вверх, и таим образом на небе возникают облака.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5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2522</TotalTime>
  <Words>346</Words>
  <Application>Microsoft Office PowerPoint</Application>
  <PresentationFormat>Экран (4:3)</PresentationFormat>
  <Paragraphs>120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Текстура</vt:lpstr>
      <vt:lpstr>ПРИРОДНЫЕ ЯВЛЕНИЯ</vt:lpstr>
      <vt:lpstr>«Какой будет погода?»</vt:lpstr>
      <vt:lpstr>СМЕНА ВРЕМЁН ГОДА</vt:lpstr>
      <vt:lpstr>ПОГОДА</vt:lpstr>
      <vt:lpstr>Термометр – прибор, служащий для измерения температуры  воздуха,  тела человека и животных, воды и почвы.</vt:lpstr>
      <vt:lpstr>Слайд 6</vt:lpstr>
      <vt:lpstr>Слайд 7</vt:lpstr>
      <vt:lpstr>            ФИЗКУЛЬТМИНУТКА</vt:lpstr>
      <vt:lpstr>В синем небе, Как по речке, Белые плывут овечки. Держат путь издалека Как зовут их? ... </vt:lpstr>
      <vt:lpstr>Слайд 10</vt:lpstr>
      <vt:lpstr>ПЕРИСТЫЕ</vt:lpstr>
      <vt:lpstr>ИНЕЙ</vt:lpstr>
      <vt:lpstr>РОСА</vt:lpstr>
      <vt:lpstr>СНЕГ </vt:lpstr>
      <vt:lpstr>ТУМАН</vt:lpstr>
      <vt:lpstr>Слайд 16</vt:lpstr>
      <vt:lpstr>«ПРОГНОЗ ПОГОДЫ»</vt:lpstr>
      <vt:lpstr>Слайд 18</vt:lpstr>
      <vt:lpstr>Слайд 19</vt:lpstr>
      <vt:lpstr>Творческое домашнее задание: </vt:lpstr>
      <vt:lpstr>Слайд 21</vt:lpstr>
      <vt:lpstr>МОЛОДЦЫ!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Владимир</dc:creator>
  <cp:lastModifiedBy>Т@Нюша</cp:lastModifiedBy>
  <cp:revision>103</cp:revision>
  <cp:lastPrinted>1601-01-01T00:00:00Z</cp:lastPrinted>
  <dcterms:created xsi:type="dcterms:W3CDTF">1601-01-01T00:00:00Z</dcterms:created>
  <dcterms:modified xsi:type="dcterms:W3CDTF">2013-10-23T18:29:09Z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