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5"/>
  </p:notesMasterIdLst>
  <p:sldIdLst>
    <p:sldId id="292" r:id="rId2"/>
    <p:sldId id="295" r:id="rId3"/>
    <p:sldId id="297" r:id="rId4"/>
    <p:sldId id="298" r:id="rId5"/>
    <p:sldId id="299" r:id="rId6"/>
    <p:sldId id="318" r:id="rId7"/>
    <p:sldId id="300" r:id="rId8"/>
    <p:sldId id="301" r:id="rId9"/>
    <p:sldId id="302" r:id="rId10"/>
    <p:sldId id="303" r:id="rId11"/>
    <p:sldId id="326" r:id="rId12"/>
    <p:sldId id="304" r:id="rId13"/>
    <p:sldId id="305" r:id="rId14"/>
    <p:sldId id="306" r:id="rId15"/>
    <p:sldId id="307" r:id="rId16"/>
    <p:sldId id="320" r:id="rId17"/>
    <p:sldId id="321" r:id="rId18"/>
    <p:sldId id="322" r:id="rId19"/>
    <p:sldId id="323" r:id="rId20"/>
    <p:sldId id="324" r:id="rId21"/>
    <p:sldId id="325" r:id="rId22"/>
    <p:sldId id="313" r:id="rId23"/>
    <p:sldId id="314" r:id="rId24"/>
    <p:sldId id="315" r:id="rId25"/>
    <p:sldId id="316" r:id="rId26"/>
    <p:sldId id="319" r:id="rId27"/>
    <p:sldId id="317" r:id="rId28"/>
    <p:sldId id="309" r:id="rId29"/>
    <p:sldId id="310" r:id="rId30"/>
    <p:sldId id="311" r:id="rId31"/>
    <p:sldId id="258" r:id="rId32"/>
    <p:sldId id="312" r:id="rId33"/>
    <p:sldId id="27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24612"/>
    <a:srgbClr val="33CC33"/>
    <a:srgbClr val="003366"/>
    <a:srgbClr val="000000"/>
    <a:srgbClr val="FFFFFF"/>
    <a:srgbClr val="BDBFB9"/>
    <a:srgbClr val="8FD1B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 autoAdjust="0"/>
  </p:normalViewPr>
  <p:slideViewPr>
    <p:cSldViewPr showGuides="1">
      <p:cViewPr>
        <p:scale>
          <a:sx n="80" d="100"/>
          <a:sy n="80" d="100"/>
        </p:scale>
        <p:origin x="-79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BE9676-6139-4423-99D3-CC7ECF58FDB9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F7E5D2-7098-43E9-99D2-46DEAD9A1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AE762B-1ECC-4AEA-AFF6-2AB0A6C24C91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0" r:id="rId2"/>
    <p:sldLayoutId id="2147483916" r:id="rId3"/>
    <p:sldLayoutId id="2147483911" r:id="rId4"/>
    <p:sldLayoutId id="2147483912" r:id="rId5"/>
    <p:sldLayoutId id="2147483913" r:id="rId6"/>
    <p:sldLayoutId id="2147483917" r:id="rId7"/>
    <p:sldLayoutId id="2147483918" r:id="rId8"/>
    <p:sldLayoutId id="2147483919" r:id="rId9"/>
    <p:sldLayoutId id="2147483914" r:id="rId10"/>
    <p:sldLayoutId id="2147483920" r:id="rId11"/>
    <p:sldLayoutId id="21474839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4213" y="2997200"/>
            <a:ext cx="7848600" cy="2519363"/>
          </a:xfrm>
        </p:spPr>
        <p:txBody>
          <a:bodyPr/>
          <a:lstStyle/>
          <a:p>
            <a:pPr eaLnBrk="1" hangingPunct="1"/>
            <a:r>
              <a:rPr lang="ru-RU" sz="6000" i="1" smtClean="0">
                <a:solidFill>
                  <a:srgbClr val="FFFF00"/>
                </a:solidFill>
                <a:latin typeface="Monotype Corsiva" pitchFamily="66" charset="0"/>
              </a:rPr>
              <a:t>Особенности проектной деятельности младших школьников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1152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Типы учебных проектов по затратам времени: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algn="just" eaLnBrk="1" hangingPunct="1">
              <a:defRPr/>
            </a:pPr>
            <a:r>
              <a:rPr lang="ru-RU" sz="4000" b="1" i="1" dirty="0" smtClean="0">
                <a:latin typeface="Monotype Corsiva" pitchFamily="66" charset="0"/>
              </a:rPr>
              <a:t>краткосрочные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(2-6 ч),</a:t>
            </a:r>
          </a:p>
          <a:p>
            <a:pPr marL="0" indent="450850" algn="just" eaLnBrk="1" hangingPunct="1">
              <a:defRPr/>
            </a:pPr>
            <a:r>
              <a:rPr lang="ru-RU" sz="4000" b="1" i="1" dirty="0" smtClean="0">
                <a:latin typeface="Monotype Corsiva" pitchFamily="66" charset="0"/>
              </a:rPr>
              <a:t>среднесрочные </a:t>
            </a:r>
            <a:r>
              <a:rPr lang="ru-RU" sz="4000" dirty="0" smtClean="0">
                <a:latin typeface="Monotype Corsiva" pitchFamily="66" charset="0"/>
              </a:rPr>
              <a:t>(12-15 ч),</a:t>
            </a:r>
          </a:p>
          <a:p>
            <a:pPr marL="0" indent="450850" algn="just" eaLnBrk="1" hangingPunct="1">
              <a:defRPr/>
            </a:pPr>
            <a:r>
              <a:rPr lang="ru-RU" sz="4000" b="1" i="1" dirty="0" smtClean="0">
                <a:latin typeface="Monotype Corsiva" pitchFamily="66" charset="0"/>
              </a:rPr>
              <a:t>долгосрочные </a:t>
            </a:r>
            <a:r>
              <a:rPr lang="ru-RU" sz="4000" dirty="0" smtClean="0">
                <a:latin typeface="Monotype Corsiva" pitchFamily="66" charset="0"/>
              </a:rPr>
              <a:t>(четверть, полугодие, год) проекты, требующие времени для поиска материала, его анализа и т. д.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0647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Классификация проектов</a:t>
            </a:r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71500" y="1928813"/>
          <a:ext cx="3810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/>
              </a:tblGrid>
              <a:tr h="1665977">
                <a:tc>
                  <a:txBody>
                    <a:bodyPr/>
                    <a:lstStyle/>
                    <a:p>
                      <a:pPr indent="449263" algn="l" eaLnBrk="0" hangingPunct="0">
                        <a:buFont typeface="Arial" pitchFamily="34" charset="0"/>
                        <a:buChar char="•"/>
                      </a:pP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групповые</a:t>
                      </a:r>
                    </a:p>
                    <a:p>
                      <a:pPr indent="449263" algn="l" eaLnBrk="0" hangingPunct="0">
                        <a:buFont typeface="Arial" pitchFamily="34" charset="0"/>
                        <a:buChar char="•"/>
                      </a:pP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индивидуальные</a:t>
                      </a:r>
                    </a:p>
                    <a:p>
                      <a:pPr indent="449263" algn="l" eaLnBrk="0" hangingPunct="0">
                        <a:buFont typeface="Arial" pitchFamily="34" charset="0"/>
                        <a:buChar char="•"/>
                      </a:pP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коллективные</a:t>
                      </a:r>
                    </a:p>
                    <a:p>
                      <a:pPr algn="l"/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572000" y="2643188"/>
          <a:ext cx="4095752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5752"/>
              </a:tblGrid>
              <a:tr h="185841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  <a:defRPr/>
                      </a:pPr>
                      <a:r>
                        <a:rPr lang="ru-RU" sz="400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внутриклассные</a:t>
                      </a: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  <a:defRPr/>
                      </a:pPr>
                      <a:r>
                        <a:rPr lang="ru-RU" sz="400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внутришкольные</a:t>
                      </a: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  <a:defRPr/>
                      </a:pP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региональные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  <a:defRPr/>
                      </a:pP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международные</a:t>
                      </a:r>
                    </a:p>
                    <a:p>
                      <a:pPr algn="l"/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88" y="4643438"/>
          <a:ext cx="3714776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76"/>
              </a:tblGrid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400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монопроекты</a:t>
                      </a: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400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межпредметные</a:t>
                      </a:r>
                      <a:endParaRPr lang="ru-RU" sz="40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otype Corsiva" pitchFamily="66" charset="0"/>
                      </a:endParaRPr>
                    </a:p>
                    <a:p>
                      <a:pPr algn="l"/>
                      <a:endParaRPr lang="ru-RU" sz="40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482012" cy="10795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проектной деятельности: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eaLnBrk="1" hangingPunct="1">
              <a:defRPr/>
            </a:pPr>
            <a:r>
              <a:rPr lang="ru-RU" sz="4800" b="1" dirty="0" smtClean="0">
                <a:latin typeface="Monotype Corsiva" pitchFamily="66" charset="0"/>
              </a:rPr>
              <a:t>мотивационный</a:t>
            </a:r>
            <a:r>
              <a:rPr lang="ru-RU" sz="4800" dirty="0" smtClean="0">
                <a:latin typeface="Monotype Corsiva" pitchFamily="66" charset="0"/>
              </a:rPr>
              <a:t> </a:t>
            </a:r>
          </a:p>
          <a:p>
            <a:pPr marL="0" indent="450850" eaLnBrk="1" hangingPunct="1">
              <a:defRPr/>
            </a:pPr>
            <a:r>
              <a:rPr lang="ru-RU" sz="4800" b="1" dirty="0" smtClean="0">
                <a:latin typeface="Monotype Corsiva" pitchFamily="66" charset="0"/>
              </a:rPr>
              <a:t>планирующий</a:t>
            </a:r>
            <a:r>
              <a:rPr lang="ru-RU" sz="4800" dirty="0" smtClean="0">
                <a:latin typeface="Monotype Corsiva" pitchFamily="66" charset="0"/>
              </a:rPr>
              <a:t> </a:t>
            </a:r>
          </a:p>
          <a:p>
            <a:pPr marL="0" indent="450850" eaLnBrk="1" hangingPunct="1">
              <a:defRPr/>
            </a:pPr>
            <a:r>
              <a:rPr lang="ru-RU" sz="4800" b="1" dirty="0" smtClean="0">
                <a:latin typeface="Monotype Corsiva" pitchFamily="66" charset="0"/>
              </a:rPr>
              <a:t>информационно-операционный</a:t>
            </a:r>
            <a:r>
              <a:rPr lang="ru-RU" sz="4800" dirty="0" smtClean="0">
                <a:latin typeface="Monotype Corsiva" pitchFamily="66" charset="0"/>
              </a:rPr>
              <a:t> </a:t>
            </a:r>
          </a:p>
          <a:p>
            <a:pPr marL="0" indent="450850" eaLnBrk="1" hangingPunct="1">
              <a:defRPr/>
            </a:pPr>
            <a:r>
              <a:rPr lang="ru-RU" sz="4800" b="1" dirty="0" smtClean="0">
                <a:latin typeface="Monotype Corsiva" pitchFamily="66" charset="0"/>
              </a:rPr>
              <a:t>рефлексивно-оценочный</a:t>
            </a:r>
            <a:r>
              <a:rPr lang="ru-RU" sz="4800" dirty="0" smtClean="0">
                <a:latin typeface="Monotype Corsiva" pitchFamily="66" charset="0"/>
              </a:rPr>
              <a:t>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482012" cy="1223962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Педагогические условия организации проектной деятельности в начальной школе</a:t>
            </a:r>
            <a:endParaRPr lang="ru-RU" sz="32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algn="just" eaLnBrk="1" hangingPunct="1">
              <a:defRPr/>
            </a:pPr>
            <a:endParaRPr lang="ru-RU" dirty="0" smtClean="0">
              <a:latin typeface="Monotype Corsiva" pitchFamily="66" charset="0"/>
            </a:endParaRPr>
          </a:p>
          <a:p>
            <a:pPr marL="0" indent="450850" algn="just" eaLnBrk="1" hangingPunct="1">
              <a:defRPr/>
            </a:pPr>
            <a:endParaRPr lang="ru-RU" dirty="0" smtClean="0">
              <a:latin typeface="Monotype Corsiva" pitchFamily="66" charset="0"/>
            </a:endParaRPr>
          </a:p>
          <a:p>
            <a:pPr marL="0" indent="450850" algn="just" eaLnBrk="1" hangingPunct="1">
              <a:defRPr/>
            </a:pPr>
            <a:r>
              <a:rPr lang="ru-RU" dirty="0" smtClean="0">
                <a:latin typeface="Monotype Corsiva" pitchFamily="66" charset="0"/>
              </a:rPr>
              <a:t>Темы детских проектных работ лучше выбирать из содержания учебных предметов или из близких к ним областей.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80400" cy="1081088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процессе работы над проектом проводить с младшими школьниками: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algn="just" eaLnBrk="1" hangingPunct="1">
              <a:lnSpc>
                <a:spcPct val="80000"/>
              </a:lnSpc>
            </a:pPr>
            <a:r>
              <a:rPr lang="ru-RU" sz="4000" smtClean="0">
                <a:latin typeface="Monotype Corsiva" pitchFamily="66" charset="0"/>
              </a:rPr>
              <a:t>экскурсии</a:t>
            </a:r>
          </a:p>
          <a:p>
            <a:pPr marL="0" indent="450850" algn="just" eaLnBrk="1" hangingPunct="1">
              <a:lnSpc>
                <a:spcPct val="80000"/>
              </a:lnSpc>
            </a:pPr>
            <a:r>
              <a:rPr lang="ru-RU" sz="4000" smtClean="0">
                <a:latin typeface="Monotype Corsiva" pitchFamily="66" charset="0"/>
              </a:rPr>
              <a:t>прогулки-наблюдения</a:t>
            </a:r>
          </a:p>
          <a:p>
            <a:pPr marL="0" indent="450850" algn="just" eaLnBrk="1" hangingPunct="1">
              <a:lnSpc>
                <a:spcPct val="80000"/>
              </a:lnSpc>
            </a:pPr>
            <a:r>
              <a:rPr lang="ru-RU" sz="4000" smtClean="0">
                <a:latin typeface="Monotype Corsiva" pitchFamily="66" charset="0"/>
              </a:rPr>
              <a:t>социальные акции</a:t>
            </a:r>
          </a:p>
          <a:p>
            <a:pPr marL="0" indent="450850" algn="just" eaLnBrk="1" hangingPunct="1">
              <a:lnSpc>
                <a:spcPct val="80000"/>
              </a:lnSpc>
            </a:pPr>
            <a:r>
              <a:rPr lang="ru-RU" sz="4000" smtClean="0">
                <a:latin typeface="Monotype Corsiva" pitchFamily="66" charset="0"/>
              </a:rPr>
              <a:t>опросы</a:t>
            </a:r>
          </a:p>
          <a:p>
            <a:pPr marL="0" indent="450850" algn="just" eaLnBrk="1" hangingPunct="1">
              <a:lnSpc>
                <a:spcPct val="80000"/>
              </a:lnSpc>
            </a:pPr>
            <a:r>
              <a:rPr lang="ru-RU" sz="4000" smtClean="0">
                <a:latin typeface="Monotype Corsiva" pitchFamily="66" charset="0"/>
              </a:rPr>
              <a:t>интервьюирование учениками отдельных лиц, для которых предназначен детский проект</a:t>
            </a:r>
          </a:p>
          <a:p>
            <a:pPr marL="0" indent="450850" algn="just" eaLnBrk="1" hangingPunct="1"/>
            <a:endParaRPr lang="ru-RU" sz="400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1081088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приобщения учащихся к проектной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algn="just" eaLnBrk="1" hangingPunct="1">
              <a:defRPr/>
            </a:pPr>
            <a:r>
              <a:rPr lang="ru-RU" sz="4400" dirty="0" smtClean="0">
                <a:latin typeface="Monotype Corsiva" pitchFamily="66" charset="0"/>
              </a:rPr>
              <a:t>от </a:t>
            </a:r>
            <a:r>
              <a:rPr lang="ru-RU" sz="4400" b="1" i="1" dirty="0" smtClean="0">
                <a:latin typeface="Monotype Corsiva" pitchFamily="66" charset="0"/>
              </a:rPr>
              <a:t>недолговременных </a:t>
            </a:r>
            <a:r>
              <a:rPr lang="ru-RU" sz="4400" dirty="0" smtClean="0">
                <a:latin typeface="Monotype Corsiva" pitchFamily="66" charset="0"/>
              </a:rPr>
              <a:t>(1-2 урока) </a:t>
            </a:r>
            <a:r>
              <a:rPr lang="ru-RU" sz="4400" b="1" i="1" dirty="0" err="1" smtClean="0">
                <a:latin typeface="Monotype Corsiva" pitchFamily="66" charset="0"/>
              </a:rPr>
              <a:t>однопредметных</a:t>
            </a:r>
            <a:r>
              <a:rPr lang="ru-RU" sz="4400" dirty="0" smtClean="0">
                <a:latin typeface="Monotype Corsiva" pitchFamily="66" charset="0"/>
              </a:rPr>
              <a:t> проектов к </a:t>
            </a:r>
            <a:r>
              <a:rPr lang="ru-RU" sz="4400" b="1" i="1" dirty="0" smtClean="0">
                <a:latin typeface="Monotype Corsiva" pitchFamily="66" charset="0"/>
              </a:rPr>
              <a:t>долговременным,</a:t>
            </a:r>
            <a:r>
              <a:rPr lang="ru-RU" sz="4400" dirty="0" smtClean="0">
                <a:latin typeface="Monotype Corsiva" pitchFamily="66" charset="0"/>
              </a:rPr>
              <a:t> </a:t>
            </a:r>
            <a:r>
              <a:rPr lang="ru-RU" sz="4400" b="1" i="1" dirty="0" err="1" smtClean="0">
                <a:latin typeface="Monotype Corsiva" pitchFamily="66" charset="0"/>
              </a:rPr>
              <a:t>межпредметным</a:t>
            </a:r>
            <a:endParaRPr lang="ru-RU" sz="4400" b="1" i="1" dirty="0" smtClean="0">
              <a:latin typeface="Monotype Corsiva" pitchFamily="66" charset="0"/>
            </a:endParaRPr>
          </a:p>
          <a:p>
            <a:pPr marL="0" indent="450850" algn="just" eaLnBrk="1" hangingPunct="1">
              <a:defRPr/>
            </a:pPr>
            <a:r>
              <a:rPr lang="ru-RU" sz="4400" dirty="0" smtClean="0">
                <a:latin typeface="Monotype Corsiva" pitchFamily="66" charset="0"/>
              </a:rPr>
              <a:t>от </a:t>
            </a:r>
            <a:r>
              <a:rPr lang="ru-RU" sz="4400" b="1" i="1" dirty="0" smtClean="0">
                <a:latin typeface="Monotype Corsiva" pitchFamily="66" charset="0"/>
              </a:rPr>
              <a:t>личных</a:t>
            </a:r>
            <a:r>
              <a:rPr lang="ru-RU" sz="4400" dirty="0" smtClean="0">
                <a:latin typeface="Monotype Corsiva" pitchFamily="66" charset="0"/>
              </a:rPr>
              <a:t> проектов к г</a:t>
            </a:r>
            <a:r>
              <a:rPr lang="ru-RU" sz="4400" b="1" i="1" dirty="0" smtClean="0">
                <a:latin typeface="Monotype Corsiva" pitchFamily="66" charset="0"/>
              </a:rPr>
              <a:t>рупповым</a:t>
            </a:r>
            <a:r>
              <a:rPr lang="ru-RU" sz="4400" dirty="0" smtClean="0">
                <a:latin typeface="Monotype Corsiva" pitchFamily="66" charset="0"/>
              </a:rPr>
              <a:t> и </a:t>
            </a:r>
            <a:r>
              <a:rPr lang="ru-RU" sz="4400" b="1" i="1" dirty="0" err="1" smtClean="0">
                <a:latin typeface="Monotype Corsiva" pitchFamily="66" charset="0"/>
              </a:rPr>
              <a:t>общеклассным</a:t>
            </a:r>
            <a:endParaRPr lang="ru-RU" sz="4400" b="1" i="1" dirty="0" smtClean="0">
              <a:latin typeface="Monotype Corsiva" pitchFamily="6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95288" y="838200"/>
            <a:ext cx="8280400" cy="93503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844675"/>
            <a:ext cx="4248150" cy="4327525"/>
          </a:xfrm>
        </p:spPr>
        <p:txBody>
          <a:bodyPr/>
          <a:lstStyle/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Проблема и выбор темы.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Актуальность темы.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Замысел и идея исследования.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Объект и предмет исследования.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Цель и задачи исследования.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Гипотезы.</a:t>
            </a:r>
          </a:p>
          <a:p>
            <a:pPr algn="just" eaLnBrk="1" hangingPunct="1"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7900" y="1844675"/>
            <a:ext cx="3960813" cy="4327525"/>
          </a:xfrm>
        </p:spPr>
        <p:txBody>
          <a:bodyPr/>
          <a:lstStyle/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Методы исследования.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Критерии оценки результатов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Прогноз возможных негативных последствий.</a:t>
            </a:r>
          </a:p>
          <a:p>
            <a:pPr marL="0" indent="450850" eaLnBrk="1" hangingPunct="1">
              <a:defRPr/>
            </a:pPr>
            <a:r>
              <a:rPr lang="ru-RU" dirty="0" smtClean="0">
                <a:latin typeface="Monotype Corsiva" pitchFamily="66" charset="0"/>
                <a:cs typeface="Arial" charset="0"/>
              </a:rPr>
              <a:t>Способы коррекции, компенсации негативных последствий.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1152525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«Правильный выбор темы – залог успеха».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95288" y="1916113"/>
            <a:ext cx="8280400" cy="4176712"/>
          </a:xfrm>
        </p:spPr>
        <p:txBody>
          <a:bodyPr/>
          <a:lstStyle/>
          <a:p>
            <a:pPr algn="ctr" eaLnBrk="1" hangingPunct="1"/>
            <a:r>
              <a:rPr lang="ru-RU" smtClean="0"/>
              <a:t> </a:t>
            </a:r>
            <a:r>
              <a:rPr lang="ru-RU" sz="3600" b="1" smtClean="0">
                <a:latin typeface="Monotype Corsiva" pitchFamily="66" charset="0"/>
              </a:rPr>
              <a:t>Как выбрать тему исследования</a:t>
            </a:r>
            <a:r>
              <a:rPr lang="ru-RU" sz="3600" i="1" smtClean="0">
                <a:latin typeface="Monotype Corsiva" pitchFamily="66" charset="0"/>
              </a:rPr>
              <a:t>.</a:t>
            </a:r>
          </a:p>
          <a:p>
            <a:pPr algn="ctr" eaLnBrk="1" hangingPunct="1">
              <a:buFontTx/>
              <a:buNone/>
            </a:pPr>
            <a:r>
              <a:rPr lang="ru-RU" sz="3600" i="1" smtClean="0">
                <a:latin typeface="Monotype Corsiva" pitchFamily="66" charset="0"/>
              </a:rPr>
              <a:t>(правила выбора) </a:t>
            </a:r>
          </a:p>
          <a:p>
            <a:pPr algn="ctr" eaLnBrk="1" hangingPunct="1"/>
            <a:r>
              <a:rPr lang="ru-RU" sz="3600" b="1" smtClean="0">
                <a:latin typeface="Monotype Corsiva" pitchFamily="66" charset="0"/>
              </a:rPr>
              <a:t>Какими могут быть темы исследования?</a:t>
            </a:r>
            <a:endParaRPr lang="ru-RU" sz="3600" smtClean="0">
              <a:latin typeface="Monotype Corsiva" pitchFamily="66" charset="0"/>
            </a:endParaRPr>
          </a:p>
          <a:p>
            <a:pPr algn="ctr" eaLnBrk="1" hangingPunct="1">
              <a:buFontTx/>
              <a:buChar char="•"/>
            </a:pPr>
            <a:r>
              <a:rPr lang="ru-RU" sz="3600" smtClean="0">
                <a:latin typeface="Monotype Corsiva" pitchFamily="66" charset="0"/>
              </a:rPr>
              <a:t>«фантастические»</a:t>
            </a:r>
          </a:p>
          <a:p>
            <a:pPr algn="ctr" eaLnBrk="1" hangingPunct="1">
              <a:buFontTx/>
              <a:buChar char="•"/>
            </a:pPr>
            <a:r>
              <a:rPr lang="ru-RU" sz="3600" smtClean="0">
                <a:latin typeface="Monotype Corsiva" pitchFamily="66" charset="0"/>
              </a:rPr>
              <a:t>«экспериментальные»</a:t>
            </a:r>
          </a:p>
          <a:p>
            <a:pPr algn="ctr" eaLnBrk="1" hangingPunct="1">
              <a:buFontTx/>
              <a:buChar char="•"/>
            </a:pPr>
            <a:r>
              <a:rPr lang="ru-RU" sz="3600" smtClean="0">
                <a:latin typeface="Monotype Corsiva" pitchFamily="66" charset="0"/>
              </a:rPr>
              <a:t>«теоретические»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08962" cy="1223962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«Барьер и трамплин»</a:t>
            </a:r>
            <a:br>
              <a:rPr lang="ru-RU" sz="4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исследования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3275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mtClean="0">
                <a:latin typeface="Monotype Corsiva" pitchFamily="66" charset="0"/>
              </a:rPr>
              <a:t>Краеугольный камень любого исследования – определение </a:t>
            </a:r>
            <a:r>
              <a:rPr lang="ru-RU" i="1" u="sng" smtClean="0">
                <a:latin typeface="Monotype Corsiva" pitchFamily="66" charset="0"/>
              </a:rPr>
              <a:t>проблемы</a:t>
            </a:r>
          </a:p>
          <a:p>
            <a:pPr marL="0" indent="0" algn="ctr" eaLnBrk="1" hangingPunct="1">
              <a:buFontTx/>
              <a:buNone/>
            </a:pPr>
            <a:r>
              <a:rPr lang="ru-RU" smtClean="0">
                <a:latin typeface="Monotype Corsiva" pitchFamily="66" charset="0"/>
              </a:rPr>
              <a:t>(установление несоответствия </a:t>
            </a:r>
          </a:p>
          <a:p>
            <a:pPr marL="0" indent="0" algn="ctr" eaLnBrk="1" hangingPunct="1">
              <a:buFontTx/>
              <a:buNone/>
            </a:pPr>
            <a:r>
              <a:rPr lang="ru-RU" smtClean="0">
                <a:latin typeface="Monotype Corsiva" pitchFamily="66" charset="0"/>
              </a:rPr>
              <a:t>между желаемым и действительным)</a:t>
            </a:r>
          </a:p>
          <a:p>
            <a:pPr marL="0" indent="0" algn="ctr" eaLnBrk="1" hangingPunct="1">
              <a:buFontTx/>
              <a:buNone/>
            </a:pPr>
            <a:r>
              <a:rPr lang="ru-RU" smtClean="0">
                <a:latin typeface="Monotype Corsiva" pitchFamily="66" charset="0"/>
              </a:rPr>
              <a:t>«</a:t>
            </a:r>
            <a:r>
              <a:rPr lang="ru-RU" i="1" smtClean="0">
                <a:latin typeface="Monotype Corsiva" pitchFamily="66" charset="0"/>
              </a:rPr>
              <a:t>Проблема, надлежащим образом поставленная, более чем наполовину решена».</a:t>
            </a:r>
          </a:p>
          <a:p>
            <a:pPr marL="0" indent="0" algn="ctr" eaLnBrk="1" hangingPunct="1">
              <a:buFontTx/>
              <a:buNone/>
            </a:pPr>
            <a:r>
              <a:rPr lang="ru-RU" i="1" smtClean="0">
                <a:latin typeface="Monotype Corsiva" pitchFamily="66" charset="0"/>
              </a:rPr>
              <a:t>                                             Ф. Содди.</a:t>
            </a:r>
            <a:endParaRPr lang="ru-RU" smtClean="0">
              <a:latin typeface="Monotype Corsiva" pitchFamily="66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443663" y="2492375"/>
            <a:ext cx="2089150" cy="3673475"/>
          </a:xfrm>
          <a:prstGeom prst="curvedLeftArrow">
            <a:avLst>
              <a:gd name="adj1" fmla="val 9357"/>
              <a:gd name="adj2" fmla="val 17735"/>
              <a:gd name="adj3" fmla="val 32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3059113" y="5661025"/>
            <a:ext cx="34575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93503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«Почему?» и «Для чего?»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2057400"/>
            <a:ext cx="4100512" cy="4114800"/>
          </a:xfrm>
        </p:spPr>
        <p:txBody>
          <a:bodyPr/>
          <a:lstStyle/>
          <a:p>
            <a:pPr marL="0" indent="0" algn="ctr" eaLnBrk="1" hangingPunct="1"/>
            <a:r>
              <a:rPr lang="ru-RU" sz="3600" b="1" smtClean="0">
                <a:solidFill>
                  <a:srgbClr val="FFFF00"/>
                </a:solidFill>
                <a:latin typeface="Monotype Corsiva" pitchFamily="66" charset="0"/>
              </a:rPr>
              <a:t>Актуальность исследования:</a:t>
            </a:r>
          </a:p>
          <a:p>
            <a:pPr marL="0" indent="0" algn="ctr" eaLnBrk="1" hangingPunct="1">
              <a:buFontTx/>
              <a:buNone/>
            </a:pPr>
            <a:r>
              <a:rPr lang="ru-RU" sz="3600" i="1" smtClean="0">
                <a:latin typeface="Monotype Corsiva" pitchFamily="66" charset="0"/>
              </a:rPr>
              <a:t>  -научная,</a:t>
            </a:r>
          </a:p>
          <a:p>
            <a:pPr marL="0" indent="0" algn="ctr" eaLnBrk="1" hangingPunct="1">
              <a:buFontTx/>
              <a:buNone/>
            </a:pPr>
            <a:r>
              <a:rPr lang="ru-RU" sz="3600" i="1" smtClean="0">
                <a:latin typeface="Monotype Corsiva" pitchFamily="66" charset="0"/>
              </a:rPr>
              <a:t>      -социальная, </a:t>
            </a:r>
          </a:p>
          <a:p>
            <a:pPr marL="0" indent="0" algn="ctr" eaLnBrk="1" hangingPunct="1">
              <a:buFontTx/>
              <a:buNone/>
            </a:pPr>
            <a:r>
              <a:rPr lang="ru-RU" sz="3600" i="1" smtClean="0">
                <a:latin typeface="Monotype Corsiva" pitchFamily="66" charset="0"/>
              </a:rPr>
              <a:t>      -личностная  значимость</a:t>
            </a:r>
          </a:p>
          <a:p>
            <a:pPr marL="0" indent="0" algn="ctr" eaLnBrk="1" hangingPunct="1"/>
            <a:endParaRPr lang="ru-RU" sz="3600" smtClean="0">
              <a:latin typeface="Monotype Corsiva" pitchFamily="66" charset="0"/>
            </a:endParaRPr>
          </a:p>
        </p:txBody>
      </p:sp>
      <p:sp>
        <p:nvSpPr>
          <p:cNvPr id="27652" name="Содержимое 3"/>
          <p:cNvSpPr>
            <a:spLocks noGrp="1"/>
          </p:cNvSpPr>
          <p:nvPr>
            <p:ph sz="half" idx="2"/>
          </p:nvPr>
        </p:nvSpPr>
        <p:spPr>
          <a:xfrm>
            <a:off x="4211638" y="1916113"/>
            <a:ext cx="4464050" cy="4256087"/>
          </a:xfrm>
        </p:spPr>
        <p:txBody>
          <a:bodyPr/>
          <a:lstStyle/>
          <a:p>
            <a:pPr marL="0" indent="0" algn="ctr" eaLnBrk="1" hangingPunct="1"/>
            <a:r>
              <a:rPr lang="ru-RU" sz="3200" b="1" smtClean="0">
                <a:solidFill>
                  <a:srgbClr val="FFFF00"/>
                </a:solidFill>
                <a:latin typeface="Monotype Corsiva" pitchFamily="66" charset="0"/>
              </a:rPr>
              <a:t>Практическая      значимость   исследования:</a:t>
            </a:r>
          </a:p>
          <a:p>
            <a:pPr marL="0" indent="0" algn="ctr" eaLnBrk="1" hangingPunct="1">
              <a:buFontTx/>
              <a:buNone/>
            </a:pPr>
            <a:r>
              <a:rPr lang="ru-RU" sz="3200" smtClean="0">
                <a:latin typeface="Monotype Corsiva" pitchFamily="66" charset="0"/>
              </a:rPr>
              <a:t>-  </a:t>
            </a:r>
            <a:r>
              <a:rPr lang="ru-RU" sz="3200" i="1" smtClean="0">
                <a:latin typeface="Monotype Corsiva" pitchFamily="66" charset="0"/>
              </a:rPr>
              <a:t>использование полученных данных в различных видах деятельности,</a:t>
            </a:r>
          </a:p>
          <a:p>
            <a:pPr marL="0" indent="0" algn="ctr" eaLnBrk="1" hangingPunct="1">
              <a:buFontTx/>
              <a:buNone/>
            </a:pPr>
            <a:r>
              <a:rPr lang="ru-RU" sz="3200" i="1" smtClean="0">
                <a:latin typeface="Monotype Corsiva" pitchFamily="66" charset="0"/>
              </a:rPr>
              <a:t>-  решение  практических задач.</a:t>
            </a:r>
            <a:endParaRPr lang="ru-RU" sz="320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8064500" cy="2879725"/>
          </a:xfrm>
        </p:spPr>
        <p:txBody>
          <a:bodyPr/>
          <a:lstStyle/>
          <a:p>
            <a:pPr algn="r" eaLnBrk="1" hangingPunct="1"/>
            <a:r>
              <a:rPr lang="ru-RU" sz="4800" i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«Скажи мне – и я забуду.</a:t>
            </a:r>
            <a:r>
              <a:rPr lang="ru-RU" sz="480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480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4800" i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Покажи мне – и я запомню.</a:t>
            </a:r>
            <a:r>
              <a:rPr lang="ru-RU" sz="480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480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4800" i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Вовлеки меня – и я научусь».</a:t>
            </a:r>
            <a:br>
              <a:rPr lang="ru-RU" sz="4800" i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200" i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Китайская пословица</a:t>
            </a:r>
            <a:r>
              <a:rPr lang="ru-RU" sz="320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320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</a:br>
            <a:endParaRPr lang="ru-RU" sz="320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611188" y="3860800"/>
            <a:ext cx="79930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Человек, по-настоящему мыслящий,</a:t>
            </a:r>
            <a:endParaRPr lang="ru-RU" sz="4400" b="1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4400" b="1" i="1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черпает из своих ошибок не меньше</a:t>
            </a:r>
            <a:endParaRPr lang="ru-RU" sz="4400" b="1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4400" b="1" i="1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познаний, чем из своих успехов.</a:t>
            </a:r>
            <a:endParaRPr lang="ru-RU" sz="4400" b="1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440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Дж. Дьюи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353425" cy="1431925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Объект –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4000" i="1" dirty="0" smtClean="0">
                <a:latin typeface="Monotype Corsiva" pitchFamily="66" charset="0"/>
              </a:rPr>
              <a:t>с кем и с чем работать</a:t>
            </a:r>
            <a:endParaRPr lang="ru-RU" sz="4000" dirty="0" smtClean="0">
              <a:latin typeface="Monotype Corsiva" pitchFamily="6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2867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FFFF00"/>
                </a:solidFill>
                <a:latin typeface="Monotype Corsiva" pitchFamily="66" charset="0"/>
              </a:rPr>
              <a:t>Предмет</a:t>
            </a:r>
            <a: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  <a:t> –</a:t>
            </a:r>
            <a:r>
              <a:rPr lang="ru-RU" sz="4000" i="1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sz="4000" i="1" smtClean="0">
                <a:latin typeface="Monotype Corsiva" pitchFamily="66" charset="0"/>
              </a:rPr>
              <a:t>что буду исследовать</a:t>
            </a:r>
            <a:endParaRPr lang="ru-RU" sz="4000" smtClean="0">
              <a:latin typeface="Monotype Corsiva" pitchFamily="66" charset="0"/>
            </a:endParaRPr>
          </a:p>
          <a:p>
            <a:pPr eaLnBrk="1" hangingPunct="1"/>
            <a:endParaRPr lang="ru-RU" sz="400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82073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     Задача     Гипотеза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403350" y="1125538"/>
            <a:ext cx="720725" cy="172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779838" y="1125538"/>
            <a:ext cx="720725" cy="3167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443663" y="1052513"/>
            <a:ext cx="720725" cy="1152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924944"/>
            <a:ext cx="259228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Зачем мы проводим исследование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4365104"/>
            <a:ext cx="2880320" cy="206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atin typeface="Monotype Corsiva" pitchFamily="66" charset="0"/>
              </a:rPr>
              <a:t>Уточнение цели. Основные шаги для достижения цели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276872"/>
            <a:ext cx="2592288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atin typeface="Monotype Corsiva" pitchFamily="66" charset="0"/>
              </a:rPr>
              <a:t>Догадка, не доказанная логически: «предположим…» «допустим…» «возможно»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80400" cy="108108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844675"/>
            <a:ext cx="8351838" cy="43275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этап.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Погружение в проект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формулируются проблемы, которые будут разрешены в ходе проектной деятельности учащимися </a:t>
            </a:r>
          </a:p>
          <a:p>
            <a:pPr marL="0" indent="450850" algn="just" eaLnBrk="1" hangingPunct="1">
              <a:defRPr/>
            </a:pPr>
            <a:r>
              <a:rPr lang="ru-RU" sz="4000" dirty="0" smtClean="0">
                <a:latin typeface="Monotype Corsiva" pitchFamily="66" charset="0"/>
              </a:rPr>
              <a:t>практическое применение знаний, полученных в ходе выполнения проекта.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5288" y="838200"/>
            <a:ext cx="8280400" cy="100647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этап.</a:t>
            </a:r>
            <a:b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  <a:t> Организационный</a:t>
            </a:r>
            <a:endParaRPr lang="ru-RU" sz="4000" b="1" i="1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8207375" cy="4537075"/>
          </a:xfrm>
        </p:spPr>
        <p:txBody>
          <a:bodyPr>
            <a:normAutofit lnSpcReduction="10000"/>
          </a:bodyPr>
          <a:lstStyle/>
          <a:p>
            <a:pPr marL="0" indent="450850" algn="just" eaLnBrk="1" hangingPunct="1"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Monotype Corsiva" pitchFamily="66" charset="0"/>
              </a:rPr>
              <a:t>выбор и организация группы участников проекта,</a:t>
            </a:r>
          </a:p>
          <a:p>
            <a:pPr marL="0" indent="450850" algn="just" eaLnBrk="1" hangingPunct="1"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Monotype Corsiva" pitchFamily="66" charset="0"/>
              </a:rPr>
              <a:t>определение направления работы, распределение ролей</a:t>
            </a:r>
          </a:p>
          <a:p>
            <a:pPr marL="0" indent="450850" algn="just" eaLnBrk="1" hangingPunct="1"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Monotype Corsiva" pitchFamily="66" charset="0"/>
              </a:rPr>
              <a:t>формулировка задачи для каждой группы, </a:t>
            </a:r>
          </a:p>
          <a:p>
            <a:pPr marL="0" indent="450850" algn="just" eaLnBrk="1" hangingPunct="1"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Monotype Corsiva" pitchFamily="66" charset="0"/>
              </a:rPr>
              <a:t>способы источников информации по каждому направлению. </a:t>
            </a:r>
          </a:p>
          <a:p>
            <a:pPr marL="0" indent="450850" algn="just" eaLnBrk="1" hangingPunct="1"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Monotype Corsiva" pitchFamily="66" charset="0"/>
              </a:rPr>
              <a:t>составление детального плана работы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80400" cy="115252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этап. </a:t>
            </a:r>
            <a:r>
              <a:rPr lang="ru-RU" smtClean="0"/>
              <a:t/>
            </a:r>
            <a:br>
              <a:rPr lang="ru-RU" smtClean="0"/>
            </a:br>
            <a: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  <a:t>Осуществление деятельности</a:t>
            </a:r>
            <a:b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400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844675"/>
            <a:ext cx="8353425" cy="4392613"/>
          </a:xfrm>
        </p:spPr>
        <p:txBody>
          <a:bodyPr>
            <a:noAutofit/>
          </a:bodyPr>
          <a:lstStyle/>
          <a:p>
            <a:pPr marL="0" indent="450850" algn="just" eaLnBrk="1" hangingPunct="1">
              <a:defRPr/>
            </a:pPr>
            <a:r>
              <a:rPr lang="ru-RU" sz="3300" dirty="0" smtClean="0">
                <a:latin typeface="Monotype Corsiva" pitchFamily="66" charset="0"/>
              </a:rPr>
              <a:t>поиск необходимой информации,</a:t>
            </a:r>
          </a:p>
          <a:p>
            <a:pPr marL="0" indent="450850" algn="just" eaLnBrk="1" hangingPunct="1">
              <a:defRPr/>
            </a:pPr>
            <a:r>
              <a:rPr lang="ru-RU" sz="3300" dirty="0" smtClean="0">
                <a:latin typeface="Monotype Corsiva" pitchFamily="66" charset="0"/>
              </a:rPr>
              <a:t> сбор данных, изучение теоретических положений, необходимых для решения поставленных задач. </a:t>
            </a:r>
          </a:p>
          <a:p>
            <a:pPr marL="0" indent="450850" algn="just" eaLnBrk="1" hangingPunct="1">
              <a:defRPr/>
            </a:pPr>
            <a:r>
              <a:rPr lang="ru-RU" sz="3300" dirty="0" smtClean="0">
                <a:latin typeface="Monotype Corsiva" pitchFamily="66" charset="0"/>
              </a:rPr>
              <a:t>изучение соответствующей литературы, проведение опроса, анкетирования по изучаемой проблеме и т.д.</a:t>
            </a:r>
          </a:p>
          <a:p>
            <a:pPr marL="0" indent="450850" algn="just" eaLnBrk="1" hangingPunct="1">
              <a:defRPr/>
            </a:pPr>
            <a:r>
              <a:rPr lang="ru-RU" sz="3300" dirty="0" smtClean="0">
                <a:latin typeface="Monotype Corsiva" pitchFamily="66" charset="0"/>
              </a:rPr>
              <a:t>Изготовление продукта</a:t>
            </a:r>
          </a:p>
          <a:p>
            <a:pPr algn="just" eaLnBrk="1" hangingPunct="1">
              <a:defRPr/>
            </a:pP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95288" y="838200"/>
            <a:ext cx="8208962" cy="1798638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этап. </a:t>
            </a:r>
            <a:r>
              <a:rPr lang="ru-RU" smtClean="0"/>
              <a:t/>
            </a:r>
            <a:br>
              <a:rPr lang="ru-RU" smtClean="0"/>
            </a:br>
            <a: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  <a:t>Обработка и оформление результатов проекта (презентация)</a:t>
            </a:r>
            <a:b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400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685800" y="2492375"/>
            <a:ext cx="7772400" cy="3679825"/>
          </a:xfrm>
        </p:spPr>
        <p:txBody>
          <a:bodyPr/>
          <a:lstStyle/>
          <a:p>
            <a:pPr marL="0" indent="450850" algn="just" eaLnBrk="1" hangingPunct="1"/>
            <a:r>
              <a:rPr lang="ru-RU" sz="4400" smtClean="0">
                <a:latin typeface="Monotype Corsiva" pitchFamily="66" charset="0"/>
              </a:rPr>
              <a:t>на этом этапе определяются способы обработки полученных данных. </a:t>
            </a:r>
          </a:p>
          <a:p>
            <a:pPr marL="0" indent="450850" algn="just" eaLnBrk="1" hangingPunct="1"/>
            <a:r>
              <a:rPr lang="ru-RU" sz="4400" smtClean="0">
                <a:latin typeface="Monotype Corsiva" pitchFamily="66" charset="0"/>
              </a:rPr>
              <a:t>демонстрация творческой работы.</a:t>
            </a:r>
          </a:p>
          <a:p>
            <a:pPr marL="0" indent="450850" algn="just" eaLnBrk="1" hangingPunct="1"/>
            <a:endParaRPr lang="ru-RU" sz="440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685800" y="1196975"/>
            <a:ext cx="7162800" cy="784225"/>
          </a:xfrm>
        </p:spPr>
        <p:txBody>
          <a:bodyPr/>
          <a:lstStyle/>
          <a:p>
            <a:pPr eaLnBrk="1" hangingPunct="1"/>
            <a:r>
              <a:rPr lang="ru-RU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Необходимо:</a:t>
            </a:r>
            <a:br>
              <a:rPr lang="ru-RU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395288" y="2057400"/>
            <a:ext cx="8353425" cy="4114800"/>
          </a:xfrm>
        </p:spPr>
        <p:txBody>
          <a:bodyPr/>
          <a:lstStyle/>
          <a:p>
            <a:pPr marL="0" indent="450850" algn="just" eaLnBrk="1" hangingPunct="1"/>
            <a:r>
              <a:rPr lang="ru-RU" sz="4000" smtClean="0">
                <a:latin typeface="Monotype Corsiva" pitchFamily="66" charset="0"/>
              </a:rPr>
              <a:t>помочь ученикам произвести самооценку проекта</a:t>
            </a:r>
          </a:p>
          <a:p>
            <a:pPr marL="0" indent="450850" algn="just" eaLnBrk="1" hangingPunct="1"/>
            <a:r>
              <a:rPr lang="ru-RU" sz="4000" smtClean="0">
                <a:latin typeface="Monotype Corsiva" pitchFamily="66" charset="0"/>
              </a:rPr>
              <a:t>помочь учащимся оценить процесс проектирования</a:t>
            </a:r>
            <a:r>
              <a:rPr lang="ru-RU" sz="4000" b="1" smtClean="0">
                <a:latin typeface="Monotype Corsiva" pitchFamily="66" charset="0"/>
              </a:rPr>
              <a:t> </a:t>
            </a:r>
          </a:p>
          <a:p>
            <a:pPr marL="0" indent="450850" algn="just" eaLnBrk="1" hangingPunct="1"/>
            <a:r>
              <a:rPr lang="ru-RU" sz="4000" smtClean="0">
                <a:latin typeface="Monotype Corsiva" pitchFamily="66" charset="0"/>
              </a:rPr>
              <a:t>помочь ученикам подготовить проект к презентации</a:t>
            </a:r>
          </a:p>
          <a:p>
            <a:pPr marL="0" indent="450850" algn="just" eaLnBrk="1" hangingPunct="1"/>
            <a:endParaRPr lang="ru-RU" sz="400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95288" y="838200"/>
            <a:ext cx="8353425" cy="19431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 этап. </a:t>
            </a:r>
            <a:r>
              <a:rPr lang="ru-RU" smtClean="0"/>
              <a:t/>
            </a:r>
            <a:br>
              <a:rPr lang="ru-RU" smtClean="0"/>
            </a:br>
            <a:r>
              <a:rPr lang="ru-RU" sz="4000" smtClean="0">
                <a:solidFill>
                  <a:srgbClr val="FFFF00"/>
                </a:solidFill>
                <a:latin typeface="Monotype Corsiva" pitchFamily="66" charset="0"/>
              </a:rPr>
              <a:t>Обсуждение полученных результатов (рефлексия)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2420938"/>
            <a:ext cx="8280400" cy="3751262"/>
          </a:xfrm>
        </p:spPr>
        <p:txBody>
          <a:bodyPr/>
          <a:lstStyle/>
          <a:p>
            <a:pPr marL="0" indent="450850" algn="just" eaLnBrk="1" hangingPunct="1">
              <a:defRPr/>
            </a:pPr>
            <a:r>
              <a:rPr lang="ru-RU" sz="4000" dirty="0" smtClean="0">
                <a:latin typeface="Monotype Corsiva" pitchFamily="66" charset="0"/>
              </a:rPr>
              <a:t>Оформленные результаты представляются остальным участникам проекта в виде доклада, дискуссии, ролевой игры, через научную конференцию, выставку и т.д.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8200"/>
            <a:ext cx="8424863" cy="165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технологии проектного обучения в начальной школе способствует развитию таких качеств личности: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636838"/>
            <a:ext cx="7772400" cy="3535362"/>
          </a:xfrm>
        </p:spPr>
        <p:txBody>
          <a:bodyPr/>
          <a:lstStyle/>
          <a:p>
            <a:pPr marL="0" indent="450850" eaLnBrk="1" hangingPunct="1">
              <a:defRPr/>
            </a:pPr>
            <a:r>
              <a:rPr lang="ru-RU" sz="3400" dirty="0" smtClean="0">
                <a:latin typeface="Monotype Corsiva" pitchFamily="66" charset="0"/>
              </a:rPr>
              <a:t>самостоятельность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Monotype Corsiva" pitchFamily="66" charset="0"/>
              </a:rPr>
              <a:t>целеустремленность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Monotype Corsiva" pitchFamily="66" charset="0"/>
              </a:rPr>
              <a:t>ответственность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Monotype Corsiva" pitchFamily="66" charset="0"/>
              </a:rPr>
              <a:t>инициативность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Monotype Corsiva" pitchFamily="66" charset="0"/>
              </a:rPr>
              <a:t>настойчивость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Monotype Corsiva" pitchFamily="66" charset="0"/>
              </a:rPr>
              <a:t>толерантность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424863" cy="1728787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Группа компетенций младших школьников, на которые проектная деятельность оказывает наибольшее влияние: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smtClean="0">
                <a:latin typeface="Monotype Corsiva" pitchFamily="66" charset="0"/>
              </a:rPr>
              <a:t>исследовательские</a:t>
            </a:r>
            <a:endParaRPr lang="ru-RU" sz="360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latin typeface="Monotype Corsiva" pitchFamily="66" charset="0"/>
              </a:rPr>
              <a:t>социального</a:t>
            </a:r>
            <a:r>
              <a:rPr lang="ru-RU" sz="3600" smtClean="0">
                <a:latin typeface="Monotype Corsiva" pitchFamily="66" charset="0"/>
              </a:rPr>
              <a:t> </a:t>
            </a:r>
            <a:r>
              <a:rPr lang="ru-RU" sz="3600" b="1" smtClean="0">
                <a:latin typeface="Monotype Corsiva" pitchFamily="66" charset="0"/>
              </a:rPr>
              <a:t>взаимодействия</a:t>
            </a:r>
            <a:endParaRPr lang="ru-RU" sz="360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latin typeface="Monotype Corsiva" pitchFamily="66" charset="0"/>
              </a:rPr>
              <a:t>оценочные</a:t>
            </a:r>
            <a:r>
              <a:rPr lang="ru-RU" sz="3600" smtClean="0">
                <a:latin typeface="Monotype Corsiva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latin typeface="Monotype Corsiva" pitchFamily="66" charset="0"/>
              </a:rPr>
              <a:t>информационные</a:t>
            </a:r>
            <a:r>
              <a:rPr lang="ru-RU" sz="3600" smtClean="0">
                <a:latin typeface="Monotype Corsiva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latin typeface="Monotype Corsiva" pitchFamily="66" charset="0"/>
              </a:rPr>
              <a:t>презентационные</a:t>
            </a:r>
            <a:r>
              <a:rPr lang="ru-RU" sz="3600" smtClean="0">
                <a:latin typeface="Monotype Corsiva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latin typeface="Monotype Corsiva" pitchFamily="66" charset="0"/>
              </a:rPr>
              <a:t>рефлексивные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latin typeface="Monotype Corsiva" pitchFamily="66" charset="0"/>
              </a:rPr>
              <a:t>менеджерские</a:t>
            </a:r>
            <a:r>
              <a:rPr lang="ru-RU" sz="3600" smtClean="0">
                <a:latin typeface="Monotype Corsiva" pitchFamily="66" charset="0"/>
              </a:rPr>
              <a:t>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68313" y="1700213"/>
            <a:ext cx="4103687" cy="45624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4800" smtClean="0">
                <a:latin typeface="Monotype Corsiva" pitchFamily="66" charset="0"/>
              </a:rPr>
              <a:t>американский философ-идеалист    Джон Дьюи (1859-1952)</a:t>
            </a: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1331913" y="549275"/>
            <a:ext cx="69119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Основоположником метода проектов является </a:t>
            </a:r>
          </a:p>
        </p:txBody>
      </p:sp>
      <p:pic>
        <p:nvPicPr>
          <p:cNvPr id="32770" name="Picture 2" descr="D:\Users\Марина\Desktop\ht105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784600" cy="431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07375" cy="1360487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Участвуя в проектной деятельности, младшие школьники демонстрируют:</a:t>
            </a:r>
            <a:br>
              <a:rPr lang="ru-RU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323850" y="1773238"/>
            <a:ext cx="8496300" cy="4679950"/>
          </a:xfrm>
        </p:spPr>
        <p:txBody>
          <a:bodyPr/>
          <a:lstStyle/>
          <a:p>
            <a:pPr marL="0" indent="712788" algn="just" eaLnBrk="1" hangingPunct="1">
              <a:lnSpc>
                <a:spcPct val="80000"/>
              </a:lnSpc>
            </a:pPr>
            <a:r>
              <a:rPr lang="ru-RU" sz="2700" smtClean="0">
                <a:latin typeface="Monotype Corsiva" pitchFamily="66" charset="0"/>
              </a:rPr>
              <a:t>готовность к познанию и овладению основными исследовательскими методами (анализ литературы, поиск источников информации, сбор и обработка данных, научное объяснение полученных результатов, видение и выдвижение новых проблем, гипотез, методов их решения);</a:t>
            </a:r>
          </a:p>
          <a:p>
            <a:pPr marL="0" indent="712788" algn="just" eaLnBrk="1" hangingPunct="1">
              <a:lnSpc>
                <a:spcPct val="80000"/>
              </a:lnSpc>
            </a:pPr>
            <a:r>
              <a:rPr lang="ru-RU" sz="2700" smtClean="0">
                <a:latin typeface="Monotype Corsiva" pitchFamily="66" charset="0"/>
              </a:rPr>
              <a:t>готовность овладеть компьютерной грамотностью, умение работать с аудиовизуальной и мультимедиатехникой;</a:t>
            </a:r>
          </a:p>
          <a:p>
            <a:pPr marL="0" indent="712788" algn="just" eaLnBrk="1" hangingPunct="1">
              <a:lnSpc>
                <a:spcPct val="80000"/>
              </a:lnSpc>
            </a:pPr>
            <a:r>
              <a:rPr lang="ru-RU" sz="2700" smtClean="0">
                <a:latin typeface="Monotype Corsiva" pitchFamily="66" charset="0"/>
              </a:rPr>
              <a:t>владение коммуникативными навыками, толерантностью;</a:t>
            </a:r>
          </a:p>
          <a:p>
            <a:pPr marL="0" indent="712788" algn="just" eaLnBrk="1" hangingPunct="1">
              <a:lnSpc>
                <a:spcPct val="80000"/>
              </a:lnSpc>
            </a:pPr>
            <a:r>
              <a:rPr lang="ru-RU" sz="2700" smtClean="0">
                <a:latin typeface="Monotype Corsiva" pitchFamily="66" charset="0"/>
              </a:rPr>
              <a:t>умение интегрировать ранее полученные знания по разным учебным дисциплинам для решения познавательных задач.</a:t>
            </a:r>
          </a:p>
          <a:p>
            <a:pPr marL="0" indent="712788"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9122" name="Rectangle 34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353425" cy="2016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Готовность младших школьников к проектно-исследовательской деятельности.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2" name="Rectangle 35"/>
          <p:cNvSpPr>
            <a:spLocks noGrp="1" noChangeArrowheads="1"/>
          </p:cNvSpPr>
          <p:nvPr>
            <p:ph idx="1"/>
          </p:nvPr>
        </p:nvSpPr>
        <p:spPr>
          <a:xfrm>
            <a:off x="395288" y="2349500"/>
            <a:ext cx="8353425" cy="4508500"/>
          </a:xfrm>
        </p:spPr>
        <p:txBody>
          <a:bodyPr/>
          <a:lstStyle/>
          <a:p>
            <a:pPr marL="0" indent="450850" algn="just" eaLnBrk="1" hangingPunct="1">
              <a:defRPr/>
            </a:pPr>
            <a:r>
              <a:rPr lang="ru-RU" sz="3600" i="1" dirty="0" smtClean="0">
                <a:latin typeface="Monotype Corsiva" pitchFamily="66" charset="0"/>
              </a:rPr>
              <a:t>Рефлексивные умения</a:t>
            </a:r>
            <a:endParaRPr lang="ru-RU" sz="3600" dirty="0" smtClean="0">
              <a:latin typeface="Monotype Corsiva" pitchFamily="66" charset="0"/>
            </a:endParaRPr>
          </a:p>
          <a:p>
            <a:pPr marL="0" indent="450850" algn="just" eaLnBrk="1" hangingPunct="1">
              <a:defRPr/>
            </a:pPr>
            <a:r>
              <a:rPr lang="ru-RU" sz="3600" i="1" dirty="0" smtClean="0">
                <a:latin typeface="Monotype Corsiva" pitchFamily="66" charset="0"/>
              </a:rPr>
              <a:t>Поисковые (исследовательские) умения</a:t>
            </a:r>
            <a:endParaRPr lang="ru-RU" sz="3600" dirty="0" smtClean="0">
              <a:latin typeface="Monotype Corsiva" pitchFamily="66" charset="0"/>
            </a:endParaRPr>
          </a:p>
          <a:p>
            <a:pPr marL="0" indent="450850" algn="just" eaLnBrk="1" hangingPunct="1">
              <a:defRPr/>
            </a:pPr>
            <a:r>
              <a:rPr lang="ru-RU" sz="3600" i="1" dirty="0" smtClean="0">
                <a:latin typeface="Monotype Corsiva" pitchFamily="66" charset="0"/>
              </a:rPr>
              <a:t>Навыки оценочной самостоятельности.</a:t>
            </a:r>
            <a:endParaRPr lang="ru-RU" sz="3600" dirty="0" smtClean="0">
              <a:latin typeface="Monotype Corsiva" pitchFamily="66" charset="0"/>
            </a:endParaRPr>
          </a:p>
          <a:p>
            <a:pPr marL="0" indent="450850" algn="just" eaLnBrk="1" hangingPunct="1">
              <a:defRPr/>
            </a:pPr>
            <a:r>
              <a:rPr lang="ru-RU" sz="3600" i="1" dirty="0" smtClean="0">
                <a:latin typeface="Monotype Corsiva" pitchFamily="66" charset="0"/>
              </a:rPr>
              <a:t>Умения и навыки работы в сотрудничестве</a:t>
            </a:r>
          </a:p>
          <a:p>
            <a:pPr marL="0" indent="450850" algn="just" eaLnBrk="1" hangingPunct="1">
              <a:defRPr/>
            </a:pPr>
            <a:r>
              <a:rPr lang="ru-RU" sz="3600" i="1" dirty="0" smtClean="0">
                <a:latin typeface="Monotype Corsiva" pitchFamily="66" charset="0"/>
              </a:rPr>
              <a:t>Коммуникативные умения</a:t>
            </a:r>
          </a:p>
          <a:p>
            <a:pPr marL="0" indent="450850" algn="just" eaLnBrk="1" hangingPunct="1">
              <a:defRPr/>
            </a:pPr>
            <a:r>
              <a:rPr lang="ru-RU" sz="3600" i="1" dirty="0" smtClean="0">
                <a:latin typeface="Monotype Corsiva" pitchFamily="66" charset="0"/>
              </a:rPr>
              <a:t>Презентационные умения и навыки</a:t>
            </a:r>
            <a:endParaRPr lang="ru-RU" sz="3600" dirty="0" smtClean="0">
              <a:latin typeface="Monotype Corsiva" pitchFamily="66" charset="0"/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847013" cy="93503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8207375" cy="4256087"/>
          </a:xfrm>
        </p:spPr>
        <p:txBody>
          <a:bodyPr/>
          <a:lstStyle/>
          <a:p>
            <a:pPr marL="0" indent="450850" algn="just" eaLnBrk="1" hangingPunct="1">
              <a:tabLst>
                <a:tab pos="0" algn="l"/>
              </a:tabLst>
              <a:defRPr/>
            </a:pPr>
            <a:r>
              <a:rPr lang="ru-RU" sz="3600" b="1" dirty="0" smtClean="0">
                <a:latin typeface="Monotype Corsiva" pitchFamily="66" charset="0"/>
              </a:rPr>
              <a:t>эффективность использования технологии проектной деятельности в начальной школе зависит от учета возрастных особенностей учащихся при выборе темы проекта, определения его типа, структуры и степени участия учителя в координации деятельности учащихся при работе над проектом.</a:t>
            </a:r>
          </a:p>
          <a:p>
            <a:pPr algn="just" eaLnBrk="1" hangingPunct="1">
              <a:defRPr/>
            </a:pP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395288" y="549275"/>
            <a:ext cx="8280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r" eaLnBrk="0" hangingPunct="0"/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неудачно выполненный проект </a:t>
            </a:r>
          </a:p>
          <a:p>
            <a:pPr indent="449263" algn="r" eaLnBrk="0" hangingPunct="0"/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положительное </a:t>
            </a:r>
          </a:p>
          <a:p>
            <a:pPr indent="449263" algn="r" eaLnBrk="0" hangingPunct="0"/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педагогическое значение.</a:t>
            </a:r>
            <a:endParaRPr lang="ru-RU" sz="3200" b="1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140968"/>
            <a:ext cx="6428254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</a:t>
            </a:r>
          </a:p>
          <a:p>
            <a:pPr algn="ctr">
              <a:defRPr/>
            </a:pPr>
            <a:r>
              <a:rPr lang="ru-RU" sz="66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1884 - 1916 гг.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85800" y="1916113"/>
            <a:ext cx="7772400" cy="4249737"/>
          </a:xfrm>
        </p:spPr>
        <p:txBody>
          <a:bodyPr/>
          <a:lstStyle/>
          <a:p>
            <a:pPr marL="0" indent="450850" eaLnBrk="1" hangingPunct="1">
              <a:buFontTx/>
              <a:buNone/>
              <a:defRPr/>
            </a:pPr>
            <a:r>
              <a:rPr lang="ru-RU" sz="4000" dirty="0" smtClean="0">
                <a:latin typeface="Monotype Corsiva" pitchFamily="66" charset="0"/>
              </a:rPr>
              <a:t>Ученики и последователи Дж. </a:t>
            </a:r>
            <a:r>
              <a:rPr lang="ru-RU" sz="4000" dirty="0" err="1" smtClean="0">
                <a:latin typeface="Monotype Corsiva" pitchFamily="66" charset="0"/>
              </a:rPr>
              <a:t>Дьюи</a:t>
            </a:r>
            <a:r>
              <a:rPr lang="ru-RU" sz="4000" dirty="0" smtClean="0">
                <a:latin typeface="Monotype Corsiva" pitchFamily="66" charset="0"/>
              </a:rPr>
              <a:t>- американские педагоги Е. </a:t>
            </a:r>
            <a:r>
              <a:rPr lang="ru-RU" sz="4000" dirty="0" err="1" smtClean="0">
                <a:latin typeface="Monotype Corsiva" pitchFamily="66" charset="0"/>
              </a:rPr>
              <a:t>Паркхерст</a:t>
            </a:r>
            <a:r>
              <a:rPr lang="ru-RU" sz="4000" dirty="0" smtClean="0">
                <a:latin typeface="Monotype Corsiva" pitchFamily="66" charset="0"/>
              </a:rPr>
              <a:t> и</a:t>
            </a:r>
            <a:r>
              <a:rPr lang="en-US" sz="4000" dirty="0" smtClean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В. </a:t>
            </a:r>
            <a:r>
              <a:rPr lang="ru-RU" sz="4000" dirty="0" err="1" smtClean="0">
                <a:latin typeface="Monotype Corsiva" pitchFamily="66" charset="0"/>
              </a:rPr>
              <a:t>Килпатри</a:t>
            </a:r>
            <a:r>
              <a:rPr lang="en-US" sz="4000" dirty="0" smtClean="0">
                <a:latin typeface="Monotype Corsiva" pitchFamily="66" charset="0"/>
              </a:rPr>
              <a:t>к</a:t>
            </a:r>
            <a:r>
              <a:rPr lang="ru-RU" sz="4000" dirty="0" smtClean="0">
                <a:latin typeface="Monotype Corsiva" pitchFamily="66" charset="0"/>
              </a:rPr>
              <a:t>  развивают основную идею метода проектов - о</a:t>
            </a:r>
            <a:r>
              <a:rPr lang="ru-RU" sz="4000" i="1" dirty="0" smtClean="0">
                <a:latin typeface="Monotype Corsiva" pitchFamily="66" charset="0"/>
              </a:rPr>
              <a:t>рганизацию деятельности ребенка в социальной среде с целью расширения и обогащения жизненного опыта учащихся.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353425" cy="115252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России метод проектов получил широкое распространение в Трудовой школе 20-х г.г.</a:t>
            </a:r>
          </a:p>
        </p:txBody>
      </p:sp>
      <p:pic>
        <p:nvPicPr>
          <p:cNvPr id="1331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5388" y="2057400"/>
            <a:ext cx="2790825" cy="3963988"/>
          </a:xfrm>
        </p:spPr>
      </p:pic>
      <p:pic>
        <p:nvPicPr>
          <p:cNvPr id="13316" name="Содержимое 5" descr="thum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2060575"/>
            <a:ext cx="3097212" cy="3895725"/>
          </a:xfrm>
        </p:spPr>
      </p:pic>
      <p:sp>
        <p:nvSpPr>
          <p:cNvPr id="7" name="Прямоугольник 6"/>
          <p:cNvSpPr/>
          <p:nvPr/>
        </p:nvSpPr>
        <p:spPr>
          <a:xfrm>
            <a:off x="1187450" y="5949950"/>
            <a:ext cx="2879725" cy="423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П.П.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Блонский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525" y="5876925"/>
            <a:ext cx="20177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С.Т.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Шацкий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68313" y="333375"/>
          <a:ext cx="8207375" cy="6224844"/>
        </p:xfrm>
        <a:graphic>
          <a:graphicData uri="http://schemas.openxmlformats.org/drawingml/2006/table">
            <a:tbl>
              <a:tblPr/>
              <a:tblGrid>
                <a:gridCol w="2735262"/>
                <a:gridCol w="2736850"/>
                <a:gridCol w="2735263"/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Традиционное обучение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Проектное обучение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установка учащихся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Получить хорошую отметку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Проявить свои способности, сделать важное дело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Сочетание парной и индивидуальной работы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информации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правило, один – два источника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Различные источники из разных областей знания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учебный предмет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полипредметно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работы по содержанию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Реферирование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Сочетание теоретических и практических методов исследования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работы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обязательна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Обязательна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482012" cy="10080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 Все, что я познаю, я знаю, для чего это мне надо и где и как я могу эти знания применить…»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95288" y="1700213"/>
            <a:ext cx="8353425" cy="4608512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ru-RU" sz="3000" b="1" dirty="0" smtClean="0">
                <a:solidFill>
                  <a:srgbClr val="FFFF00"/>
                </a:solidFill>
                <a:latin typeface="Monotype Corsiva" pitchFamily="66" charset="0"/>
              </a:rPr>
              <a:t>Проект</a:t>
            </a:r>
            <a:r>
              <a:rPr lang="ru-RU" sz="3000" dirty="0" smtClean="0">
                <a:latin typeface="Monotype Corsiva" pitchFamily="66" charset="0"/>
              </a:rPr>
              <a:t> – замысел переустройства того или иного участка действительности согласно определённым правилам.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3000" b="1" dirty="0" smtClean="0">
                <a:solidFill>
                  <a:srgbClr val="FFFF00"/>
                </a:solidFill>
                <a:latin typeface="Monotype Corsiva" pitchFamily="66" charset="0"/>
              </a:rPr>
              <a:t>Проектное мышление, проектная деятельность </a:t>
            </a:r>
            <a:r>
              <a:rPr lang="ru-RU" sz="3000" dirty="0" smtClean="0">
                <a:latin typeface="Monotype Corsiva" pitchFamily="66" charset="0"/>
              </a:rPr>
              <a:t>– процесс обобщённого и опосредованного познания действительности, в ходе которого человек использует технологические, технические, экономические и другие знания для выполнения проектов по созданию культурных  ценностей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351838" cy="9366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</a:rPr>
              <a:t>Метод проектов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95288" y="1700213"/>
            <a:ext cx="8280400" cy="4537075"/>
          </a:xfrm>
        </p:spPr>
        <p:txBody>
          <a:bodyPr/>
          <a:lstStyle/>
          <a:p>
            <a:pPr marL="0" indent="450850" algn="just" eaLnBrk="1" hangingPunct="1">
              <a:buFontTx/>
              <a:buNone/>
              <a:tabLst>
                <a:tab pos="1887538" algn="l"/>
              </a:tabLst>
            </a:pPr>
            <a:r>
              <a:rPr lang="ru-RU" sz="3000" smtClean="0">
                <a:latin typeface="Monotype Corsiva" pitchFamily="66" charset="0"/>
              </a:rPr>
              <a:t>Это способ достижения дидактической цели через детальную разработку проблемы (технологию), которая должна завершиться вполне реальным, осязаемым практическим результатом, оформленным тем или иным образом (Е.С. Полат); это совокупность приёмов, действий учащихся в их определённой последовательности для достижения поставленной задачи — решения проблемы, лично значимой для учащихся и оформленной в виде некоего конечного продукта.</a:t>
            </a:r>
          </a:p>
          <a:p>
            <a:pPr marL="0" indent="450850" algn="just" eaLnBrk="1" hangingPunct="1">
              <a:buFontTx/>
              <a:buNone/>
              <a:tabLst>
                <a:tab pos="1887538" algn="l"/>
              </a:tabLst>
            </a:pPr>
            <a:endParaRPr lang="ru-RU" sz="300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288" y="838200"/>
            <a:ext cx="8280400" cy="93503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Типы учебных проектов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b="1" smtClean="0">
                <a:latin typeface="Monotype Corsiva" pitchFamily="66" charset="0"/>
              </a:rPr>
              <a:t>Исследовательские</a:t>
            </a:r>
            <a:r>
              <a:rPr lang="ru-RU" sz="4400" smtClean="0">
                <a:latin typeface="Monotype Corsiva" pitchFamily="66" charset="0"/>
              </a:rPr>
              <a:t> </a:t>
            </a:r>
          </a:p>
          <a:p>
            <a:pPr eaLnBrk="1" hangingPunct="1"/>
            <a:r>
              <a:rPr lang="ru-RU" sz="4400" b="1" smtClean="0">
                <a:latin typeface="Monotype Corsiva" pitchFamily="66" charset="0"/>
              </a:rPr>
              <a:t>Творческие</a:t>
            </a:r>
            <a:r>
              <a:rPr lang="ru-RU" sz="4400" smtClean="0">
                <a:latin typeface="Monotype Corsiva" pitchFamily="66" charset="0"/>
              </a:rPr>
              <a:t> </a:t>
            </a:r>
          </a:p>
          <a:p>
            <a:pPr eaLnBrk="1" hangingPunct="1"/>
            <a:r>
              <a:rPr lang="ru-RU" sz="4400" b="1" smtClean="0">
                <a:latin typeface="Monotype Corsiva" pitchFamily="66" charset="0"/>
              </a:rPr>
              <a:t>Информационные</a:t>
            </a:r>
            <a:r>
              <a:rPr lang="ru-RU" sz="4400" smtClean="0">
                <a:latin typeface="Monotype Corsiva" pitchFamily="66" charset="0"/>
              </a:rPr>
              <a:t> </a:t>
            </a:r>
          </a:p>
          <a:p>
            <a:pPr eaLnBrk="1" hangingPunct="1"/>
            <a:r>
              <a:rPr lang="ru-RU" sz="4400" b="1" smtClean="0">
                <a:latin typeface="Monotype Corsiva" pitchFamily="66" charset="0"/>
              </a:rPr>
              <a:t>Социально значимые</a:t>
            </a:r>
            <a:r>
              <a:rPr lang="ru-RU" sz="4400" smtClean="0">
                <a:latin typeface="Monotype Corsiva" pitchFamily="66" charset="0"/>
              </a:rPr>
              <a:t> </a:t>
            </a:r>
          </a:p>
          <a:p>
            <a:pPr eaLnBrk="1" hangingPunct="1"/>
            <a:r>
              <a:rPr lang="ru-RU" sz="4400" b="1" smtClean="0">
                <a:latin typeface="Monotype Corsiva" pitchFamily="66" charset="0"/>
              </a:rPr>
              <a:t>Телекоммуникационные</a:t>
            </a:r>
            <a:r>
              <a:rPr lang="ru-RU" sz="4400" smtClean="0">
                <a:latin typeface="Monotype Corsiva" pitchFamily="66" charset="0"/>
              </a:rPr>
              <a:t>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_presentatio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1357</TotalTime>
  <Words>946</Words>
  <Application>Microsoft Office PowerPoint</Application>
  <PresentationFormat>Экран (4:3)</PresentationFormat>
  <Paragraphs>176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Mead Bold</vt:lpstr>
      <vt:lpstr>Calibri</vt:lpstr>
      <vt:lpstr>Monotype Corsiva</vt:lpstr>
      <vt:lpstr>Times New Roman</vt:lpstr>
      <vt:lpstr>Wingdings</vt:lpstr>
      <vt:lpstr>school_presentation</vt:lpstr>
      <vt:lpstr>Особенности проектной деятельности младших школьников</vt:lpstr>
      <vt:lpstr>«Скажи мне – и я забуду. Покажи мне – и я запомню. Вовлеки меня – и я научусь». Китайская пословица </vt:lpstr>
      <vt:lpstr>Слайд 3</vt:lpstr>
      <vt:lpstr>1884 - 1916 гг. </vt:lpstr>
      <vt:lpstr>В России метод проектов получил широкое распространение в Трудовой школе 20-х г.г.</vt:lpstr>
      <vt:lpstr>Слайд 6</vt:lpstr>
      <vt:lpstr>« Все, что я познаю, я знаю, для чего это мне надо и где и как я могу эти знания применить…» </vt:lpstr>
      <vt:lpstr>Метод проектов</vt:lpstr>
      <vt:lpstr>Типы учебных проектов</vt:lpstr>
      <vt:lpstr>Типы учебных проектов по затратам времени:</vt:lpstr>
      <vt:lpstr>Классификация проектов</vt:lpstr>
      <vt:lpstr>Этапы проектной деятельности: </vt:lpstr>
      <vt:lpstr>Педагогические условия организации проектной деятельности в начальной школе</vt:lpstr>
      <vt:lpstr>В процессе работы над проектом проводить с младшими школьниками:</vt:lpstr>
      <vt:lpstr>Последовательность приобщения учащихся к проектной деятельности</vt:lpstr>
      <vt:lpstr>Подготовительный этап</vt:lpstr>
      <vt:lpstr>«Правильный выбор темы – залог успеха».</vt:lpstr>
      <vt:lpstr>«Барьер и трамплин»     исследования</vt:lpstr>
      <vt:lpstr>«Почему?» и «Для чего?»</vt:lpstr>
      <vt:lpstr>Объект и предмет исследования</vt:lpstr>
      <vt:lpstr>Слайд 21</vt:lpstr>
      <vt:lpstr>Этапы проекта</vt:lpstr>
      <vt:lpstr>2 этап.  Организационный</vt:lpstr>
      <vt:lpstr>3 этап.  Осуществление деятельности </vt:lpstr>
      <vt:lpstr>4 этап.  Обработка и оформление результатов проекта (презентация) </vt:lpstr>
      <vt:lpstr>Необходимо: </vt:lpstr>
      <vt:lpstr>5 этап.  Обсуждение полученных результатов (рефлексия)  </vt:lpstr>
      <vt:lpstr>Использование технологии проектного обучения в начальной школе способствует развитию таких качеств личности:</vt:lpstr>
      <vt:lpstr>Группа компетенций младших школьников, на которые проектная деятельность оказывает наибольшее влияние:</vt:lpstr>
      <vt:lpstr>Участвуя в проектной деятельности, младшие школьники демонстрируют: </vt:lpstr>
      <vt:lpstr>Готовность младших школьников к проектно-исследовательской деятельности. </vt:lpstr>
      <vt:lpstr>Вывод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начальной школе</dc:title>
  <dc:creator>Татьяна</dc:creator>
  <cp:lastModifiedBy>Марина</cp:lastModifiedBy>
  <cp:revision>139</cp:revision>
  <dcterms:created xsi:type="dcterms:W3CDTF">2011-11-24T01:25:02Z</dcterms:created>
  <dcterms:modified xsi:type="dcterms:W3CDTF">2013-01-02T16:24:19Z</dcterms:modified>
</cp:coreProperties>
</file>