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5" r:id="rId11"/>
    <p:sldId id="264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9" r:id="rId22"/>
    <p:sldId id="270" r:id="rId23"/>
    <p:sldId id="271" r:id="rId24"/>
    <p:sldId id="272" r:id="rId25"/>
    <p:sldId id="274" r:id="rId26"/>
    <p:sldId id="273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EC25AC-089E-4B2B-80B1-09231C36EB87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A35F92-26AA-4D55-A892-1B23E5774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Раздел «Слово»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40768"/>
            <a:ext cx="8229600" cy="1635187"/>
          </a:xfrm>
        </p:spPr>
        <p:txBody>
          <a:bodyPr>
            <a:noAutofit/>
          </a:bodyPr>
          <a:lstStyle/>
          <a:p>
            <a:r>
              <a:rPr lang="ru-RU" dirty="0" err="1" smtClean="0"/>
              <a:t>Приемственность</a:t>
            </a:r>
            <a:r>
              <a:rPr lang="ru-RU" dirty="0" smtClean="0"/>
              <a:t> в изучении русского языка между начальной школой и основной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250706"/>
          </a:xfrm>
        </p:spPr>
        <p:txBody>
          <a:bodyPr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Фонетические знания и умения являются </a:t>
            </a:r>
            <a:r>
              <a:rPr lang="ru-RU" b="1" i="1" dirty="0" smtClean="0">
                <a:solidFill>
                  <a:srgbClr val="002060"/>
                </a:solidFill>
              </a:rPr>
              <a:t>базовыми для развития </a:t>
            </a:r>
            <a:r>
              <a:rPr lang="ru-RU" dirty="0" smtClean="0">
                <a:solidFill>
                  <a:srgbClr val="002060"/>
                </a:solidFill>
              </a:rPr>
              <a:t>следующих </a:t>
            </a:r>
            <a:r>
              <a:rPr lang="ru-RU" b="1" i="1" dirty="0" smtClean="0">
                <a:solidFill>
                  <a:srgbClr val="002060"/>
                </a:solidFill>
              </a:rPr>
              <a:t>орфографических умений: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4722"/>
          </a:xfrm>
        </p:spPr>
        <p:txBody>
          <a:bodyPr anchor="ctr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1) видеть (обнаруживать) орфограммы в словах и между словами;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2) правильно писать слова с изученными орфограммами;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3) графически обозначать орфограмму и условия выбора (без введения термина «условия выбора орфограммы»);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4) находить и исправлять орфографические ошибки.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250706"/>
          </a:xfrm>
        </p:spPr>
        <p:txBody>
          <a:bodyPr anchor="ctr"/>
          <a:lstStyle/>
          <a:p>
            <a:pPr algn="ctr"/>
            <a:r>
              <a:rPr lang="ru-RU" b="1" dirty="0" smtClean="0"/>
              <a:t>Пример изучения темы «Слово» во втором классе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ник0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997" y="0"/>
            <a:ext cx="53620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ник-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3622" y="0"/>
            <a:ext cx="5336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ник-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428" y="0"/>
            <a:ext cx="53811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ник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6494" y="0"/>
            <a:ext cx="54110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ник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1224" y="0"/>
            <a:ext cx="53215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ник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439" y="0"/>
            <a:ext cx="54371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ник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439" y="0"/>
            <a:ext cx="54371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22714"/>
          </a:xfrm>
        </p:spPr>
        <p:txBody>
          <a:bodyPr anchor="ctr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Слово рассматривается с </a:t>
            </a:r>
            <a:r>
              <a:rPr lang="ru-RU" b="1" i="1" dirty="0" smtClean="0">
                <a:solidFill>
                  <a:srgbClr val="002060"/>
                </a:solidFill>
              </a:rPr>
              <a:t>четырёх точек зрения: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1) звукового состава и обозначения звуков буквами;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2) морфемного состава и словообразования;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3) грамматического значения;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4) лексического значения, лексической сочетаемости и слово-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употребления.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ник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482" y="0"/>
            <a:ext cx="53030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3-й класс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49414"/>
          </a:xfrm>
        </p:spPr>
        <p:txBody>
          <a:bodyPr>
            <a:normAutofit fontScale="47500" lnSpcReduction="20000"/>
          </a:bodyPr>
          <a:lstStyle/>
          <a:p>
            <a:r>
              <a:rPr lang="ru-RU" sz="5900" dirty="0" smtClean="0">
                <a:solidFill>
                  <a:srgbClr val="002060"/>
                </a:solidFill>
              </a:rPr>
              <a:t>1.Перенос слов с </a:t>
            </a:r>
            <a:r>
              <a:rPr lang="ru-RU" sz="5900" i="1" dirty="0" err="1" smtClean="0">
                <a:solidFill>
                  <a:srgbClr val="002060"/>
                </a:solidFill>
              </a:rPr>
              <a:t>ь</a:t>
            </a:r>
            <a:r>
              <a:rPr lang="ru-RU" sz="5900" i="1" dirty="0" smtClean="0">
                <a:solidFill>
                  <a:srgbClr val="002060"/>
                </a:solidFill>
              </a:rPr>
              <a:t> </a:t>
            </a:r>
            <a:r>
              <a:rPr lang="ru-RU" sz="5900" dirty="0" smtClean="0">
                <a:solidFill>
                  <a:srgbClr val="002060"/>
                </a:solidFill>
              </a:rPr>
              <a:t>и </a:t>
            </a:r>
            <a:r>
              <a:rPr lang="ru-RU" sz="5900" i="1" dirty="0" err="1" smtClean="0">
                <a:solidFill>
                  <a:srgbClr val="002060"/>
                </a:solidFill>
              </a:rPr>
              <a:t>ъ</a:t>
            </a:r>
            <a:r>
              <a:rPr lang="ru-RU" sz="59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5900" dirty="0" smtClean="0">
                <a:solidFill>
                  <a:srgbClr val="002060"/>
                </a:solidFill>
              </a:rPr>
              <a:t>2.правописание слов с</a:t>
            </a:r>
            <a:r>
              <a:rPr lang="ru-RU" sz="5900" i="1" dirty="0" smtClean="0">
                <a:solidFill>
                  <a:srgbClr val="002060"/>
                </a:solidFill>
              </a:rPr>
              <a:t> </a:t>
            </a:r>
            <a:r>
              <a:rPr lang="ru-RU" sz="5900" dirty="0" smtClean="0">
                <a:solidFill>
                  <a:srgbClr val="002060"/>
                </a:solidFill>
              </a:rPr>
              <a:t>удвоенной буквой согласного в корне типа </a:t>
            </a:r>
            <a:r>
              <a:rPr lang="ru-RU" sz="5900" i="1" dirty="0" smtClean="0">
                <a:solidFill>
                  <a:srgbClr val="00B050"/>
                </a:solidFill>
              </a:rPr>
              <a:t>ссора, аллея, жужжит</a:t>
            </a:r>
            <a:r>
              <a:rPr lang="ru-RU" sz="5900" i="1" dirty="0" smtClean="0">
                <a:solidFill>
                  <a:srgbClr val="002060"/>
                </a:solidFill>
              </a:rPr>
              <a:t> </a:t>
            </a:r>
            <a:r>
              <a:rPr lang="ru-RU" sz="5900" dirty="0" smtClean="0">
                <a:solidFill>
                  <a:srgbClr val="002060"/>
                </a:solidFill>
              </a:rPr>
              <a:t>и</a:t>
            </a:r>
            <a:r>
              <a:rPr lang="ru-RU" sz="5900" i="1" dirty="0" smtClean="0">
                <a:solidFill>
                  <a:srgbClr val="002060"/>
                </a:solidFill>
              </a:rPr>
              <a:t> </a:t>
            </a:r>
            <a:r>
              <a:rPr lang="ru-RU" sz="5900" dirty="0" smtClean="0">
                <a:solidFill>
                  <a:srgbClr val="002060"/>
                </a:solidFill>
              </a:rPr>
              <a:t>правило их переноса.</a:t>
            </a:r>
          </a:p>
          <a:p>
            <a:r>
              <a:rPr lang="ru-RU" sz="5900" dirty="0" smtClean="0">
                <a:solidFill>
                  <a:srgbClr val="002060"/>
                </a:solidFill>
              </a:rPr>
              <a:t>3.Отработка умения писать слова с проверяемой и непроверяемой буквой безударного гласного в корне (на материале трёхсложных слов – с двумя безударными гласными в корне или в словах с приставками)</a:t>
            </a:r>
            <a:r>
              <a:rPr lang="ru-RU" sz="5900" dirty="0" smtClean="0">
                <a:solidFill>
                  <a:srgbClr val="00B050"/>
                </a:solidFill>
              </a:rPr>
              <a:t> зеленеть, карандаш, подбегать.</a:t>
            </a:r>
            <a:endParaRPr lang="ru-RU" sz="5900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22714"/>
          </a:xfrm>
        </p:spPr>
        <p:txBody>
          <a:bodyPr anchor="t"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3.Отработка умения писать слова </a:t>
            </a:r>
            <a:r>
              <a:rPr lang="ru-RU" sz="3600" dirty="0" smtClean="0"/>
              <a:t>с </a:t>
            </a:r>
            <a:r>
              <a:rPr lang="ru-RU" sz="3600" dirty="0" smtClean="0">
                <a:solidFill>
                  <a:srgbClr val="002060"/>
                </a:solidFill>
              </a:rPr>
              <a:t>проверяемыми буквами согласных в</a:t>
            </a:r>
            <a:r>
              <a:rPr lang="ru-RU" sz="3600" i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корне, с удвоенной буквой согласного на стыке приставки и корня</a:t>
            </a:r>
            <a:r>
              <a:rPr lang="ru-RU" sz="3600" i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типа </a:t>
            </a:r>
            <a:r>
              <a:rPr lang="ru-RU" sz="3600" i="1" dirty="0" smtClean="0">
                <a:solidFill>
                  <a:srgbClr val="00B050"/>
                </a:solidFill>
              </a:rPr>
              <a:t>рассказ, рассвет. </a:t>
            </a:r>
            <a:r>
              <a:rPr lang="ru-RU" sz="3600" i="1" dirty="0" smtClean="0">
                <a:solidFill>
                  <a:srgbClr val="002060"/>
                </a:solidFill>
              </a:rPr>
              <a:t>(</a:t>
            </a:r>
            <a:r>
              <a:rPr lang="ru-RU" sz="3600" dirty="0" smtClean="0">
                <a:solidFill>
                  <a:srgbClr val="002060"/>
                </a:solidFill>
              </a:rPr>
              <a:t>Дети учатся пользоваться двумя способами</a:t>
            </a:r>
            <a:r>
              <a:rPr lang="ru-RU" sz="3600" i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проверки: подбором однокоренных слов и изменением формы</a:t>
            </a:r>
            <a:r>
              <a:rPr lang="ru-RU" sz="3600" i="1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слова.)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4.Заучивание группы слов с непроверяемыми написаниями(</a:t>
            </a:r>
            <a:r>
              <a:rPr lang="ru-RU" sz="3600" dirty="0" smtClean="0">
                <a:solidFill>
                  <a:srgbClr val="00B050"/>
                </a:solidFill>
              </a:rPr>
              <a:t>горох, однажды</a:t>
            </a:r>
            <a:r>
              <a:rPr lang="ru-RU" sz="3600" dirty="0" smtClean="0">
                <a:solidFill>
                  <a:srgbClr val="002060"/>
                </a:solidFill>
              </a:rPr>
              <a:t>).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4722"/>
          </a:xfrm>
        </p:spPr>
        <p:txBody>
          <a:bodyPr anchor="t"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5.Развивается умение пользоваться орфографическим словарём.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6.Вводится </a:t>
            </a:r>
            <a:r>
              <a:rPr lang="ru-RU" sz="3600" dirty="0" smtClean="0">
                <a:solidFill>
                  <a:srgbClr val="002060"/>
                </a:solidFill>
              </a:rPr>
              <a:t>новая орфограмма – обозначение буквой на письме непроизносимого согласного звука в корне слова (</a:t>
            </a:r>
            <a:r>
              <a:rPr lang="ru-RU" sz="3600" dirty="0" smtClean="0">
                <a:solidFill>
                  <a:srgbClr val="00B050"/>
                </a:solidFill>
              </a:rPr>
              <a:t>солнце, грустный</a:t>
            </a:r>
            <a:r>
              <a:rPr lang="ru-RU" sz="3600" dirty="0" smtClean="0">
                <a:solidFill>
                  <a:srgbClr val="002060"/>
                </a:solidFill>
              </a:rPr>
              <a:t>).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7. заучиваются слова, в которых нет непроизносимых согласных (</a:t>
            </a:r>
            <a:r>
              <a:rPr lang="ru-RU" sz="3600" i="1" dirty="0" smtClean="0">
                <a:solidFill>
                  <a:srgbClr val="00B050"/>
                </a:solidFill>
              </a:rPr>
              <a:t>вкусный, чудесный </a:t>
            </a:r>
            <a:r>
              <a:rPr lang="ru-RU" sz="3600" dirty="0" smtClean="0">
                <a:solidFill>
                  <a:srgbClr val="002060"/>
                </a:solidFill>
              </a:rPr>
              <a:t>и др</a:t>
            </a:r>
            <a:r>
              <a:rPr lang="ru-RU" sz="3600" i="1" dirty="0" smtClean="0">
                <a:solidFill>
                  <a:srgbClr val="002060"/>
                </a:solidFill>
              </a:rPr>
              <a:t>.</a:t>
            </a:r>
            <a:r>
              <a:rPr lang="ru-RU" sz="3600" dirty="0" smtClean="0">
                <a:solidFill>
                  <a:srgbClr val="002060"/>
                </a:solidFill>
              </a:rPr>
              <a:t>).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4-й класс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712968" cy="412142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1.Случаи написания слов с удвоенной буквой согласного на стыке корня и суффикса типа </a:t>
            </a:r>
            <a:r>
              <a:rPr lang="ru-RU" sz="3200" i="1" dirty="0" smtClean="0">
                <a:solidFill>
                  <a:srgbClr val="00B050"/>
                </a:solidFill>
              </a:rPr>
              <a:t>сонный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2.Умение писать слова со следующими орфограммами: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94722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1) мягкий знак после букв шипящих в существительных мужского и женского рода типа </a:t>
            </a:r>
            <a:r>
              <a:rPr lang="ru-RU" i="1" dirty="0" smtClean="0">
                <a:solidFill>
                  <a:srgbClr val="00B050"/>
                </a:solidFill>
              </a:rPr>
              <a:t>луч, ночь</a:t>
            </a:r>
            <a:r>
              <a:rPr lang="ru-RU" i="1" dirty="0" smtClean="0">
                <a:solidFill>
                  <a:srgbClr val="002060"/>
                </a:solidFill>
              </a:rPr>
              <a:t>; </a:t>
            </a:r>
            <a:r>
              <a:rPr lang="ru-RU" dirty="0" smtClean="0">
                <a:solidFill>
                  <a:srgbClr val="002060"/>
                </a:solidFill>
              </a:rPr>
              <a:t>безударные окончания существительных 1, 2, 3-го склонения (кроме существительных на </a:t>
            </a:r>
            <a:r>
              <a:rPr lang="ru-RU" i="1" dirty="0" smtClean="0">
                <a:solidFill>
                  <a:srgbClr val="00B050"/>
                </a:solidFill>
              </a:rPr>
              <a:t>-</a:t>
            </a:r>
            <a:r>
              <a:rPr lang="ru-RU" i="1" dirty="0" err="1" smtClean="0">
                <a:solidFill>
                  <a:srgbClr val="00B050"/>
                </a:solidFill>
              </a:rPr>
              <a:t>ие</a:t>
            </a:r>
            <a:r>
              <a:rPr lang="ru-RU" i="1" dirty="0" smtClean="0">
                <a:solidFill>
                  <a:srgbClr val="00B050"/>
                </a:solidFill>
              </a:rPr>
              <a:t>,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i="1" dirty="0" smtClean="0">
                <a:solidFill>
                  <a:srgbClr val="00B050"/>
                </a:solidFill>
              </a:rPr>
              <a:t>-</a:t>
            </a:r>
            <a:r>
              <a:rPr lang="ru-RU" i="1" dirty="0" err="1" smtClean="0">
                <a:solidFill>
                  <a:srgbClr val="00B050"/>
                </a:solidFill>
              </a:rPr>
              <a:t>ия</a:t>
            </a:r>
            <a:r>
              <a:rPr lang="ru-RU" i="1" dirty="0" smtClean="0">
                <a:solidFill>
                  <a:srgbClr val="00B050"/>
                </a:solidFill>
              </a:rPr>
              <a:t>, -</a:t>
            </a:r>
            <a:r>
              <a:rPr lang="ru-RU" i="1" dirty="0" err="1" smtClean="0">
                <a:solidFill>
                  <a:srgbClr val="00B050"/>
                </a:solidFill>
              </a:rPr>
              <a:t>ий</a:t>
            </a:r>
            <a:r>
              <a:rPr lang="ru-RU" i="1" dirty="0" smtClean="0">
                <a:solidFill>
                  <a:srgbClr val="00B050"/>
                </a:solidFill>
              </a:rPr>
              <a:t>, -мя</a:t>
            </a:r>
            <a:r>
              <a:rPr lang="ru-RU" dirty="0" smtClean="0">
                <a:solidFill>
                  <a:srgbClr val="00B050"/>
                </a:solidFill>
              </a:rPr>
              <a:t>).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2) безударные окончания имён прилагательных (кроме прилагательных с основой на шипящий и </a:t>
            </a:r>
            <a:r>
              <a:rPr lang="ru-RU" i="1" dirty="0" err="1" smtClean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002060"/>
                </a:solidFill>
              </a:rPr>
              <a:t>)(</a:t>
            </a:r>
            <a:r>
              <a:rPr lang="ru-RU" dirty="0" smtClean="0">
                <a:solidFill>
                  <a:srgbClr val="00B050"/>
                </a:solidFill>
              </a:rPr>
              <a:t>вкусное, веселая)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4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3) безударные окончания глаголов 1-го и 2-го спряжения; </a:t>
            </a:r>
            <a:r>
              <a:rPr lang="ru-RU" i="1" dirty="0" err="1" smtClean="0">
                <a:solidFill>
                  <a:srgbClr val="002060"/>
                </a:solidFill>
              </a:rPr>
              <a:t>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после шипящих в глаголах 2-го лица единственного числа (</a:t>
            </a:r>
            <a:r>
              <a:rPr lang="ru-RU" i="1" dirty="0" smtClean="0">
                <a:solidFill>
                  <a:srgbClr val="00B050"/>
                </a:solidFill>
              </a:rPr>
              <a:t>читаешь, поёшь</a:t>
            </a:r>
            <a:r>
              <a:rPr lang="ru-RU" dirty="0" smtClean="0">
                <a:solidFill>
                  <a:srgbClr val="002060"/>
                </a:solidFill>
              </a:rPr>
              <a:t>); окончания </a:t>
            </a:r>
            <a:r>
              <a:rPr lang="ru-RU" i="1" dirty="0" smtClean="0">
                <a:solidFill>
                  <a:srgbClr val="002060"/>
                </a:solidFill>
              </a:rPr>
              <a:t>-о, -а </a:t>
            </a:r>
            <a:r>
              <a:rPr lang="ru-RU" dirty="0" smtClean="0">
                <a:solidFill>
                  <a:srgbClr val="002060"/>
                </a:solidFill>
              </a:rPr>
              <a:t>в глаголах прошедшего времени женского и среднего рода (</a:t>
            </a:r>
            <a:r>
              <a:rPr lang="ru-RU" i="1" dirty="0" smtClean="0">
                <a:solidFill>
                  <a:srgbClr val="00B050"/>
                </a:solidFill>
              </a:rPr>
              <a:t>осветила, осветило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r>
              <a:rPr lang="ru-RU" dirty="0" smtClean="0">
                <a:solidFill>
                  <a:srgbClr val="002060"/>
                </a:solidFill>
              </a:rPr>
              <a:t>; -</a:t>
            </a:r>
            <a:r>
              <a:rPr lang="ru-RU" i="1" dirty="0" err="1" smtClean="0">
                <a:solidFill>
                  <a:srgbClr val="002060"/>
                </a:solidFill>
              </a:rPr>
              <a:t>тся</a:t>
            </a:r>
            <a:r>
              <a:rPr lang="ru-RU" i="1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i="1" dirty="0" err="1" smtClean="0">
                <a:solidFill>
                  <a:srgbClr val="002060"/>
                </a:solidFill>
              </a:rPr>
              <a:t>ться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глаголах; </a:t>
            </a:r>
            <a:r>
              <a:rPr lang="ru-RU" i="1" dirty="0" smtClean="0">
                <a:solidFill>
                  <a:srgbClr val="002060"/>
                </a:solidFill>
              </a:rPr>
              <a:t>не </a:t>
            </a:r>
            <a:r>
              <a:rPr lang="ru-RU" dirty="0" smtClean="0">
                <a:solidFill>
                  <a:srgbClr val="002060"/>
                </a:solidFill>
              </a:rPr>
              <a:t>с глаголами;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4) раздельное написание предлогов с личными местоимениями.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5 класс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640960" cy="41214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1.Пользоваться толковым словарем;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2. Пользоваться  словарем синонимов, антонимов;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3. Толковать лексическое значение слова с помощью   толкового словаря, через антонимы и синонимы;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4. Давать элементарный анализ лексического значения слова;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6-й класс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712968" cy="4310062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1.Употреблять слова в соответствии с их лексическим значением.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2.Пользоваться разными видами словарей.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7-й класс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3100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1.Пользоваться разными видами словарей.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368152"/>
          </a:xfrm>
        </p:spPr>
        <p:txBody>
          <a:bodyPr anchor="ctr"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1-й и 2-й класс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49414"/>
          </a:xfrm>
        </p:spPr>
        <p:txBody>
          <a:bodyPr anchor="ctr">
            <a:normAutofit fontScale="40000" lnSpcReduction="20000"/>
          </a:bodyPr>
          <a:lstStyle/>
          <a:p>
            <a:pPr algn="ctr"/>
            <a:r>
              <a:rPr lang="ru-RU" sz="9300" b="1" i="1" u="sng" dirty="0" smtClean="0">
                <a:solidFill>
                  <a:srgbClr val="002060"/>
                </a:solidFill>
              </a:rPr>
              <a:t>Обучение грамоте</a:t>
            </a:r>
          </a:p>
          <a:p>
            <a:pPr algn="ctr"/>
            <a:endParaRPr lang="ru-RU" sz="9300" b="1" i="1" u="sng" dirty="0" smtClean="0">
              <a:solidFill>
                <a:srgbClr val="002060"/>
              </a:solidFill>
            </a:endParaRP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1. </a:t>
            </a:r>
            <a:r>
              <a:rPr lang="ru-RU" sz="8000" i="1" dirty="0" smtClean="0">
                <a:solidFill>
                  <a:srgbClr val="002060"/>
                </a:solidFill>
              </a:rPr>
              <a:t>Звук и </a:t>
            </a:r>
            <a:r>
              <a:rPr lang="ru-RU" sz="8000" dirty="0" smtClean="0">
                <a:solidFill>
                  <a:srgbClr val="002060"/>
                </a:solidFill>
              </a:rPr>
              <a:t>буква.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2. </a:t>
            </a:r>
            <a:r>
              <a:rPr lang="ru-RU" sz="8000" dirty="0" smtClean="0">
                <a:solidFill>
                  <a:srgbClr val="002060"/>
                </a:solidFill>
              </a:rPr>
              <a:t>Звуки </a:t>
            </a:r>
            <a:r>
              <a:rPr lang="ru-RU" sz="8000" dirty="0" smtClean="0">
                <a:solidFill>
                  <a:srgbClr val="002060"/>
                </a:solidFill>
              </a:rPr>
              <a:t>гласные и согласные.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3. </a:t>
            </a:r>
            <a:r>
              <a:rPr lang="ru-RU" sz="8000" dirty="0" smtClean="0">
                <a:solidFill>
                  <a:srgbClr val="002060"/>
                </a:solidFill>
              </a:rPr>
              <a:t>Звонкие </a:t>
            </a:r>
            <a:r>
              <a:rPr lang="ru-RU" sz="8000" dirty="0" smtClean="0">
                <a:solidFill>
                  <a:srgbClr val="002060"/>
                </a:solidFill>
              </a:rPr>
              <a:t>и глухие согласные звуки.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4. </a:t>
            </a:r>
            <a:r>
              <a:rPr lang="ru-RU" sz="8000" dirty="0" smtClean="0">
                <a:solidFill>
                  <a:srgbClr val="002060"/>
                </a:solidFill>
              </a:rPr>
              <a:t>Твёрдые </a:t>
            </a:r>
            <a:r>
              <a:rPr lang="ru-RU" sz="8000" dirty="0" smtClean="0">
                <a:solidFill>
                  <a:srgbClr val="002060"/>
                </a:solidFill>
              </a:rPr>
              <a:t>и мягкие согласные звуки.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 </a:t>
            </a:r>
            <a:r>
              <a:rPr lang="ru-RU" sz="8000" dirty="0" smtClean="0">
                <a:solidFill>
                  <a:srgbClr val="002060"/>
                </a:solidFill>
              </a:rPr>
              <a:t>5. </a:t>
            </a:r>
            <a:r>
              <a:rPr lang="ru-RU" sz="8000" dirty="0" smtClean="0">
                <a:solidFill>
                  <a:srgbClr val="002060"/>
                </a:solidFill>
              </a:rPr>
              <a:t>Ударение.</a:t>
            </a:r>
          </a:p>
          <a:p>
            <a:pPr algn="ctr"/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8-й класс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568952" cy="412142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</a:rPr>
              <a:t>По  лексике и </a:t>
            </a:r>
            <a:r>
              <a:rPr lang="ru-RU" sz="4000" i="1" u="sng" dirty="0" smtClean="0">
                <a:solidFill>
                  <a:srgbClr val="002060"/>
                </a:solidFill>
              </a:rPr>
              <a:t>фразеологии:</a:t>
            </a:r>
            <a:r>
              <a:rPr lang="ru-RU" sz="4000" u="sng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1.Употреблять фразеологизмы в соответствии с их лексическим значением. 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2.Пользоваться фразеологическим словарем. 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3.Пользоваться </a:t>
            </a:r>
            <a:r>
              <a:rPr lang="ru-RU" sz="3500" smtClean="0">
                <a:solidFill>
                  <a:srgbClr val="002060"/>
                </a:solidFill>
              </a:rPr>
              <a:t>этимологическим словарём.</a:t>
            </a:r>
            <a:endParaRPr lang="ru-RU" sz="35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83362"/>
          </a:xfrm>
        </p:spPr>
        <p:txBody>
          <a:bodyPr anchor="ctr"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7.Ударные </a:t>
            </a:r>
            <a:r>
              <a:rPr lang="ru-RU" sz="3600" dirty="0" smtClean="0">
                <a:solidFill>
                  <a:srgbClr val="002060"/>
                </a:solidFill>
              </a:rPr>
              <a:t>и безударные гласные.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8. Деление слов на слоги.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9. Обозначение мягкости согласных на письме с помощью букв </a:t>
            </a:r>
            <a:r>
              <a:rPr lang="ru-RU" sz="3600" i="1" dirty="0" smtClean="0">
                <a:solidFill>
                  <a:srgbClr val="002060"/>
                </a:solidFill>
              </a:rPr>
              <a:t>е, ё,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</a:rPr>
              <a:t>и, </a:t>
            </a:r>
            <a:r>
              <a:rPr lang="ru-RU" sz="3600" i="1" dirty="0" err="1" smtClean="0">
                <a:solidFill>
                  <a:srgbClr val="002060"/>
                </a:solidFill>
              </a:rPr>
              <a:t>ю</a:t>
            </a:r>
            <a:r>
              <a:rPr lang="ru-RU" sz="3600" i="1" dirty="0" smtClean="0">
                <a:solidFill>
                  <a:srgbClr val="002060"/>
                </a:solidFill>
              </a:rPr>
              <a:t>, я, </a:t>
            </a:r>
            <a:r>
              <a:rPr lang="ru-RU" sz="3600" i="1" dirty="0" err="1" smtClean="0">
                <a:solidFill>
                  <a:srgbClr val="002060"/>
                </a:solidFill>
              </a:rPr>
              <a:t>ь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10. Наблюдение случаев несоответствия написания и произношения (буквосочетания </a:t>
            </a:r>
            <a:r>
              <a:rPr lang="ru-RU" sz="3600" i="1" dirty="0" err="1" smtClean="0">
                <a:solidFill>
                  <a:srgbClr val="002060"/>
                </a:solidFill>
              </a:rPr>
              <a:t>жи</a:t>
            </a:r>
            <a:r>
              <a:rPr lang="ru-RU" sz="3600" i="1" dirty="0" smtClean="0">
                <a:solidFill>
                  <a:srgbClr val="002060"/>
                </a:solidFill>
              </a:rPr>
              <a:t>–</a:t>
            </a:r>
            <a:r>
              <a:rPr lang="ru-RU" sz="3600" i="1" dirty="0" err="1" smtClean="0">
                <a:solidFill>
                  <a:srgbClr val="002060"/>
                </a:solidFill>
              </a:rPr>
              <a:t>ши</a:t>
            </a:r>
            <a:r>
              <a:rPr lang="ru-RU" sz="3600" i="1" dirty="0" smtClean="0">
                <a:solidFill>
                  <a:srgbClr val="002060"/>
                </a:solidFill>
              </a:rPr>
              <a:t>, чу–</a:t>
            </a:r>
            <a:r>
              <a:rPr lang="ru-RU" sz="3600" i="1" dirty="0" err="1" smtClean="0">
                <a:solidFill>
                  <a:srgbClr val="002060"/>
                </a:solidFill>
              </a:rPr>
              <a:t>щу</a:t>
            </a:r>
            <a:r>
              <a:rPr lang="ru-RU" sz="3600" i="1" dirty="0" smtClean="0">
                <a:solidFill>
                  <a:srgbClr val="002060"/>
                </a:solidFill>
              </a:rPr>
              <a:t>, </a:t>
            </a:r>
            <a:r>
              <a:rPr lang="ru-RU" sz="3600" i="1" dirty="0" err="1" smtClean="0">
                <a:solidFill>
                  <a:srgbClr val="002060"/>
                </a:solidFill>
              </a:rPr>
              <a:t>ча</a:t>
            </a:r>
            <a:r>
              <a:rPr lang="ru-RU" sz="3600" i="1" dirty="0" smtClean="0">
                <a:solidFill>
                  <a:srgbClr val="002060"/>
                </a:solidFill>
              </a:rPr>
              <a:t>–</a:t>
            </a:r>
            <a:r>
              <a:rPr lang="ru-RU" sz="3600" i="1" dirty="0" err="1" smtClean="0">
                <a:solidFill>
                  <a:srgbClr val="002060"/>
                </a:solidFill>
              </a:rPr>
              <a:t>ща</a:t>
            </a:r>
            <a:r>
              <a:rPr lang="ru-RU" sz="3600" dirty="0" smtClean="0">
                <a:solidFill>
                  <a:srgbClr val="002060"/>
                </a:solidFill>
              </a:rPr>
              <a:t>, безударные гласные).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250706"/>
          </a:xfrm>
        </p:spPr>
        <p:txBody>
          <a:bodyPr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Дети учатся произносить звуки, слушать звучащее слово, соотносить произношение и написание, делать </a:t>
            </a:r>
            <a:r>
              <a:rPr lang="ru-RU" dirty="0" err="1" smtClean="0">
                <a:solidFill>
                  <a:srgbClr val="002060"/>
                </a:solidFill>
              </a:rPr>
              <a:t>слого-звуковой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звуко-буквенный</a:t>
            </a:r>
            <a:r>
              <a:rPr lang="ru-RU" dirty="0" smtClean="0">
                <a:solidFill>
                  <a:srgbClr val="002060"/>
                </a:solidFill>
              </a:rPr>
              <a:t> анализ слов.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250706"/>
          </a:xfrm>
        </p:spPr>
        <p:txBody>
          <a:bodyPr anchor="ctr"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1.Закрепление необходимого минимума знаний из области </a:t>
            </a:r>
            <a:r>
              <a:rPr lang="ru-RU" b="1" i="1" dirty="0" smtClean="0">
                <a:solidFill>
                  <a:srgbClr val="002060"/>
                </a:solidFill>
              </a:rPr>
              <a:t>фонетики</a:t>
            </a:r>
            <a:r>
              <a:rPr lang="ru-RU" dirty="0" smtClean="0">
                <a:solidFill>
                  <a:srgbClr val="002060"/>
                </a:solidFill>
              </a:rPr>
              <a:t>, которые вводятся в курсе обучения грамоте.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2.Развитие и совершенствование умения произносить звуки, слышать звучащее слово, соотносить звуковой состав слова и его написание, делать </a:t>
            </a:r>
            <a:r>
              <a:rPr lang="ru-RU" dirty="0" err="1" smtClean="0">
                <a:solidFill>
                  <a:srgbClr val="002060"/>
                </a:solidFill>
              </a:rPr>
              <a:t>звуко-буквенный</a:t>
            </a:r>
            <a:r>
              <a:rPr lang="ru-RU" dirty="0" smtClean="0">
                <a:solidFill>
                  <a:srgbClr val="002060"/>
                </a:solidFill>
              </a:rPr>
              <a:t> анализ слов (с составлением схемы слова).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22714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3.Отработка знания алфавита и навык его практического использования.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4.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Введение понятия </a:t>
            </a:r>
            <a:r>
              <a:rPr lang="ru-RU" b="1" i="1" dirty="0" smtClean="0">
                <a:solidFill>
                  <a:srgbClr val="002060"/>
                </a:solidFill>
              </a:rPr>
              <a:t>орфограмма </a:t>
            </a:r>
            <a:r>
              <a:rPr lang="ru-RU" i="1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«опасные места») </a:t>
            </a:r>
            <a:r>
              <a:rPr lang="ru-RU" b="1" i="1" dirty="0" smtClean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250706"/>
          </a:xfrm>
        </p:spPr>
        <p:txBody>
          <a:bodyPr anchor="ctr"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Изучаются следующие орфограммы: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1) обозначение мягкости согласных на </a:t>
            </a:r>
            <a:r>
              <a:rPr lang="ru-RU" sz="3100" dirty="0" smtClean="0">
                <a:solidFill>
                  <a:srgbClr val="002060"/>
                </a:solidFill>
              </a:rPr>
              <a:t>письме с помощью букв </a:t>
            </a:r>
            <a:r>
              <a:rPr lang="ru-RU" sz="3100" i="1" dirty="0" smtClean="0">
                <a:solidFill>
                  <a:srgbClr val="002060"/>
                </a:solidFill>
              </a:rPr>
              <a:t>е, ё, и, </a:t>
            </a:r>
            <a:r>
              <a:rPr lang="ru-RU" sz="3100" i="1" dirty="0" err="1" smtClean="0">
                <a:solidFill>
                  <a:srgbClr val="002060"/>
                </a:solidFill>
              </a:rPr>
              <a:t>ю</a:t>
            </a:r>
            <a:r>
              <a:rPr lang="ru-RU" sz="3100" i="1" dirty="0" smtClean="0">
                <a:solidFill>
                  <a:srgbClr val="002060"/>
                </a:solidFill>
              </a:rPr>
              <a:t>, я, </a:t>
            </a:r>
            <a:r>
              <a:rPr lang="ru-RU" sz="3100" i="1" dirty="0" err="1" smtClean="0">
                <a:solidFill>
                  <a:srgbClr val="002060"/>
                </a:solidFill>
              </a:rPr>
              <a:t>ь</a:t>
            </a:r>
            <a:r>
              <a:rPr lang="ru-RU" sz="3100" i="1" dirty="0" smtClean="0">
                <a:solidFill>
                  <a:srgbClr val="002060"/>
                </a:solidFill>
              </a:rPr>
              <a:t>;</a:t>
            </a:r>
            <a:br>
              <a:rPr lang="ru-RU" sz="3100" i="1" dirty="0" smtClean="0">
                <a:solidFill>
                  <a:srgbClr val="002060"/>
                </a:solidFill>
              </a:rPr>
            </a:br>
            <a:r>
              <a:rPr lang="ru-RU" sz="3100" i="1" dirty="0" smtClean="0">
                <a:solidFill>
                  <a:srgbClr val="002060"/>
                </a:solidFill>
              </a:rPr>
              <a:t>Например: </a:t>
            </a:r>
            <a:r>
              <a:rPr lang="ru-RU" sz="3100" i="1" dirty="0" smtClean="0">
                <a:solidFill>
                  <a:srgbClr val="00B050"/>
                </a:solidFill>
              </a:rPr>
              <a:t>лето, мёд, ливень, люк, шляпа, пять.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2) большая буква в именах, отчествах, фамилиях людей, кличках животных, географических названиях.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B050"/>
                </a:solidFill>
              </a:rPr>
              <a:t>Иванов Андрей Степанович, собака Жучка, город Уфа.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3) буквы </a:t>
            </a:r>
            <a:r>
              <a:rPr lang="ru-RU" sz="3100" i="1" dirty="0" smtClean="0">
                <a:solidFill>
                  <a:srgbClr val="002060"/>
                </a:solidFill>
              </a:rPr>
              <a:t>и, у, а </a:t>
            </a:r>
            <a:r>
              <a:rPr lang="ru-RU" sz="3100" dirty="0" smtClean="0">
                <a:solidFill>
                  <a:srgbClr val="002060"/>
                </a:solidFill>
              </a:rPr>
              <a:t>после букв шипящих [ж], [</a:t>
            </a:r>
            <a:r>
              <a:rPr lang="ru-RU" sz="3100" dirty="0" err="1" smtClean="0">
                <a:solidFill>
                  <a:srgbClr val="002060"/>
                </a:solidFill>
              </a:rPr>
              <a:t>ш</a:t>
            </a:r>
            <a:r>
              <a:rPr lang="ru-RU" sz="3100" dirty="0" smtClean="0">
                <a:solidFill>
                  <a:srgbClr val="002060"/>
                </a:solidFill>
              </a:rPr>
              <a:t>], [ч], [</a:t>
            </a:r>
            <a:r>
              <a:rPr lang="ru-RU" sz="3100" dirty="0" err="1" smtClean="0">
                <a:solidFill>
                  <a:srgbClr val="002060"/>
                </a:solidFill>
              </a:rPr>
              <a:t>щ</a:t>
            </a:r>
            <a:r>
              <a:rPr lang="ru-RU" sz="3100" dirty="0" smtClean="0">
                <a:solidFill>
                  <a:srgbClr val="002060"/>
                </a:solidFill>
              </a:rPr>
              <a:t>].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Лы</a:t>
            </a:r>
            <a:r>
              <a:rPr lang="ru-RU" sz="3100" dirty="0" smtClean="0">
                <a:solidFill>
                  <a:srgbClr val="00B050"/>
                </a:solidFill>
              </a:rPr>
              <a:t>жи</a:t>
            </a:r>
            <a:r>
              <a:rPr lang="ru-RU" sz="3100" dirty="0" smtClean="0">
                <a:solidFill>
                  <a:srgbClr val="002060"/>
                </a:solidFill>
              </a:rPr>
              <a:t>, ма</a:t>
            </a:r>
            <a:r>
              <a:rPr lang="ru-RU" sz="3100" dirty="0" smtClean="0">
                <a:solidFill>
                  <a:srgbClr val="00B050"/>
                </a:solidFill>
              </a:rPr>
              <a:t>ши</a:t>
            </a:r>
            <a:r>
              <a:rPr lang="ru-RU" sz="3100" dirty="0" smtClean="0">
                <a:solidFill>
                  <a:srgbClr val="002060"/>
                </a:solidFill>
              </a:rPr>
              <a:t>на, </a:t>
            </a:r>
            <a:r>
              <a:rPr lang="ru-RU" sz="3100" dirty="0" smtClean="0">
                <a:solidFill>
                  <a:srgbClr val="00B050"/>
                </a:solidFill>
              </a:rPr>
              <a:t>ча</a:t>
            </a:r>
            <a:r>
              <a:rPr lang="ru-RU" sz="3100" dirty="0" smtClean="0">
                <a:solidFill>
                  <a:srgbClr val="002060"/>
                </a:solidFill>
              </a:rPr>
              <a:t>шка, </a:t>
            </a:r>
            <a:r>
              <a:rPr lang="ru-RU" sz="3100" dirty="0" smtClean="0">
                <a:solidFill>
                  <a:srgbClr val="00B050"/>
                </a:solidFill>
              </a:rPr>
              <a:t>чу</a:t>
            </a:r>
            <a:r>
              <a:rPr lang="ru-RU" sz="3100" dirty="0" smtClean="0">
                <a:solidFill>
                  <a:srgbClr val="002060"/>
                </a:solidFill>
              </a:rPr>
              <a:t>лок, </a:t>
            </a:r>
            <a:r>
              <a:rPr lang="ru-RU" sz="3100" dirty="0" smtClean="0">
                <a:solidFill>
                  <a:srgbClr val="00B050"/>
                </a:solidFill>
              </a:rPr>
              <a:t>щу</a:t>
            </a:r>
            <a:r>
              <a:rPr lang="ru-RU" sz="3100" dirty="0" smtClean="0">
                <a:solidFill>
                  <a:srgbClr val="002060"/>
                </a:solidFill>
              </a:rPr>
              <a:t>ка, </a:t>
            </a:r>
            <a:r>
              <a:rPr lang="ru-RU" sz="3100" dirty="0" smtClean="0">
                <a:solidFill>
                  <a:srgbClr val="00B050"/>
                </a:solidFill>
              </a:rPr>
              <a:t>ща</a:t>
            </a:r>
            <a:r>
              <a:rPr lang="ru-RU" sz="3100" dirty="0" smtClean="0">
                <a:solidFill>
                  <a:srgbClr val="002060"/>
                </a:solidFill>
              </a:rPr>
              <a:t>вель.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22714"/>
          </a:xfrm>
        </p:spPr>
        <p:txBody>
          <a:bodyPr anchor="ctr"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4) разделительные </a:t>
            </a:r>
            <a:r>
              <a:rPr lang="ru-RU" sz="3200" i="1" dirty="0" err="1" smtClean="0">
                <a:solidFill>
                  <a:srgbClr val="002060"/>
                </a:solidFill>
              </a:rPr>
              <a:t>ь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и </a:t>
            </a:r>
            <a:r>
              <a:rPr lang="ru-RU" sz="3200" i="1" dirty="0" err="1" smtClean="0">
                <a:solidFill>
                  <a:srgbClr val="002060"/>
                </a:solidFill>
              </a:rPr>
              <a:t>ъ</a:t>
            </a:r>
            <a:r>
              <a:rPr lang="ru-RU" sz="3200" i="1" dirty="0" smtClean="0">
                <a:solidFill>
                  <a:srgbClr val="002060"/>
                </a:solidFill>
              </a:rPr>
              <a:t>.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B050"/>
                </a:solidFill>
              </a:rPr>
              <a:t>Стулья, объявление.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5) проверяемые и непроверяемые буквы безударных гласных в корне слова (на материале двусложных слов).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</a:t>
            </a:r>
            <a:r>
              <a:rPr lang="ru-RU" sz="3200" dirty="0" smtClean="0">
                <a:solidFill>
                  <a:srgbClr val="00B050"/>
                </a:solidFill>
              </a:rPr>
              <a:t>о</a:t>
            </a:r>
            <a:r>
              <a:rPr lang="ru-RU" sz="3200" dirty="0" smtClean="0">
                <a:solidFill>
                  <a:srgbClr val="002060"/>
                </a:solidFill>
              </a:rPr>
              <a:t>да, в</a:t>
            </a:r>
            <a:r>
              <a:rPr lang="ru-RU" sz="3200" dirty="0" smtClean="0">
                <a:solidFill>
                  <a:srgbClr val="00B050"/>
                </a:solidFill>
              </a:rPr>
              <a:t>оро</a:t>
            </a:r>
            <a:r>
              <a:rPr lang="ru-RU" sz="3200" dirty="0" smtClean="0">
                <a:solidFill>
                  <a:srgbClr val="002060"/>
                </a:solidFill>
              </a:rPr>
              <a:t>бей.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6) проверяемые буквы согласных на конце слова.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Гри</a:t>
            </a:r>
            <a:r>
              <a:rPr lang="ru-RU" sz="3200" dirty="0" smtClean="0">
                <a:solidFill>
                  <a:srgbClr val="00B050"/>
                </a:solidFill>
              </a:rPr>
              <a:t>б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7) пробел между предлогом и соседним словом.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В лесу, по двору.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8.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Перенос слов .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</TotalTime>
  <Words>416</Words>
  <Application>Microsoft Office PowerPoint</Application>
  <PresentationFormat>Экран (4:3)</PresentationFormat>
  <Paragraphs>46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Справедливость</vt:lpstr>
      <vt:lpstr>Приемственность в изучении русского языка между начальной школой и основной</vt:lpstr>
      <vt:lpstr>Слово рассматривается с четырёх точек зрения: 1) звукового состава и обозначения звуков буквами; 2) морфемного состава и словообразования; 3) грамматического значения; 4) лексического значения, лексической сочетаемости и слово- употребления.</vt:lpstr>
      <vt:lpstr>1-й и 2-й класс</vt:lpstr>
      <vt:lpstr>7.Ударные и безударные гласные.  8. Деление слов на слоги.  9. Обозначение мягкости согласных на письме с помощью букв е, ё, и, ю, я, ь.  10. Наблюдение случаев несоответствия написания и произношения (буквосочетания жи–ши, чу–щу, ча–ща, безударные гласные). </vt:lpstr>
      <vt:lpstr>Дети учатся произносить звуки, слушать звучащее слово, соотносить произношение и написание, делать слого-звуковой и звуко-буквенный анализ слов.</vt:lpstr>
      <vt:lpstr>1.Закрепление необходимого минимума знаний из области фонетики, которые вводятся в курсе обучения грамоте.  2.Развитие и совершенствование умения произносить звуки, слышать звучащее слово, соотносить звуковой состав слова и его написание, делать звуко-буквенный анализ слов (с составлением схемы слова). </vt:lpstr>
      <vt:lpstr>3.Отработка знания алфавита и навык его практического использования.  4. Введение понятия орфограмма («опасные места») .    </vt:lpstr>
      <vt:lpstr> Изучаются следующие орфограммы: 1) обозначение мягкости согласных на письме с помощью букв е, ё, и, ю, я, ь; Например: лето, мёд, ливень, люк, шляпа, пять. 2) большая буква в именах, отчествах, фамилиях людей, кличках животных, географических названиях. Иванов Андрей Степанович, собака Жучка, город Уфа. 3) буквы и, у, а после букв шипящих [ж], [ш], [ч], [щ]. Лыжи, машина, чашка, чулок, щука, щавель.  </vt:lpstr>
      <vt:lpstr>4) разделительные ь и ъ. Стулья, объявление. 5) проверяемые и непроверяемые буквы безударных гласных в корне слова (на материале двусложных слов). Вода, воробей. 6) проверяемые буквы согласных на конце слова. Гриб. 7) пробел между предлогом и соседним словом. В лесу, по двору. 8. Перенос слов . </vt:lpstr>
      <vt:lpstr>Фонетические знания и умения являются базовыми для развития следующих орфографических умений: </vt:lpstr>
      <vt:lpstr>1) видеть (обнаруживать) орфограммы в словах и между словами; 2) правильно писать слова с изученными орфограммами; 3) графически обозначать орфограмму и условия выбора (без введения термина «условия выбора орфограммы»); 4) находить и исправлять орфографические ошибки. </vt:lpstr>
      <vt:lpstr>Пример изучения темы «Слово» во втором классе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3-й класс</vt:lpstr>
      <vt:lpstr>3.Отработка умения писать слова с проверяемыми буквами согласных в корне, с удвоенной буквой согласного на стыке приставки и корня типа рассказ, рассвет. (Дети учатся пользоваться двумя способами проверки: подбором однокоренных слов и изменением формы слова.)  4.Заучивание группы слов с непроверяемыми написаниями(горох, однажды).     </vt:lpstr>
      <vt:lpstr>  5.Развивается умение пользоваться орфографическим словарём.  6.Вводится новая орфограмма – обозначение буквой на письме непроизносимого согласного звука в корне слова (солнце, грустный). 7. заучиваются слова, в которых нет непроизносимых согласных (вкусный, чудесный и др.). </vt:lpstr>
      <vt:lpstr>4-й класс</vt:lpstr>
      <vt:lpstr>1) мягкий знак после букв шипящих в существительных мужского и женского рода типа луч, ночь; безударные окончания существительных 1, 2, 3-го склонения (кроме существительных на -ие, -ия, -ий, -мя).  2) безударные окончания имён прилагательных (кроме прилагательных с основой на шипящий и ц)(вкусное, веселая).</vt:lpstr>
      <vt:lpstr>  3) безударные окончания глаголов 1-го и 2-го спряжения; ь после шипящих в глаголах 2-го лица единственного числа (читаешь, поёшь); окончания -о, -а в глаголах прошедшего времени женского и среднего рода (осветила, осветило); -тся – -ться в глаголах; не с глаголами; 4) раздельное написание предлогов с личными местоимениями. </vt:lpstr>
      <vt:lpstr>5 класс</vt:lpstr>
      <vt:lpstr>6-й класс</vt:lpstr>
      <vt:lpstr>7-й класс</vt:lpstr>
      <vt:lpstr>8-й класс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Приемственность в изучении русского языка между начальной и основной школой</dc:title>
  <dc:creator>м</dc:creator>
  <cp:lastModifiedBy>м</cp:lastModifiedBy>
  <cp:revision>19</cp:revision>
  <dcterms:created xsi:type="dcterms:W3CDTF">2012-11-28T18:02:21Z</dcterms:created>
  <dcterms:modified xsi:type="dcterms:W3CDTF">2012-12-20T14:48:41Z</dcterms:modified>
</cp:coreProperties>
</file>