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4" r:id="rId6"/>
    <p:sldId id="268" r:id="rId7"/>
    <p:sldId id="269" r:id="rId8"/>
    <p:sldId id="267" r:id="rId9"/>
    <p:sldId id="266" r:id="rId10"/>
    <p:sldId id="265" r:id="rId11"/>
    <p:sldId id="270" r:id="rId12"/>
    <p:sldId id="271" r:id="rId13"/>
    <p:sldId id="272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14290"/>
            <a:ext cx="5029208" cy="343951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Педагогика поддержки ребенка и процесс его развития в системе личностно-ориентированного воспитания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714752"/>
            <a:ext cx="7772400" cy="1199704"/>
          </a:xfrm>
        </p:spPr>
        <p:txBody>
          <a:bodyPr/>
          <a:lstStyle/>
          <a:p>
            <a:r>
              <a:rPr lang="ru-RU" dirty="0" smtClean="0"/>
              <a:t>Приемы педагогической поддержки младшим школьникам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147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5372544"/>
            <a:ext cx="6429420" cy="1485456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Скурстенис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О.В., МОУ СОШ № 13, </a:t>
            </a: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н.п. Высокий, </a:t>
            </a:r>
            <a:r>
              <a:rPr lang="ru-RU" sz="2700" dirty="0" smtClean="0">
                <a:solidFill>
                  <a:schemeClr val="bg1"/>
                </a:solidFill>
              </a:rPr>
              <a:t>М</a:t>
            </a:r>
            <a:r>
              <a:rPr kumimoji="0" lang="ru-RU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урманская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область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85730"/>
          <a:ext cx="8358246" cy="4681758"/>
        </p:xfrm>
        <a:graphic>
          <a:graphicData uri="http://schemas.openxmlformats.org/drawingml/2006/table">
            <a:tbl>
              <a:tblPr/>
              <a:tblGrid>
                <a:gridCol w="1938768"/>
                <a:gridCol w="3209739"/>
                <a:gridCol w="3209739"/>
              </a:tblGrid>
              <a:tr h="1211340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Основная трудность: неуправляемый учащийся.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 реагирует на замечания, мешает проводить уроки, паясничает, эмоционально неустойчив 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Неусидчивость, болтливость, но при этом учеба дается хорошо. 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. Избалованность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Установить тесный контакт с родителями ребенка. Без совместной работы с ними коррекция будет малоэффективна.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Повышенная энергетика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Двигательная расторможенность (требуется заключение психоневролога)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Спокойный стиль взаимоотношений.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Порекомендовать родителям проконсультироваться у специалистов (эндокринолог, психиатр). Учитывая стереотипы в воспитании подобных советов, сделать это нужно как можно деликатнее.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14290"/>
          <a:ext cx="8001055" cy="6215106"/>
        </p:xfrm>
        <a:graphic>
          <a:graphicData uri="http://schemas.openxmlformats.org/drawingml/2006/table">
            <a:tbl>
              <a:tblPr/>
              <a:tblGrid>
                <a:gridCol w="2408319"/>
                <a:gridCol w="2408319"/>
                <a:gridCol w="3184417"/>
              </a:tblGrid>
              <a:tr h="6215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ребенка по типу «Хроническая неуспеваемость».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Учил, но не может хорошо ответить.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Сильно теряется у доски или вообще молчит, при этом письменные работы выполняет хорошо.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Контрольные работы пишет значительно хуже, чем обычные работы.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После неудачного ответа не может включиться в работу…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Основная: личностная тревожность.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Факторы, поддерживающие или увеличивающие тревожность: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нарушение отношений с учителем;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завышенные ожидания взрослых;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Первичные трудности с освоением школьной программы в результате низкого объема кратковременной памяти, слабого слуха или зрения, логопедические нарушения, слабое развитие мелкой моторики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Поддерживать доброжелательные отношения;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Найти и обеспечить сферу успеха;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Щадящий оценочный режим в сфере неудач;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Снизить значимость сфер неуспеха;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Одновременно проводить работу по нейтрализации факторов, поддерживающих тревожность.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случае необходимости проконсультироваться с психологом или логопедом.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428604"/>
          <a:ext cx="8358246" cy="5214974"/>
        </p:xfrm>
        <a:graphic>
          <a:graphicData uri="http://schemas.openxmlformats.org/drawingml/2006/table">
            <a:tbl>
              <a:tblPr/>
              <a:tblGrid>
                <a:gridCol w="2244533"/>
                <a:gridCol w="2241380"/>
                <a:gridCol w="3872333"/>
              </a:tblGrid>
              <a:tr h="52149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«Уход от действительности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Мечтают на уроке;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Лень (может учиться, но не хочет).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Что-нибудь читает или рисует вместо того, чтобы участвовать в деятельности класса.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Обманывает.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Основная—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неудовлетворенная потребность во внимании, сочетающаяся с легкой тревожностью.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Дополнительная—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потеря учебной мотивации (преобладания мотивов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избежания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неудач)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Помочь ребенку найти сферу успешности, где бы он мог стабильно утверждаться и получить признание взрослых (занятия живописью, спортом…)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Включать работу воображения в реальную деятельность (сочинения на свободные темы, участие в работе творческих студий…);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Помочь утвердиться в учебе. Поощрять за успехи в содержательном плане (активность на уроке, изучение материала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сверхзаданного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, за содержательные, а не за пустые вопросы)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285728"/>
          <a:ext cx="8358247" cy="6357982"/>
        </p:xfrm>
        <a:graphic>
          <a:graphicData uri="http://schemas.openxmlformats.org/drawingml/2006/table">
            <a:tbl>
              <a:tblPr/>
              <a:tblGrid>
                <a:gridCol w="2731606"/>
                <a:gridCol w="2340492"/>
                <a:gridCol w="3286149"/>
              </a:tblGrid>
              <a:tr h="6357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ребенка по игровому типу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Неуправляемость; требует к себе постоянного внимания из-за беспечного поведения и неспособности подчиниться школьным требованиям.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 замечает своих ошибок, повторяет их после замечаний учителя.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Неуспеваемость по многим предметам.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Основная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—отсутствие произвольности регуляции поведения, ведущее к неготовности принятия на себя роли школьника.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Дополнительная—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задержка психического развития.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Попытка совладать с таким ребенком строгостью, наказанием заранее </a:t>
                      </a:r>
                      <a:r>
                        <a:rPr lang="ru-RU" sz="1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обречена на провал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Единственное средство – всеми способами поддерживать у ребенка непосредственный интерес к происходящему в классе: групповые формы работы, игровые методы обучения, большое количество наглядности, больше эмоциональности при объяснении нового материала. Если наряду с игровым поведением ребенок не ориентируется в очередных понятиях, то с ним следует заниматься индивидуально с целью выравнивания познавательной сферы.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29124" y="2428868"/>
            <a:ext cx="445543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2862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 педагогической поддержкой понимается деятельность педагогов по оказанию превентивной и оперативной помощи детям в решении их индивидуальных проблем, связанных с физическим и психическим здоровьем, общением, с успешным продвижением в обучении и с жизненным и профессиональным самоопределением.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876"/>
            <a:ext cx="389840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r>
              <a:rPr lang="ru-RU" dirty="0" smtClean="0"/>
              <a:t>«Педагог страхует ученика, не подменяя и не снижая усилий самого ребенка, но поддерживая и стимулируя их».</a:t>
            </a:r>
          </a:p>
          <a:p>
            <a:r>
              <a:rPr lang="ru-RU" dirty="0" smtClean="0"/>
              <a:t>Смысл педагогической деятельности состоит в том, чтобы </a:t>
            </a:r>
            <a:r>
              <a:rPr lang="ru-RU" u="sng" dirty="0" smtClean="0"/>
              <a:t>помочь ему овладеть способом обнаружения и решения своих проблем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4616354" cy="327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Согласие ребенка на помощь и поддержку.</a:t>
            </a:r>
          </a:p>
          <a:p>
            <a:r>
              <a:rPr lang="ru-RU" i="1" dirty="0" smtClean="0"/>
              <a:t> Приоритет самого ребенка в решении собственных проблем</a:t>
            </a:r>
            <a:r>
              <a:rPr lang="ru-RU" dirty="0" smtClean="0"/>
              <a:t>. </a:t>
            </a:r>
          </a:p>
          <a:p>
            <a:r>
              <a:rPr lang="ru-RU" i="1" dirty="0" smtClean="0"/>
              <a:t>Совместность, сотрудничество, содействие.</a:t>
            </a:r>
          </a:p>
          <a:p>
            <a:r>
              <a:rPr lang="ru-RU" i="1" dirty="0" smtClean="0"/>
              <a:t>Доброжелательность и </a:t>
            </a:r>
            <a:r>
              <a:rPr lang="ru-RU" i="1" dirty="0" err="1" smtClean="0"/>
              <a:t>безоценочность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успешного </a:t>
            </a:r>
            <a:r>
              <a:rPr lang="ru-RU" dirty="0" err="1" smtClean="0"/>
              <a:t>взамодействия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786190"/>
            <a:ext cx="40481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ребенок плохо учится;</a:t>
            </a:r>
          </a:p>
          <a:p>
            <a:pPr lvl="0"/>
            <a:r>
              <a:rPr lang="ru-RU" dirty="0" smtClean="0"/>
              <a:t>ребенок ленится;</a:t>
            </a:r>
          </a:p>
          <a:p>
            <a:pPr lvl="0"/>
            <a:r>
              <a:rPr lang="ru-RU" dirty="0" smtClean="0"/>
              <a:t>ребенок рассеян;</a:t>
            </a:r>
          </a:p>
          <a:p>
            <a:pPr lvl="0"/>
            <a:r>
              <a:rPr lang="ru-RU" dirty="0" smtClean="0"/>
              <a:t>ребенок неуправляем;</a:t>
            </a:r>
          </a:p>
          <a:p>
            <a:pPr lvl="0"/>
            <a:r>
              <a:rPr lang="ru-RU" dirty="0" smtClean="0"/>
              <a:t>хронические неудачи;</a:t>
            </a:r>
          </a:p>
          <a:p>
            <a:pPr lvl="0"/>
            <a:r>
              <a:rPr lang="ru-RU" dirty="0" smtClean="0"/>
              <a:t>уход от деятельности;</a:t>
            </a:r>
          </a:p>
          <a:p>
            <a:pPr lvl="0"/>
            <a:r>
              <a:rPr lang="ru-RU" dirty="0" smtClean="0"/>
              <a:t>развитие ребенка по игровому типу;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Основные трудности в обучении младших школьников: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7929618" cy="5967644"/>
        </p:xfrm>
        <a:graphic>
          <a:graphicData uri="http://schemas.openxmlformats.org/drawingml/2006/table">
            <a:tbl>
              <a:tblPr/>
              <a:tblGrid>
                <a:gridCol w="2643206"/>
                <a:gridCol w="2058572"/>
                <a:gridCol w="3227840"/>
              </a:tblGrid>
              <a:tr h="4641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Трудности в обучении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56" marR="47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Наиболее вероятные психологические причины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56" marR="47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Общие рекомендации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56" marR="47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523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Ребенок плохо учиться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 выполняет самостоятельные задания или делает их немного хуже, чем обычное списывание с доски или с учебника.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Безразличен к отметкам и к происходящему на уроке, отвлекается по малейшему поводу. Отвечает неуверенно, при вызове к доске теряется, при этом обычные (не контрольные) письменные работы выполняет нормально </a:t>
                      </a:r>
                    </a:p>
                  </a:txBody>
                  <a:tcPr marL="47256" marR="47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Нарушение учебной мотивации</a:t>
                      </a:r>
                    </a:p>
                  </a:txBody>
                  <a:tcPr marL="47256" marR="47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Поддерживать преобладание положительных эмоций в учебной деятельности.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Ориентировать ребенка на учебные ценности через ненавязчивое вовлечение его в сферу интересов значимого для него человека</a:t>
                      </a:r>
                    </a:p>
                  </a:txBody>
                  <a:tcPr marL="47256" marR="47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Повышенная тревожность</a:t>
                      </a:r>
                    </a:p>
                  </a:txBody>
                  <a:tcPr marL="47256" marR="47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Поддержать доброжелательные взаимоотношения,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Найти и обеспечить сферу успеха;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Щадящий оценочный режим в сферах неуспеха. Снизить значимость сфер неуспеха. </a:t>
                      </a:r>
                    </a:p>
                  </a:txBody>
                  <a:tcPr marL="47256" marR="47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428604"/>
          <a:ext cx="7858180" cy="6228386"/>
        </p:xfrm>
        <a:graphic>
          <a:graphicData uri="http://schemas.openxmlformats.org/drawingml/2006/table">
            <a:tbl>
              <a:tblPr/>
              <a:tblGrid>
                <a:gridCol w="1911449"/>
                <a:gridCol w="5946731"/>
              </a:tblGrid>
              <a:tr h="15154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Нарушение отношений с учителем.</a:t>
                      </a:r>
                    </a:p>
                  </a:txBody>
                  <a:tcPr marL="59036" marR="59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Осознать причины напряженности в отношениях с учеником (неопрятность ребенка, антипатия по отношению к его родителям…)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Попытаться понять его проблемы и, если не в силах помочь, то постараться не усугублять их.</a:t>
                      </a:r>
                    </a:p>
                  </a:txBody>
                  <a:tcPr marL="59036" marR="59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1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Задержка в психическом развитии (ЗПР). Для подтверждения диагноз требуется заключение медико-педагогической комиссии.</a:t>
                      </a:r>
                    </a:p>
                  </a:txBody>
                  <a:tcPr marL="59036" marR="59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Желательно обучение в классе выравнивания.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Игровые формы обучения, репетиторство;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Стимуляция познавательной активности через обогащение связей ребенка с окружающим миром.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Обязательна консультация со специалистами с целью определения методов спец. коррекции.</a:t>
                      </a:r>
                    </a:p>
                  </a:txBody>
                  <a:tcPr marL="59036" marR="59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0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Развитие ребенка по «игровому типу»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Развитие по типу «Хронической неуспеваемости»</a:t>
                      </a:r>
                    </a:p>
                  </a:txBody>
                  <a:tcPr marL="59036" marR="59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См.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отд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таблицу</a:t>
                      </a:r>
                    </a:p>
                  </a:txBody>
                  <a:tcPr marL="59036" marR="59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214290"/>
          <a:ext cx="8501122" cy="5786478"/>
        </p:xfrm>
        <a:graphic>
          <a:graphicData uri="http://schemas.openxmlformats.org/drawingml/2006/table">
            <a:tbl>
              <a:tblPr/>
              <a:tblGrid>
                <a:gridCol w="1946310"/>
                <a:gridCol w="3277406"/>
                <a:gridCol w="3277406"/>
              </a:tblGrid>
              <a:tr h="1315913">
                <a:tc rowSpan="3">
                  <a:txBody>
                    <a:bodyPr/>
                    <a:lstStyle/>
                    <a:p>
                      <a:pPr marR="18415"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Ребенок  ленится</a:t>
                      </a:r>
                    </a:p>
                    <a:p>
                      <a:pPr marR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Равнодушие ко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всему, на уроке скучает, очень редко включается в работу. </a:t>
                      </a:r>
                    </a:p>
                    <a:p>
                      <a:pPr marR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 хочет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стараться,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хотя может учиться лучше, под различными предлогами (не успел, забыл, не могу и т.п.) не выполняет задания.</a:t>
                      </a:r>
                    </a:p>
                    <a:p>
                      <a:pPr marR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Утомленный вид или наоборот чрезмерная возбудимость к концу занятия.</a:t>
                      </a:r>
                    </a:p>
                  </a:txBody>
                  <a:tcPr marL="21762" marR="21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Нарушение учебной мотивации. Повышенная тревожность. Нарушение отношений с учителем.</a:t>
                      </a:r>
                    </a:p>
                  </a:txBody>
                  <a:tcPr marL="21762" marR="21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См. </a:t>
                      </a:r>
                      <a:r>
                        <a:rPr kumimoji="0" lang="ru-RU" sz="14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пред.таблицу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62" marR="21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5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889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Сниженная энергетика (требуется заключение психоневролога)</a:t>
                      </a:r>
                    </a:p>
                  </a:txBody>
                  <a:tcPr marL="21762" marR="21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159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98475" algn="l"/>
                        </a:tabLs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Щадящее обучение (давать возможность отдыхать и доделывать задание дома и после урока, если не успел)</a:t>
                      </a:r>
                    </a:p>
                    <a:p>
                      <a:pPr marL="342900" marR="2159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98475" algn="l"/>
                        </a:tabLs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Приучать к умению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следить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своей работоспособностью</a:t>
                      </a:r>
                    </a:p>
                  </a:txBody>
                  <a:tcPr marL="21762" marR="21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5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889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замедленность темпа деятельности</a:t>
                      </a:r>
                    </a:p>
                  </a:txBody>
                  <a:tcPr marL="21762" marR="21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159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4025" algn="l"/>
                        </a:tabLs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осуждать за медлительность.</a:t>
                      </a:r>
                    </a:p>
                    <a:p>
                      <a:pPr marL="342900" marR="2159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4025" algn="l"/>
                        </a:tabLs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возможности снизить объем заданий, оценивать прежде всего за качество.</a:t>
                      </a:r>
                    </a:p>
                  </a:txBody>
                  <a:tcPr marL="21762" marR="21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32407"/>
          <a:ext cx="8429686" cy="6583680"/>
        </p:xfrm>
        <a:graphic>
          <a:graphicData uri="http://schemas.openxmlformats.org/drawingml/2006/table">
            <a:tbl>
              <a:tblPr/>
              <a:tblGrid>
                <a:gridCol w="2928958"/>
                <a:gridCol w="2509302"/>
                <a:gridCol w="2991426"/>
              </a:tblGrid>
              <a:tr h="312981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Основная трудность: ребенок рассеян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Торопится, отвечает не подумав, старается сделать хорошо, но либо что-нибудь забывает, либо делает не то, что задает учитель; неаккуратные записи в тетрадях, беспорядок на столе и в портфеле.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Невнимательность, часами сидит за уроками, все время о чем-то мечтает, иногда не может ответить, хотя дома учил. </a:t>
                      </a:r>
                    </a:p>
                  </a:txBody>
                  <a:tcPr marL="59906" marR="5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Несформированность</a:t>
                      </a: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организации деятельности.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Повышенная энергетика.</a:t>
                      </a:r>
                    </a:p>
                  </a:txBody>
                  <a:tcPr marL="59906" marR="5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9017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Меры по организации самоконтроля и умению планировать свои действия.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9017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Приучать внимательно относиться к инструкциям учителя.</a:t>
                      </a:r>
                    </a:p>
                    <a:p>
                      <a:pPr marL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Ненавязчивый контроль исполнительности</a:t>
                      </a:r>
                    </a:p>
                  </a:txBody>
                  <a:tcPr marL="59906" marR="5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Повышенная тревожность</a:t>
                      </a:r>
                    </a:p>
                  </a:txBody>
                  <a:tcPr marL="59906" marR="5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9017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Поддерживать доброжелательные взаимоотношения.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9017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Найти и обеспечить сферу успеха.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9017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Щадящий оценочный режим. Снизить значимость сфер неуспеха и т. </a:t>
                      </a:r>
                      <a:r>
                        <a:rPr kumimoji="0" lang="ru-RU" sz="16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06" marR="5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</TotalTime>
  <Words>1046</Words>
  <PresentationFormat>Экран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Педагогика поддержки ребенка и процесс его развития в системе личностно-ориентированного воспитания </vt:lpstr>
      <vt:lpstr>Слайд 2</vt:lpstr>
      <vt:lpstr>Слайд 3</vt:lpstr>
      <vt:lpstr>Условия успешного взамодействия:</vt:lpstr>
      <vt:lpstr>Основные трудности в обучении младших школьников: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жу-жу</cp:lastModifiedBy>
  <cp:revision>22</cp:revision>
  <dcterms:modified xsi:type="dcterms:W3CDTF">2012-02-02T19:37:13Z</dcterms:modified>
</cp:coreProperties>
</file>