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5" r:id="rId5"/>
    <p:sldId id="263" r:id="rId6"/>
    <p:sldId id="258" r:id="rId7"/>
    <p:sldId id="264" r:id="rId8"/>
    <p:sldId id="267" r:id="rId9"/>
    <p:sldId id="260" r:id="rId10"/>
    <p:sldId id="259" r:id="rId11"/>
    <p:sldId id="261" r:id="rId12"/>
    <p:sldId id="262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38C2FE9-6B3D-45A6-82A3-17F154D322BE}">
          <p14:sldIdLst>
            <p14:sldId id="256"/>
            <p14:sldId id="266"/>
            <p14:sldId id="257"/>
            <p14:sldId id="265"/>
            <p14:sldId id="263"/>
            <p14:sldId id="258"/>
            <p14:sldId id="264"/>
            <p14:sldId id="267"/>
            <p14:sldId id="260"/>
            <p14:sldId id="259"/>
            <p14:sldId id="261"/>
          </p14:sldIdLst>
        </p14:section>
        <p14:section name="Раздел без заголовка" id="{4AC5D325-9AC9-409B-B940-3E5FB8F60CD3}">
          <p14:sldIdLst>
            <p14:sldId id="262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B5E1-2374-4028-8226-900889F5D01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1E20-BAA5-4BFD-89C5-9E21A29DF2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B5E1-2374-4028-8226-900889F5D01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1E20-BAA5-4BFD-89C5-9E21A29DF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B5E1-2374-4028-8226-900889F5D01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1E20-BAA5-4BFD-89C5-9E21A29DF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B5E1-2374-4028-8226-900889F5D01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1E20-BAA5-4BFD-89C5-9E21A29DF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B5E1-2374-4028-8226-900889F5D01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AC1E20-BAA5-4BFD-89C5-9E21A29DF2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B5E1-2374-4028-8226-900889F5D01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1E20-BAA5-4BFD-89C5-9E21A29DF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B5E1-2374-4028-8226-900889F5D01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1E20-BAA5-4BFD-89C5-9E21A29DF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B5E1-2374-4028-8226-900889F5D01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1E20-BAA5-4BFD-89C5-9E21A29DF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B5E1-2374-4028-8226-900889F5D01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1E20-BAA5-4BFD-89C5-9E21A29DF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B5E1-2374-4028-8226-900889F5D01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1E20-BAA5-4BFD-89C5-9E21A29DF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B5E1-2374-4028-8226-900889F5D01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1E20-BAA5-4BFD-89C5-9E21A29DF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A9B5E1-2374-4028-8226-900889F5D01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AC1E20-BAA5-4BFD-89C5-9E21A29DF2A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772816"/>
            <a:ext cx="68750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Энергосбережение – 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остойно  уважения!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33265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МКОУ «Седельниковская общеобразовательная школа №1» </a:t>
            </a:r>
          </a:p>
          <a:p>
            <a:pPr algn="ctr"/>
            <a:r>
              <a:rPr lang="ru-RU" dirty="0" smtClean="0"/>
              <a:t>Седельниковского района Омской области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44008" y="4293096"/>
            <a:ext cx="3939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 подготовил: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начальных классов </a:t>
            </a:r>
          </a:p>
          <a:p>
            <a:r>
              <a:rPr lang="ru-RU" dirty="0" smtClean="0"/>
              <a:t>МКОУ «Седельниковская СОШ №1»</a:t>
            </a:r>
          </a:p>
          <a:p>
            <a:r>
              <a:rPr lang="ru-RU" dirty="0" err="1" smtClean="0"/>
              <a:t>Плахина</a:t>
            </a:r>
            <a:r>
              <a:rPr lang="ru-RU" dirty="0" smtClean="0"/>
              <a:t> Наталья Васильевна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623731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Седельниково – 2013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99371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7133" y="34094"/>
            <a:ext cx="7280950" cy="63709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Памятка</a:t>
            </a:r>
          </a:p>
          <a:p>
            <a:pPr algn="ctr"/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ru-RU" sz="2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Выходя из помещения, выключи свет;</a:t>
            </a:r>
          </a:p>
          <a:p>
            <a:pPr marL="742950" indent="-742950">
              <a:buAutoNum type="arabicPeriod"/>
            </a:pPr>
            <a:endParaRPr lang="ru-RU" sz="28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ru-RU" sz="2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Подбирай  мощность лампочки, в соответствии с потребностями в данном помещении;</a:t>
            </a:r>
          </a:p>
          <a:p>
            <a:pPr marL="742950" indent="-742950">
              <a:buAutoNum type="arabicPeriod"/>
            </a:pPr>
            <a:endParaRPr lang="ru-RU" sz="28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ru-RU" sz="2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Отключи  искусственное освещение при достаточном естественном освещении;</a:t>
            </a:r>
          </a:p>
          <a:p>
            <a:pPr marL="742950" indent="-742950">
              <a:buAutoNum type="arabicPeriod"/>
            </a:pPr>
            <a:endParaRPr lang="ru-RU" sz="28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ru-RU" sz="2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Используй  современные энергосберегающие лампы. </a:t>
            </a:r>
            <a:endParaRPr lang="ru-RU" sz="28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254072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5616" y="260648"/>
            <a:ext cx="741190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Опыт:</a:t>
            </a:r>
          </a:p>
          <a:p>
            <a:pPr algn="just"/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Цель: Определить наиболее </a:t>
            </a:r>
          </a:p>
          <a:p>
            <a:pPr algn="just"/>
            <a:r>
              <a:rPr lang="ru-RU" sz="32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благоприятное освещения при работе</a:t>
            </a:r>
            <a:endParaRPr lang="ru-RU" sz="3200" b="1" cap="none" spc="5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8419" y="2204864"/>
            <a:ext cx="74205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5"/>
                </a:solidFill>
              </a:rPr>
              <a:t>Необходимые технические средства: </a:t>
            </a:r>
            <a:r>
              <a:rPr lang="ru-RU" sz="2400" dirty="0" smtClean="0"/>
              <a:t>несколько  настольных ламп с различными лампочками (бело-голубой и желтый мягкий свет), установленные на партах.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b="1" dirty="0" smtClean="0">
                <a:solidFill>
                  <a:schemeClr val="accent5"/>
                </a:solidFill>
              </a:rPr>
              <a:t>Суть опыта</a:t>
            </a:r>
            <a:r>
              <a:rPr lang="ru-RU" sz="2400" dirty="0" smtClean="0">
                <a:solidFill>
                  <a:schemeClr val="accent5"/>
                </a:solidFill>
              </a:rPr>
              <a:t>: </a:t>
            </a:r>
            <a:r>
              <a:rPr lang="ru-RU" sz="2400" dirty="0" smtClean="0"/>
              <a:t>Учащимся предлагается написать предложение на листе бумаги  при разном освещении (бело-голубой свет, желтый свет, лампа слева от ученика, лампа справа от ученика) </a:t>
            </a:r>
          </a:p>
          <a:p>
            <a:pPr algn="just"/>
            <a:r>
              <a:rPr lang="ru-RU" sz="2400" dirty="0" smtClean="0"/>
              <a:t>На предложенном бланке (</a:t>
            </a:r>
            <a:r>
              <a:rPr lang="ru-RU" sz="2400" i="1" dirty="0" smtClean="0"/>
              <a:t>Приложение №1</a:t>
            </a:r>
            <a:r>
              <a:rPr lang="ru-RU" sz="2400" dirty="0" smtClean="0"/>
              <a:t>) учащиеся отмечают  № ситуации, в которой писать было легче.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386398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6371" y="188640"/>
            <a:ext cx="44066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Итоги урока: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84784"/>
            <a:ext cx="914399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5"/>
                </a:solidFill>
              </a:rPr>
              <a:t>Какими лампочками будете пользоваться вы?</a:t>
            </a:r>
          </a:p>
          <a:p>
            <a:endParaRPr lang="ru-RU" dirty="0"/>
          </a:p>
          <a:p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Лампы накаливания.</a:t>
            </a:r>
            <a:endParaRPr lang="ru-RU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ru-RU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Энергосберегающие 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лампы.</a:t>
            </a:r>
            <a:endParaRPr lang="ru-RU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ru-RU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ще </a:t>
            </a:r>
            <a:r>
              <a:rPr lang="ru-RU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не определился</a:t>
            </a:r>
            <a:r>
              <a:rPr lang="ru-RU" sz="36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4072112"/>
            <a:ext cx="48193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Пожалуйста, отметьте свой вариант и опустите бланк </a:t>
            </a:r>
            <a:r>
              <a:rPr lang="ru-RU" sz="2400" b="1" i="1" dirty="0" smtClean="0"/>
              <a:t>(Приложение №2) </a:t>
            </a:r>
            <a:r>
              <a:rPr lang="ru-RU" sz="3200" b="1" dirty="0" smtClean="0"/>
              <a:t>в урну для голосования.</a:t>
            </a:r>
            <a:endParaRPr lang="ru-RU" sz="3200" b="1" dirty="0"/>
          </a:p>
        </p:txBody>
      </p:sp>
      <p:pic>
        <p:nvPicPr>
          <p:cNvPr id="3074" name="Picture 2" descr="https://encrypted-tbn0.gstatic.com/images?q=tbn:ANd9GcTlQPFHKHYkqKAUV_LKYGOmmSvGkZ-5WvQaqVU9YC0aKIJMpicvTfxr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838" y="3546887"/>
            <a:ext cx="338437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01702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938264"/>
              </p:ext>
            </p:extLst>
          </p:nvPr>
        </p:nvGraphicFramePr>
        <p:xfrm>
          <a:off x="1043607" y="1916832"/>
          <a:ext cx="7128792" cy="4751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8910"/>
                <a:gridCol w="3376208"/>
                <a:gridCol w="3143674"/>
              </a:tblGrid>
              <a:tr h="672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Условия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Приоритет (отметьте знаком – Х наиболее благоприятную ситуацию)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</a:tr>
              <a:tr h="672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Лампа накаливания (80Вт) расположена справа от ученика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</a:tr>
              <a:tr h="672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Лампа накаливания (80Вт) расположена слева от ученика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</a:tr>
              <a:tr h="672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Энергосберегающая лампа мягкого жёлтого цвета расположена справа от ученика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</a:tr>
              <a:tr h="672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Энергосберегающая лампа мягкого жёлтого цвета расположена слева от ученика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</a:tr>
              <a:tr h="672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Энергосберегающая лампа мягкого бело-голубого  цвета расположена справа от ученика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</a:tr>
              <a:tr h="672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Энергосберегающая лампа мягкого бело-голубого  цвета расположена слева от ученика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9" marR="62669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2283" y="1093073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Бланки,  предложенные для заполнения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00192" y="4046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Приложение №1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5001212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8184" y="6206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Приложение №2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585658" y="1421755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Бланк для голосования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0610" y="7853045"/>
            <a:ext cx="329565" cy="29718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10978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56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56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0610" y="2636912"/>
            <a:ext cx="515048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0610" y="3883466"/>
            <a:ext cx="515048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70610" y="5042793"/>
            <a:ext cx="515048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123728" y="263691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Лампы накаливания</a:t>
            </a:r>
            <a:endParaRPr lang="ru-RU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97327" y="388346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Энергосберегающие лампы</a:t>
            </a:r>
            <a:endParaRPr lang="ru-RU" sz="2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23728" y="5042793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Еще не определился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58164285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862" y="548680"/>
            <a:ext cx="69842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Пояснительная записка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988840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Данный урок  подготовлен  и проведен на базе МКОУ «Седельниковская СОШ №1» для учащихся 3 «Б» класса, в целях  ознакомления  с современными энергосберегающими технологиями и принципами  бережного отношения к природе.  </a:t>
            </a:r>
          </a:p>
          <a:p>
            <a:pPr algn="just"/>
            <a:r>
              <a:rPr lang="ru-RU" sz="2400" dirty="0" smtClean="0"/>
              <a:t>Урок  проводился в рамках учебной  программы по окружающему миру при  изучении темы «Изобретения </a:t>
            </a:r>
            <a:r>
              <a:rPr lang="en-US" sz="2400" dirty="0" smtClean="0"/>
              <a:t>XX</a:t>
            </a:r>
            <a:r>
              <a:rPr lang="ru-RU" sz="2400" dirty="0" smtClean="0"/>
              <a:t> века».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856197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5471" y="476672"/>
            <a:ext cx="731309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урока: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познакомить детей с современными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энергосберегающими технологиями.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5471" y="2276872"/>
            <a:ext cx="73130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Задачи: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Ввести понятие – энергосбережение;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Определить способы сбережения энергии в школе и дома;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Изучить особенности энергосберегающих ламп;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Выявить опытном наиболее благоприятное освещение для работы ученика;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Путем голосования  определить приоритеты учеников в выборе  освещения.</a:t>
            </a: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0321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16832"/>
            <a:ext cx="84249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Энергия -</a:t>
            </a:r>
            <a:r>
              <a:rPr lang="ru-RU" sz="3600" dirty="0"/>
              <a:t>  </a:t>
            </a:r>
            <a:r>
              <a:rPr lang="ru-RU" sz="3600" dirty="0" smtClean="0"/>
              <a:t>с древнегреческого  переводится как -действие, деятельность, </a:t>
            </a:r>
          </a:p>
          <a:p>
            <a:pPr algn="just"/>
            <a:r>
              <a:rPr lang="ru-RU" sz="3600" dirty="0" smtClean="0"/>
              <a:t>сила, мощь 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748066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72842"/>
            <a:ext cx="74104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Главные потребители энергии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s://encrypted-tbn3.gstatic.com/images?q=tbn:ANd9GcSnmWiBSfWZCEMm3Bu2iLHSR3Lw6oGlf7yISJRN3cMcFqKWb7Nlri6o9dTU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208823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SImdUsD2HWrgMfMsnCDsRT20vhr-Wn4__dhnrXV_LzOlJKVpcmtWPyck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1196752"/>
            <a:ext cx="227827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static.com/images?q=tbn:ANd9GcT6OIeTqUGk1t0IXiuXd5FGrGUltmhcR0WVn5JWaQq_p_GZxtj07FFXu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208823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QP3P0kxwwi_jEbjjpHP4lF1UpsJO4SBoe0PQYPOL7d6ZT7LuMQRJUP4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720" y="3933056"/>
            <a:ext cx="230161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56585" y="2969578"/>
            <a:ext cx="4063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Отопительные системы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25921" y="602128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Освещение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42264" y="6021288"/>
            <a:ext cx="391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Бытовая техника 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25921" y="296957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Водопровод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40295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68189" y="692695"/>
            <a:ext cx="828092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just"/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Энергосбережение</a:t>
            </a:r>
            <a:r>
              <a:rPr lang="ru-RU" sz="3200" dirty="0"/>
              <a:t> (</a:t>
            </a:r>
            <a:r>
              <a:rPr lang="ru-RU" sz="3200" dirty="0" smtClean="0"/>
              <a:t>экономия</a:t>
            </a:r>
            <a:r>
              <a:rPr lang="ru-RU" sz="3200" dirty="0"/>
              <a:t> </a:t>
            </a:r>
            <a:r>
              <a:rPr lang="ru-RU" sz="3200" dirty="0" smtClean="0"/>
              <a:t>энергии)</a:t>
            </a:r>
            <a:r>
              <a:rPr lang="ru-RU" sz="3200" dirty="0"/>
              <a:t> — реализация  мер, направленных на </a:t>
            </a:r>
            <a:r>
              <a:rPr lang="ru-RU" sz="3200" dirty="0" smtClean="0"/>
              <a:t>бережное использование (экономное  расходование) </a:t>
            </a:r>
            <a:r>
              <a:rPr lang="ru-RU" sz="3200" dirty="0"/>
              <a:t> </a:t>
            </a:r>
            <a:endParaRPr lang="ru-RU" sz="3200" dirty="0" smtClean="0"/>
          </a:p>
          <a:p>
            <a:pPr algn="just"/>
            <a:r>
              <a:rPr lang="ru-RU" sz="3200" dirty="0" smtClean="0"/>
              <a:t> топливно-энергетических ресурсов.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 </a:t>
            </a:r>
            <a:r>
              <a:rPr lang="ru-RU" sz="3200" dirty="0"/>
              <a:t>Энергосбережение — важная задача по сохранению природных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113235591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82662"/>
            <a:ext cx="36224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Лампа накаливания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67944" y="982662"/>
            <a:ext cx="47278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Энергосберегающая лампа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2" name="Picture 4" descr="https://encrypted-tbn3.gstatic.com/images?q=tbn:ANd9GcQPB9N-UeDvU3t3F2AaMaJ2gn4rXPrxheJdOQF3kGi6lMuvrAuy8nwIZO3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63712"/>
            <a:ext cx="3024335" cy="342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Энергосберегающая лампа Philips Tornado ESaver 23W 2700K E27 спирал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63713"/>
            <a:ext cx="1990725" cy="345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95874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36712"/>
            <a:ext cx="89886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и формы энергосберегающих ламп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8" name="Picture 4" descr="http://images.philips.com/is/image/PhilipsConsumer/872790090351500-IMS-global?wid=100&amp;hei=67&amp;$jpgsmall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236444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.philips.com/is/image/PhilipsConsumer/871150083022710-IMS-global?wid=100&amp;hei=67&amp;$jpgsmall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49" y="2187596"/>
            <a:ext cx="23762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philips.com/is/image/PhilipsConsumer/872790092666800-IMS-global?wid=100&amp;hei=67&amp;$jpgsmall$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564" y="2204864"/>
            <a:ext cx="2347884" cy="157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ages.philips.com/is/image/PhilipsConsumer/871150031705610-IMS-global?wid=100&amp;hei=67&amp;$jpgsmall$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82592"/>
            <a:ext cx="236444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ages.philips.com/is/image/PhilipsConsumer/872790089978800-IMS-global?wid=100&amp;hei=67&amp;$jpgsmall$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49" y="4077071"/>
            <a:ext cx="2372682" cy="158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ages.philips.com/is/image/PhilipsConsumer/872790092628600-IMS-global?wid=100&amp;hei=67&amp;$jpgsmall$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564" y="4077071"/>
            <a:ext cx="2372682" cy="158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63971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052" y="260648"/>
            <a:ext cx="85279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Особенности энергосберегающих ламп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9251" y="1124744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Arial"/>
                <a:ea typeface="Times New Roman"/>
                <a:cs typeface="Times New Roman"/>
              </a:rPr>
              <a:t>Г</a:t>
            </a:r>
            <a:r>
              <a:rPr lang="ru-RU" sz="2400" dirty="0" smtClean="0">
                <a:effectLst/>
                <a:latin typeface="Arial"/>
                <a:ea typeface="Times New Roman"/>
                <a:cs typeface="Times New Roman"/>
              </a:rPr>
              <a:t>лавным достоинством энергосберегающего освещения является долгий срок службы – до 100 часов.</a:t>
            </a:r>
            <a:endParaRPr lang="ru-RU" sz="2400" i="1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Arial"/>
                <a:ea typeface="Times New Roman"/>
                <a:cs typeface="Times New Roman"/>
              </a:rPr>
              <a:t> Лампы работают практически без нагревания. Это экономит энергию и не влияет на микроклимат помещения.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Arial"/>
                <a:ea typeface="Times New Roman"/>
                <a:cs typeface="Times New Roman"/>
              </a:rPr>
              <a:t>Лампы энергосберегающего освещения не мигают и имеют цвет, который лучше всего воспринимается человеческим глазом.  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Arial"/>
                <a:ea typeface="Times New Roman"/>
                <a:cs typeface="Times New Roman"/>
              </a:rPr>
              <a:t>Лампы реже выходят их строя, так как не имеют нити накаливания, являющейся основной причиной преждевременного перегорания обычных лампочек.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849020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263</TotalTime>
  <Words>435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00000</dc:creator>
  <cp:lastModifiedBy>00000</cp:lastModifiedBy>
  <cp:revision>24</cp:revision>
  <dcterms:created xsi:type="dcterms:W3CDTF">2013-05-11T17:11:57Z</dcterms:created>
  <dcterms:modified xsi:type="dcterms:W3CDTF">2013-05-13T19:30:48Z</dcterms:modified>
</cp:coreProperties>
</file>