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93" r:id="rId4"/>
    <p:sldId id="276" r:id="rId5"/>
    <p:sldId id="258" r:id="rId6"/>
    <p:sldId id="289" r:id="rId7"/>
    <p:sldId id="285" r:id="rId8"/>
    <p:sldId id="286" r:id="rId9"/>
    <p:sldId id="287" r:id="rId10"/>
    <p:sldId id="288" r:id="rId11"/>
    <p:sldId id="292" r:id="rId12"/>
    <p:sldId id="280" r:id="rId13"/>
    <p:sldId id="281" r:id="rId14"/>
    <p:sldId id="295" r:id="rId15"/>
    <p:sldId id="270" r:id="rId16"/>
    <p:sldId id="260" r:id="rId17"/>
    <p:sldId id="290" r:id="rId18"/>
    <p:sldId id="28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  <a:srgbClr val="FFFFFF"/>
    <a:srgbClr val="0099FF"/>
    <a:srgbClr val="FFFF66"/>
    <a:srgbClr val="6600FF"/>
    <a:srgbClr val="00CC00"/>
    <a:srgbClr val="FF0000"/>
    <a:srgbClr val="FF3300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64" autoAdjust="0"/>
    <p:restoredTop sz="94660"/>
  </p:normalViewPr>
  <p:slideViewPr>
    <p:cSldViewPr>
      <p:cViewPr>
        <p:scale>
          <a:sx n="100" d="100"/>
          <a:sy n="100" d="100"/>
        </p:scale>
        <p:origin x="-378" y="7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D8997-761A-43ED-B73F-84EDB3CA20D5}" type="datetimeFigureOut">
              <a:rPr lang="ru-RU" smtClean="0"/>
              <a:pPr/>
              <a:t>12.06.2012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90AB61A-DD88-4772-B4FC-6129E27638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D8997-761A-43ED-B73F-84EDB3CA20D5}" type="datetimeFigureOut">
              <a:rPr lang="ru-RU" smtClean="0"/>
              <a:pPr/>
              <a:t>12.06.2012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B61A-DD88-4772-B4FC-6129E27638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D8997-761A-43ED-B73F-84EDB3CA20D5}" type="datetimeFigureOut">
              <a:rPr lang="ru-RU" smtClean="0"/>
              <a:pPr/>
              <a:t>12.06.2012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B61A-DD88-4772-B4FC-6129E27638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D8997-761A-43ED-B73F-84EDB3CA20D5}" type="datetimeFigureOut">
              <a:rPr lang="ru-RU" smtClean="0"/>
              <a:pPr/>
              <a:t>12.06.2012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90AB61A-DD88-4772-B4FC-6129E27638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D8997-761A-43ED-B73F-84EDB3CA20D5}" type="datetimeFigureOut">
              <a:rPr lang="ru-RU" smtClean="0"/>
              <a:pPr/>
              <a:t>12.06.2012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B61A-DD88-4772-B4FC-6129E27638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D8997-761A-43ED-B73F-84EDB3CA20D5}" type="datetimeFigureOut">
              <a:rPr lang="ru-RU" smtClean="0"/>
              <a:pPr/>
              <a:t>12.06.2012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B61A-DD88-4772-B4FC-6129E27638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D8997-761A-43ED-B73F-84EDB3CA20D5}" type="datetimeFigureOut">
              <a:rPr lang="ru-RU" smtClean="0"/>
              <a:pPr/>
              <a:t>12.06.2012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90AB61A-DD88-4772-B4FC-6129E27638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D8997-761A-43ED-B73F-84EDB3CA20D5}" type="datetimeFigureOut">
              <a:rPr lang="ru-RU" smtClean="0"/>
              <a:pPr/>
              <a:t>12.06.2012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B61A-DD88-4772-B4FC-6129E27638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D8997-761A-43ED-B73F-84EDB3CA20D5}" type="datetimeFigureOut">
              <a:rPr lang="ru-RU" smtClean="0"/>
              <a:pPr/>
              <a:t>12.06.2012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B61A-DD88-4772-B4FC-6129E27638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D8997-761A-43ED-B73F-84EDB3CA20D5}" type="datetimeFigureOut">
              <a:rPr lang="ru-RU" smtClean="0"/>
              <a:pPr/>
              <a:t>12.06.2012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B61A-DD88-4772-B4FC-6129E27638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D8997-761A-43ED-B73F-84EDB3CA20D5}" type="datetimeFigureOut">
              <a:rPr lang="ru-RU" smtClean="0"/>
              <a:pPr/>
              <a:t>12.06.2012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AB61A-DD88-4772-B4FC-6129E27638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C2D8997-761A-43ED-B73F-84EDB3CA20D5}" type="datetimeFigureOut">
              <a:rPr lang="ru-RU" smtClean="0"/>
              <a:pPr/>
              <a:t>12.06.2012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90AB61A-DD88-4772-B4FC-6129E27638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0">
              <a:srgbClr val="FFFF00"/>
            </a:gs>
            <a:gs pos="36000">
              <a:srgbClr val="FFFF66"/>
            </a:gs>
            <a:gs pos="51000">
              <a:srgbClr val="6699FF"/>
            </a:gs>
            <a:gs pos="79000">
              <a:srgbClr val="33CC33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57200" y="2301875"/>
            <a:ext cx="8686800" cy="841375"/>
          </a:xfrm>
        </p:spPr>
        <p:txBody>
          <a:bodyPr>
            <a:noAutofit/>
          </a:bodyPr>
          <a:lstStyle/>
          <a:p>
            <a:r>
              <a:rPr lang="ru-RU" sz="11500" b="1" dirty="0" smtClean="0">
                <a:latin typeface="DS Note" pitchFamily="66" charset="-52"/>
              </a:rPr>
              <a:t>МЮЗИК  </a:t>
            </a:r>
            <a:br>
              <a:rPr lang="ru-RU" sz="11500" b="1" dirty="0" smtClean="0">
                <a:latin typeface="DS Note" pitchFamily="66" charset="-52"/>
              </a:rPr>
            </a:br>
            <a:r>
              <a:rPr lang="ru-RU" sz="11500" b="1" dirty="0" smtClean="0">
                <a:latin typeface="DS Note" pitchFamily="66" charset="-52"/>
              </a:rPr>
              <a:t>    -</a:t>
            </a:r>
            <a:r>
              <a:rPr lang="ru-RU" sz="11500" b="1" dirty="0" smtClean="0">
                <a:solidFill>
                  <a:schemeClr val="bg2">
                    <a:lumMod val="75000"/>
                  </a:schemeClr>
                </a:solidFill>
                <a:latin typeface="DS Note" pitchFamily="66" charset="-52"/>
              </a:rPr>
              <a:t>Холл</a:t>
            </a:r>
            <a:endParaRPr lang="ru-RU" sz="11500" b="1" dirty="0">
              <a:solidFill>
                <a:schemeClr val="bg2">
                  <a:lumMod val="75000"/>
                </a:schemeClr>
              </a:solidFill>
              <a:latin typeface="DS Note" pitchFamily="66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24" y="500042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>
                    <a:lumMod val="75000"/>
                  </a:schemeClr>
                </a:solidFill>
                <a:latin typeface="BirchCTT" pitchFamily="2" charset="0"/>
              </a:rPr>
              <a:t>проект</a:t>
            </a:r>
            <a:endParaRPr lang="ru-RU" sz="3600" b="1" dirty="0">
              <a:solidFill>
                <a:schemeClr val="bg1">
                  <a:lumMod val="75000"/>
                </a:schemeClr>
              </a:solidFill>
              <a:latin typeface="BirchCTT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72132" y="5354437"/>
            <a:ext cx="2857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>
                    <a:lumMod val="75000"/>
                  </a:schemeClr>
                </a:solidFill>
                <a:latin typeface="BirchCTT" pitchFamily="2" charset="0"/>
              </a:rPr>
              <a:t>СОШ №30</a:t>
            </a:r>
            <a:endParaRPr lang="ru-RU" sz="4000" b="1" dirty="0">
              <a:solidFill>
                <a:schemeClr val="bg1">
                  <a:lumMod val="75000"/>
                </a:schemeClr>
              </a:solidFill>
              <a:latin typeface="BirchCTT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643238" y="192880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0">
              <a:srgbClr val="FFFF00"/>
            </a:gs>
            <a:gs pos="36000">
              <a:srgbClr val="FFFF66"/>
            </a:gs>
            <a:gs pos="51000">
              <a:srgbClr val="6699FF"/>
            </a:gs>
            <a:gs pos="79000">
              <a:srgbClr val="33CC33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57158" y="1209620"/>
            <a:ext cx="850112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627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воспитывать умение адекватно вести себя и держаться на сцене соответственно замыслу номеров;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627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воспитывать культурное поведение, дружелюбные отношения в своей среде и обществе, уважение к старшим и сотоварищам;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627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воспитывать чувство партнёрства, коллективизма, ансамбля;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627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воспитывать чувство ответственности, коммуникабельности, помогать постижению доброго и светлого начала, гармоничного единства с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миром;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7627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воспитывать чувство гражданственности, патриотизма и любви к Родине.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6275" algn="l"/>
              </a:tabLs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pic>
        <p:nvPicPr>
          <p:cNvPr id="6146" name="Picture 2" descr="D:\фото МЮЗИК-ХОЛЛ\НОВЫЕ ФОТКИ МЮЗИК_ХОЛЛА\SDC1119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flipH="1">
            <a:off x="4643438" y="3857628"/>
            <a:ext cx="4071966" cy="2811372"/>
          </a:xfrm>
          <a:prstGeom prst="rect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HeroicExtremeLeftFacing"/>
            <a:lightRig rig="threePt" dir="t"/>
          </a:scene3d>
        </p:spPr>
      </p:pic>
      <p:sp>
        <p:nvSpPr>
          <p:cNvPr id="19" name="Прямоугольник 18"/>
          <p:cNvSpPr/>
          <p:nvPr/>
        </p:nvSpPr>
        <p:spPr>
          <a:xfrm>
            <a:off x="214282" y="71414"/>
            <a:ext cx="89297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chemeClr val="bg1">
                    <a:lumMod val="50000"/>
                  </a:schemeClr>
                </a:solidFill>
                <a:latin typeface="BirchCTT" pitchFamily="2" charset="0"/>
                <a:ea typeface="Times New Roman" pitchFamily="18" charset="0"/>
                <a:cs typeface="Times New Roman" pitchFamily="18" charset="0"/>
              </a:rPr>
              <a:t>Задачи: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u="sng" dirty="0" smtClean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ВОСПИТАНИИ:</a:t>
            </a:r>
            <a:endParaRPr lang="ru-RU" sz="2800" b="1" u="sng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2" descr="D:\фото МЮЗИК-ХОЛЛ\НОВЫЕ ФОТКИ МЮЗИК_ХОЛЛА\SDC11197.JP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 flipH="1">
            <a:off x="830821" y="3857628"/>
            <a:ext cx="3839020" cy="2811372"/>
          </a:xfrm>
          <a:prstGeom prst="rect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HeroicExtremeRightFacing"/>
            <a:lightRig rig="threePt" dir="t"/>
          </a:scene3d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0">
              <a:srgbClr val="FFFF00"/>
            </a:gs>
            <a:gs pos="36000">
              <a:srgbClr val="FFFF66"/>
            </a:gs>
            <a:gs pos="51000">
              <a:srgbClr val="6699FF"/>
            </a:gs>
            <a:gs pos="79000">
              <a:srgbClr val="33CC33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фото МЮЗИК-ХОЛЛ\на презентацию\SDC1130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14414" y="1928802"/>
            <a:ext cx="6429420" cy="4370889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0000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57158" y="428604"/>
            <a:ext cx="857256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0000FF"/>
                </a:solidFill>
                <a:latin typeface="BirchCTT" pitchFamily="2" charset="0"/>
              </a:rPr>
              <a:t>Репертуар </a:t>
            </a:r>
            <a:r>
              <a:rPr lang="ru-RU" sz="3200" b="1" dirty="0" smtClean="0">
                <a:solidFill>
                  <a:srgbClr val="0000FF"/>
                </a:solidFill>
              </a:rPr>
              <a:t>–</a:t>
            </a:r>
          </a:p>
          <a:p>
            <a:r>
              <a:rPr lang="ru-RU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главное средство воспитания и развития учащихся. </a:t>
            </a:r>
          </a:p>
          <a:p>
            <a:endParaRPr lang="ru-RU" sz="2000" b="1" dirty="0" smtClean="0">
              <a:latin typeface="Calibri" pitchFamily="34" charset="0"/>
            </a:endParaRPr>
          </a:p>
          <a:p>
            <a:r>
              <a:rPr lang="ru-RU" sz="4000" b="1" dirty="0" smtClean="0">
                <a:solidFill>
                  <a:srgbClr val="0000FF"/>
                </a:solidFill>
                <a:latin typeface="BirchCTT" pitchFamily="2" charset="0"/>
              </a:rPr>
              <a:t>Принципы :</a:t>
            </a:r>
          </a:p>
          <a:p>
            <a:r>
              <a:rPr lang="ru-RU" sz="2800" b="1" dirty="0" smtClean="0">
                <a:solidFill>
                  <a:schemeClr val="bg1">
                    <a:lumMod val="75000"/>
                  </a:schemeClr>
                </a:solidFill>
              </a:rPr>
              <a:t> -  </a:t>
            </a:r>
            <a:r>
              <a:rPr lang="ru-RU" sz="2800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идейность</a:t>
            </a:r>
          </a:p>
          <a:p>
            <a:r>
              <a:rPr lang="ru-RU" sz="2800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 -  лаконичность</a:t>
            </a:r>
          </a:p>
          <a:p>
            <a:r>
              <a:rPr lang="ru-RU" sz="2800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 -  оригинальность замысла и воплощения</a:t>
            </a:r>
          </a:p>
          <a:p>
            <a:r>
              <a:rPr lang="ru-RU" sz="2800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 -  современность</a:t>
            </a:r>
          </a:p>
          <a:p>
            <a:r>
              <a:rPr lang="ru-RU" sz="2800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 -  доходчивость выразительных средств</a:t>
            </a:r>
          </a:p>
          <a:p>
            <a:r>
              <a:rPr lang="ru-RU" sz="2800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 -  виртуозность</a:t>
            </a:r>
          </a:p>
          <a:p>
            <a:r>
              <a:rPr lang="ru-RU" sz="2800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 -  одухотворённость</a:t>
            </a:r>
          </a:p>
          <a:p>
            <a:r>
              <a:rPr lang="ru-RU" b="1" dirty="0" smtClean="0"/>
              <a:t>			</a:t>
            </a:r>
            <a:endParaRPr lang="ru-RU" b="1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картинки\фоны\pic05112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25"/>
            <a:ext cx="9144000" cy="6858025"/>
          </a:xfrm>
          <a:prstGeom prst="rect">
            <a:avLst/>
          </a:prstGeom>
          <a:noFill/>
        </p:spPr>
      </p:pic>
      <p:pic>
        <p:nvPicPr>
          <p:cNvPr id="15362" name="Picture 2" descr="C:\Users\User\Desktop\Для презентации МЮЗИК-ХОЛЛ\SDC10873.JPG"/>
          <p:cNvPicPr>
            <a:picLocks noChangeAspect="1" noChangeArrowheads="1"/>
          </p:cNvPicPr>
          <p:nvPr/>
        </p:nvPicPr>
        <p:blipFill>
          <a:blip r:embed="rId3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142844" y="71414"/>
            <a:ext cx="5000660" cy="3857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C:\Users\User\Desktop\Для презентации МЮЗИК-ХОЛЛ\SDC10873.JPG"/>
          <p:cNvPicPr>
            <a:picLocks noChangeAspect="1" noChangeArrowheads="1"/>
          </p:cNvPicPr>
          <p:nvPr/>
        </p:nvPicPr>
        <p:blipFill>
          <a:blip r:embed="rId4" cstate="screen">
            <a:lum bright="10000" contrast="10000"/>
          </a:blip>
          <a:stretch>
            <a:fillRect/>
          </a:stretch>
        </p:blipFill>
        <p:spPr bwMode="auto">
          <a:xfrm>
            <a:off x="3786182" y="2786058"/>
            <a:ext cx="5143536" cy="3857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G:\школа и ученики\Мюзик-холл в костюмах\SDC1085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3929066"/>
            <a:ext cx="3500430" cy="29289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G:\школа и ученики\Мюзик-холл в костюмах\SDC10858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643570" y="0"/>
            <a:ext cx="3000396" cy="27860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картинки\фоны\pic05112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25"/>
            <a:ext cx="9144000" cy="6858025"/>
          </a:xfrm>
          <a:prstGeom prst="rect">
            <a:avLst/>
          </a:prstGeom>
          <a:noFill/>
        </p:spPr>
      </p:pic>
      <p:pic>
        <p:nvPicPr>
          <p:cNvPr id="6" name="Picture 2" descr="C:\Users\User\Desktop\Для презентации МЮЗИК-ХОЛЛ\SDC10869.JP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 rot="195670">
            <a:off x="1055801" y="720413"/>
            <a:ext cx="7246712" cy="5435034"/>
          </a:xfrm>
          <a:prstGeom prst="rect">
            <a:avLst/>
          </a:prstGeom>
          <a:ln w="57150" cap="sq">
            <a:solidFill>
              <a:srgbClr val="FFFF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 descr="C:\Users\User\Desktop\Для презентации МЮЗИК-ХОЛЛ\SDC10804.JPG"/>
          <p:cNvPicPr>
            <a:picLocks noChangeAspect="1" noChangeArrowheads="1"/>
          </p:cNvPicPr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5143504" y="3643314"/>
            <a:ext cx="3788772" cy="28415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00FF"/>
            </a:solidFill>
          </a:ln>
          <a:effectLst>
            <a:reflection blurRad="6350" stA="50000" endA="300" endPos="38500" dist="50800" dir="5400000" sy="-100000" algn="bl" rotWithShape="0"/>
          </a:effectLst>
        </p:spPr>
      </p:pic>
      <p:pic>
        <p:nvPicPr>
          <p:cNvPr id="7" name="Picture 2" descr="C:\Users\User\Desktop\Для презентации МЮЗИК-ХОЛЛ\SDC10804.JPG"/>
          <p:cNvPicPr>
            <a:picLocks noChangeAspect="1" noChangeArrowheads="1"/>
          </p:cNvPicPr>
          <p:nvPr/>
        </p:nvPicPr>
        <p:blipFill>
          <a:blip r:embed="rId5" cstate="screen">
            <a:lum bright="20000" contrast="10000"/>
          </a:blip>
          <a:stretch>
            <a:fillRect/>
          </a:stretch>
        </p:blipFill>
        <p:spPr bwMode="auto">
          <a:xfrm>
            <a:off x="285720" y="214290"/>
            <a:ext cx="4661330" cy="62151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00FF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2" descr="C:\Users\User\Desktop\Для презентации МЮЗИК-ХОЛЛ\SDC10804.JPG"/>
          <p:cNvPicPr>
            <a:picLocks noChangeAspect="1" noChangeArrowheads="1"/>
          </p:cNvPicPr>
          <p:nvPr/>
        </p:nvPicPr>
        <p:blipFill>
          <a:blip r:embed="rId6" cstate="screen">
            <a:lum contrast="10000"/>
          </a:blip>
          <a:stretch>
            <a:fillRect/>
          </a:stretch>
        </p:blipFill>
        <p:spPr bwMode="auto">
          <a:xfrm>
            <a:off x="5572132" y="214290"/>
            <a:ext cx="2502888" cy="3302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0000FF"/>
            </a:solidFill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0">
              <a:srgbClr val="FFFF00"/>
            </a:gs>
            <a:gs pos="36000">
              <a:srgbClr val="FFFF66"/>
            </a:gs>
            <a:gs pos="51000">
              <a:srgbClr val="6699FF"/>
            </a:gs>
            <a:gs pos="79000">
              <a:srgbClr val="33CC33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14314" y="571480"/>
            <a:ext cx="87868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1">
                    <a:lumMod val="75000"/>
                  </a:schemeClr>
                </a:solidFill>
                <a:latin typeface="BirchCTT" pitchFamily="2" charset="0"/>
              </a:rPr>
              <a:t>Новизна проекта </a:t>
            </a:r>
          </a:p>
          <a:p>
            <a:pPr algn="r"/>
            <a:r>
              <a:rPr lang="ru-RU" sz="4000" b="1" dirty="0" smtClean="0">
                <a:solidFill>
                  <a:schemeClr val="bg1">
                    <a:lumMod val="75000"/>
                  </a:schemeClr>
                </a:solidFill>
                <a:latin typeface="BirchCTT" pitchFamily="2" charset="0"/>
              </a:rPr>
              <a:t>«</a:t>
            </a:r>
            <a:r>
              <a:rPr lang="ru-RU" sz="4000" b="1" dirty="0" smtClean="0">
                <a:solidFill>
                  <a:schemeClr val="bg1">
                    <a:lumMod val="75000"/>
                  </a:schemeClr>
                </a:solidFill>
                <a:latin typeface="DS Note" pitchFamily="66" charset="-52"/>
              </a:rPr>
              <a:t>МЮЗИК  - ХОЛЛ» -</a:t>
            </a:r>
            <a:r>
              <a:rPr lang="ru-RU" sz="4000" b="1" dirty="0" err="1" smtClean="0">
                <a:noFill/>
                <a:latin typeface="DS Note" pitchFamily="66" charset="-52"/>
              </a:rPr>
              <a:t>ррр</a:t>
            </a:r>
            <a:r>
              <a:rPr lang="ru-RU" sz="4000" b="1" dirty="0" smtClean="0">
                <a:solidFill>
                  <a:schemeClr val="bg1">
                    <a:lumMod val="75000"/>
                  </a:schemeClr>
                </a:solidFill>
                <a:latin typeface="DS Note" pitchFamily="66" charset="-52"/>
              </a:rPr>
              <a:t> </a:t>
            </a:r>
          </a:p>
          <a:p>
            <a:pPr algn="ctr"/>
            <a:r>
              <a:rPr lang="ru-RU" sz="3600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взаимопроникающая связь со многими видами искусства</a:t>
            </a:r>
            <a:endParaRPr lang="ru-RU" sz="3600" b="1" dirty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1026" name="Picture 2" descr="D:\фото МЮЗИК-ХОЛЛ\на презентацию\SDC11310.JPG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 rot="21312831">
            <a:off x="380394" y="3514809"/>
            <a:ext cx="3887038" cy="2818767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D:\фото МЮЗИК-ХОЛЛ\на презентацию\SDC11300.JP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 rot="426027">
            <a:off x="5000745" y="3566081"/>
            <a:ext cx="3528692" cy="2655407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картинки\фоны\pic05112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25"/>
            <a:ext cx="9144000" cy="6858025"/>
          </a:xfrm>
          <a:prstGeom prst="rect">
            <a:avLst/>
          </a:prstGeom>
          <a:noFill/>
        </p:spPr>
      </p:pic>
      <p:pic>
        <p:nvPicPr>
          <p:cNvPr id="1026" name="Picture 2" descr="G:\школа и ученики\фотки МХ\DSCN500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214290"/>
            <a:ext cx="4929222" cy="3357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5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G:\школа и ученики\фотки МХ\DSCN472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305247" y="3357562"/>
            <a:ext cx="4838753" cy="35004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4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G:\школа и ученики\Конкурсы 2007-2008год\P316027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14282" y="3500438"/>
            <a:ext cx="5286412" cy="321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accent5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9" name="Picture 5" descr="G:\школа и ученики\Дерзайте, мальчики!\DSCN7264.JPG"/>
          <p:cNvPicPr>
            <a:picLocks noChangeAspect="1" noChangeArrowheads="1"/>
          </p:cNvPicPr>
          <p:nvPr/>
        </p:nvPicPr>
        <p:blipFill>
          <a:blip r:embed="rId6" cstate="screen">
            <a:lum bright="10000"/>
          </a:blip>
          <a:srcRect/>
          <a:stretch>
            <a:fillRect/>
          </a:stretch>
        </p:blipFill>
        <p:spPr bwMode="auto">
          <a:xfrm>
            <a:off x="3714744" y="214290"/>
            <a:ext cx="5257124" cy="321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chemeClr val="accent4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3" name="Picture 9" descr="G:\школа и ученики\Дерзайте, мальчики!\DSCN7276.JPG"/>
          <p:cNvPicPr>
            <a:picLocks noChangeAspect="1" noChangeArrowheads="1"/>
          </p:cNvPicPr>
          <p:nvPr/>
        </p:nvPicPr>
        <p:blipFill>
          <a:blip r:embed="rId7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4143372" y="3143248"/>
            <a:ext cx="4857752" cy="37147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B05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2" descr="G:\школа и ученики\Конкурсы 2007 год\DSC04869.JPG"/>
          <p:cNvPicPr>
            <a:picLocks noChangeAspect="1" noChangeArrowheads="1"/>
          </p:cNvPicPr>
          <p:nvPr/>
        </p:nvPicPr>
        <p:blipFill>
          <a:blip r:embed="rId8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214282" y="71414"/>
            <a:ext cx="5286412" cy="3714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B05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0">
              <a:srgbClr val="FFFF00"/>
            </a:gs>
            <a:gs pos="36000">
              <a:srgbClr val="FFFF66"/>
            </a:gs>
            <a:gs pos="51000">
              <a:srgbClr val="6699FF"/>
            </a:gs>
            <a:gs pos="79000">
              <a:srgbClr val="33CC33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фото для презентаций\SDC1118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2928934"/>
            <a:ext cx="4857784" cy="3764248"/>
          </a:xfrm>
          <a:prstGeom prst="rect">
            <a:avLst/>
          </a:prstGeom>
          <a:ln w="28575">
            <a:solidFill>
              <a:schemeClr val="bg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G:\фото для презентаций\SDC1119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29190" y="214290"/>
            <a:ext cx="4071966" cy="3764248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2" descr="C:\Users\User\Desktop\DSCN8034.JPG"/>
          <p:cNvPicPr>
            <a:picLocks noChangeAspect="1" noChangeArrowheads="1"/>
          </p:cNvPicPr>
          <p:nvPr/>
        </p:nvPicPr>
        <p:blipFill>
          <a:blip r:embed="rId4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214282" y="285728"/>
            <a:ext cx="4659765" cy="3486604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3" name="Picture 3" descr="C:\Users\User\Desktop\гг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119570" y="2667003"/>
            <a:ext cx="4881586" cy="3905269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1031" name="Picture 7" descr="C:\Users\User\Desktop\DSCN8030.JPG"/>
          <p:cNvPicPr>
            <a:picLocks noChangeAspect="1" noChangeArrowheads="1"/>
          </p:cNvPicPr>
          <p:nvPr/>
        </p:nvPicPr>
        <p:blipFill>
          <a:blip r:embed="rId6" cstate="screen">
            <a:lum/>
          </a:blip>
          <a:srcRect/>
          <a:stretch>
            <a:fillRect/>
          </a:stretch>
        </p:blipFill>
        <p:spPr bwMode="auto">
          <a:xfrm>
            <a:off x="285720" y="2571744"/>
            <a:ext cx="3429024" cy="4071942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pic>
        <p:nvPicPr>
          <p:cNvPr id="5" name="Picture 5" descr="C:\Users\User\Desktop\SL370053.JPG"/>
          <p:cNvPicPr>
            <a:picLocks noChangeAspect="1" noChangeArrowheads="1"/>
          </p:cNvPicPr>
          <p:nvPr/>
        </p:nvPicPr>
        <p:blipFill>
          <a:blip r:embed="rId7" cstate="screen">
            <a:lum contrast="10000"/>
          </a:blip>
          <a:srcRect/>
          <a:stretch>
            <a:fillRect/>
          </a:stretch>
        </p:blipFill>
        <p:spPr bwMode="auto">
          <a:xfrm>
            <a:off x="3286116" y="285727"/>
            <a:ext cx="5715008" cy="428625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1028" name="Picture 4" descr="G:\фото для презентаций\SDC11194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85720" y="357166"/>
            <a:ext cx="5143536" cy="3929090"/>
          </a:xfrm>
          <a:prstGeom prst="rect">
            <a:avLst/>
          </a:prstGeom>
          <a:ln w="38100">
            <a:solidFill>
              <a:schemeClr val="bg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G:\фото для презентаций\SDC11199.JPG"/>
          <p:cNvPicPr>
            <a:picLocks noChangeAspect="1" noChangeArrowheads="1"/>
          </p:cNvPicPr>
          <p:nvPr/>
        </p:nvPicPr>
        <p:blipFill>
          <a:blip r:embed="rId9" cstate="screen">
            <a:lum bright="20000" contrast="20000"/>
          </a:blip>
          <a:srcRect/>
          <a:stretch>
            <a:fillRect/>
          </a:stretch>
        </p:blipFill>
        <p:spPr bwMode="auto">
          <a:xfrm>
            <a:off x="5572133" y="2000241"/>
            <a:ext cx="3357586" cy="464347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5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0">
              <a:srgbClr val="FFFF00"/>
            </a:gs>
            <a:gs pos="36000">
              <a:srgbClr val="FFFF66"/>
            </a:gs>
            <a:gs pos="51000">
              <a:srgbClr val="6699FF"/>
            </a:gs>
            <a:gs pos="79000">
              <a:srgbClr val="33CC33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2643238" y="192880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571480"/>
            <a:ext cx="864399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FF"/>
                </a:solidFill>
                <a:latin typeface="BirchCTT" pitchFamily="2" charset="0"/>
              </a:rPr>
              <a:t>Прогнозируемый результат</a:t>
            </a:r>
          </a:p>
          <a:p>
            <a:endParaRPr lang="ru-RU" dirty="0" smtClean="0"/>
          </a:p>
          <a:p>
            <a:r>
              <a:rPr lang="ru-RU" sz="2800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Каждый ребёнок, занимающийся в коллективе, может реализовать свои возможности в различных направлениях проекта как в ансамбле, так и самостоятельно как солист, стать настоящим маленьким артистом.</a:t>
            </a:r>
          </a:p>
        </p:txBody>
      </p:sp>
      <p:pic>
        <p:nvPicPr>
          <p:cNvPr id="9" name="Picture 12" descr="D:\фото МЮЗИК-ХОЛЛ\SDC1081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21163180">
            <a:off x="-3692" y="3469133"/>
            <a:ext cx="2654893" cy="2928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0" descr="D:\фото МЮЗИК-ХОЛЛ\SDC1081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00794" y="4197934"/>
            <a:ext cx="2643206" cy="26600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4" descr="D:\фото МЮЗИК-ХОЛЛ\SDC1085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675619">
            <a:off x="4311619" y="3033968"/>
            <a:ext cx="2808508" cy="27318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D:\фото МЮЗИК-ХОЛЛ\SDC10812.JPG"/>
          <p:cNvPicPr>
            <a:picLocks noChangeAspect="1" noChangeArrowheads="1"/>
          </p:cNvPicPr>
          <p:nvPr/>
        </p:nvPicPr>
        <p:blipFill>
          <a:blip r:embed="rId5" cstate="screen"/>
          <a:srcRect t="-7936" b="-542"/>
          <a:stretch>
            <a:fillRect/>
          </a:stretch>
        </p:blipFill>
        <p:spPr bwMode="auto">
          <a:xfrm>
            <a:off x="4286248" y="3071810"/>
            <a:ext cx="2857520" cy="2928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8" descr="D:\фото МЮЗИК-ХОЛЛ\НОВЫЕ ФОТКИ МЮЗИК_ХОЛЛА\SDC11220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357422" y="3929042"/>
            <a:ext cx="2428892" cy="2928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9" descr="D:\фото МЮЗИК-ХОЛЛ\НОВЫЕ ФОТКИ МЮЗИК_ХОЛЛА\SDC11212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85720" y="3429000"/>
            <a:ext cx="2428892" cy="3143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3" descr="D:\фото МЮЗИК-ХОЛЛ\SDC10861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rot="20892503">
            <a:off x="2216281" y="3563103"/>
            <a:ext cx="2500330" cy="30718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5" descr="D:\фото МЮЗИК-ХОЛЛ\SDC10860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357950" y="4214818"/>
            <a:ext cx="2786050" cy="26431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357158" y="1214422"/>
            <a:ext cx="878684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Это предопределяет необходимость для каждого из учащихся избирательно относиться к совокупности собственных художественных ценностей, выделять из неё кардинальные, которые могут влиять на весь последующий жизненный путь ученика.</a:t>
            </a:r>
            <a:endParaRPr lang="ru-RU" sz="2800" b="1" dirty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0">
              <a:srgbClr val="FFFF00"/>
            </a:gs>
            <a:gs pos="36000">
              <a:srgbClr val="FFFF66"/>
            </a:gs>
            <a:gs pos="51000">
              <a:srgbClr val="6699FF"/>
            </a:gs>
            <a:gs pos="79000">
              <a:srgbClr val="33CC33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DC11739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85720" y="285728"/>
            <a:ext cx="8572528" cy="6357958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57200" y="2873375"/>
            <a:ext cx="8686800" cy="841375"/>
          </a:xfrm>
        </p:spPr>
        <p:txBody>
          <a:bodyPr>
            <a:noAutofit/>
          </a:bodyPr>
          <a:lstStyle/>
          <a:p>
            <a:r>
              <a:rPr lang="ru-RU" sz="11500" b="1" dirty="0" smtClean="0">
                <a:ln w="28575">
                  <a:solidFill>
                    <a:srgbClr val="FFFF00"/>
                  </a:solidFill>
                </a:ln>
                <a:latin typeface="DS Note" pitchFamily="66" charset="-52"/>
              </a:rPr>
              <a:t>МЮЗИК</a:t>
            </a:r>
            <a:r>
              <a:rPr lang="ru-RU" sz="7200" b="1" dirty="0" smtClean="0">
                <a:latin typeface="DS Note" pitchFamily="66" charset="-52"/>
              </a:rPr>
              <a:t/>
            </a:r>
            <a:br>
              <a:rPr lang="ru-RU" sz="7200" b="1" dirty="0" smtClean="0">
                <a:latin typeface="DS Note" pitchFamily="66" charset="-52"/>
              </a:rPr>
            </a:br>
            <a:r>
              <a:rPr lang="ru-RU" sz="11500" dirty="0" smtClean="0">
                <a:latin typeface="DS Note" pitchFamily="66" charset="-52"/>
              </a:rPr>
              <a:t/>
            </a:r>
            <a:br>
              <a:rPr lang="ru-RU" sz="11500" dirty="0" smtClean="0">
                <a:latin typeface="DS Note" pitchFamily="66" charset="-52"/>
              </a:rPr>
            </a:br>
            <a:r>
              <a:rPr lang="ru-RU" sz="11500" dirty="0" smtClean="0">
                <a:latin typeface="DS Note" pitchFamily="66" charset="-52"/>
              </a:rPr>
              <a:t/>
            </a:r>
            <a:br>
              <a:rPr lang="ru-RU" sz="11500" dirty="0" smtClean="0">
                <a:latin typeface="DS Note" pitchFamily="66" charset="-52"/>
              </a:rPr>
            </a:br>
            <a:r>
              <a:rPr lang="ru-RU" sz="11500" dirty="0" smtClean="0">
                <a:latin typeface="DS Note" pitchFamily="66" charset="-52"/>
              </a:rPr>
              <a:t>    </a:t>
            </a:r>
            <a:r>
              <a:rPr lang="ru-RU" sz="11500" b="1" dirty="0" smtClean="0">
                <a:latin typeface="DS Note" pitchFamily="66" charset="-52"/>
              </a:rPr>
              <a:t>-</a:t>
            </a:r>
            <a:r>
              <a:rPr lang="ru-RU" sz="11500" b="1" dirty="0" smtClean="0">
                <a:ln w="28575">
                  <a:solidFill>
                    <a:srgbClr val="0070C0"/>
                  </a:solidFill>
                </a:ln>
                <a:solidFill>
                  <a:schemeClr val="bg2">
                    <a:lumMod val="75000"/>
                  </a:schemeClr>
                </a:solidFill>
                <a:latin typeface="DS Note" pitchFamily="66" charset="-52"/>
              </a:rPr>
              <a:t>Холл</a:t>
            </a:r>
            <a:endParaRPr lang="ru-RU" sz="11500" b="1" dirty="0">
              <a:ln w="28575">
                <a:solidFill>
                  <a:srgbClr val="0070C0"/>
                </a:solidFill>
              </a:ln>
              <a:solidFill>
                <a:schemeClr val="bg2">
                  <a:lumMod val="75000"/>
                </a:schemeClr>
              </a:solidFill>
              <a:latin typeface="DS Note" pitchFamily="66" charset="-52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0">
              <a:srgbClr val="FFFF00"/>
            </a:gs>
            <a:gs pos="36000">
              <a:srgbClr val="FFFF66"/>
            </a:gs>
            <a:gs pos="51000">
              <a:srgbClr val="6699FF"/>
            </a:gs>
            <a:gs pos="79000">
              <a:srgbClr val="33CC3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1214422"/>
            <a:ext cx="3786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DS Note" pitchFamily="66" charset="-52"/>
              </a:rPr>
              <a:t>Эстрадный танец</a:t>
            </a:r>
            <a:endParaRPr lang="ru-RU" sz="3600" b="1" dirty="0">
              <a:solidFill>
                <a:srgbClr val="C00000"/>
              </a:solidFill>
              <a:latin typeface="DS Note" pitchFamily="66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57818" y="4357694"/>
            <a:ext cx="32861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>
                    <a:lumMod val="75000"/>
                  </a:schemeClr>
                </a:solidFill>
                <a:latin typeface="DS Note" pitchFamily="66" charset="-52"/>
              </a:rPr>
              <a:t>Вокально-хоровая студия</a:t>
            </a:r>
            <a:endParaRPr lang="ru-RU" sz="3600" b="1" dirty="0">
              <a:solidFill>
                <a:schemeClr val="bg1">
                  <a:lumMod val="75000"/>
                </a:schemeClr>
              </a:solidFill>
              <a:latin typeface="DS Note" pitchFamily="66" charset="-52"/>
            </a:endParaRPr>
          </a:p>
        </p:txBody>
      </p:sp>
      <p:pic>
        <p:nvPicPr>
          <p:cNvPr id="1027" name="Picture 3" descr="C:\Users\User\Desktop\Для презентации МЮЗИК-ХОЛЛ\SDC10914.JPG"/>
          <p:cNvPicPr>
            <a:picLocks noChangeAspect="1" noChangeArrowheads="1"/>
          </p:cNvPicPr>
          <p:nvPr/>
        </p:nvPicPr>
        <p:blipFill>
          <a:blip r:embed="rId2" cstate="screen">
            <a:lum bright="10000" contrast="10000"/>
          </a:blip>
          <a:srcRect/>
          <a:stretch>
            <a:fillRect/>
          </a:stretch>
        </p:blipFill>
        <p:spPr bwMode="auto">
          <a:xfrm>
            <a:off x="142844" y="3071810"/>
            <a:ext cx="4552506" cy="34143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28575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C:\Users\User\Desktop\Для презентации МЮЗИК-ХОЛЛ\SDC1081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99992" y="404664"/>
            <a:ext cx="4457256" cy="33429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0">
              <a:srgbClr val="FFFF00"/>
            </a:gs>
            <a:gs pos="36000">
              <a:srgbClr val="FFFF66"/>
            </a:gs>
            <a:gs pos="51000">
              <a:srgbClr val="6699FF"/>
            </a:gs>
            <a:gs pos="79000">
              <a:srgbClr val="33CC33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14314" y="571480"/>
            <a:ext cx="87868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>
                    <a:lumMod val="75000"/>
                  </a:schemeClr>
                </a:solidFill>
                <a:latin typeface="DS Note" pitchFamily="66" charset="-52"/>
              </a:rPr>
              <a:t>МЮЗИК  - ХОЛЛ </a:t>
            </a:r>
            <a:r>
              <a:rPr lang="ru-RU" sz="2800" b="1" dirty="0" smtClean="0">
                <a:solidFill>
                  <a:srgbClr val="0000FF"/>
                </a:solidFill>
              </a:rPr>
              <a:t>– вид эстрадного театра, объединяющий малые формы различных видов искусства :</a:t>
            </a:r>
            <a:endParaRPr lang="ru-RU" b="1" dirty="0" smtClean="0">
              <a:solidFill>
                <a:srgbClr val="0000FF"/>
              </a:solidFill>
            </a:endParaRPr>
          </a:p>
          <a:p>
            <a:r>
              <a:rPr lang="ru-RU" sz="3600" b="1" dirty="0" smtClean="0">
                <a:solidFill>
                  <a:schemeClr val="bg1">
                    <a:lumMod val="75000"/>
                  </a:schemeClr>
                </a:solidFill>
                <a:latin typeface="BirchCTT" pitchFamily="2" charset="0"/>
              </a:rPr>
              <a:t> - танцевально-хореографические и</a:t>
            </a:r>
          </a:p>
          <a:p>
            <a:r>
              <a:rPr lang="ru-RU" sz="3600" b="1" dirty="0" smtClean="0">
                <a:solidFill>
                  <a:schemeClr val="bg1">
                    <a:lumMod val="75000"/>
                  </a:schemeClr>
                </a:solidFill>
                <a:latin typeface="BirchCTT" pitchFamily="2" charset="0"/>
              </a:rPr>
              <a:t> - вокально-хоровые миниатюры</a:t>
            </a:r>
            <a:endParaRPr lang="ru-RU" sz="3600" b="1" dirty="0">
              <a:solidFill>
                <a:schemeClr val="bg1">
                  <a:lumMod val="75000"/>
                </a:schemeClr>
              </a:solidFill>
              <a:latin typeface="BirchCTT" pitchFamily="2" charset="0"/>
            </a:endParaRPr>
          </a:p>
        </p:txBody>
      </p:sp>
      <p:pic>
        <p:nvPicPr>
          <p:cNvPr id="1026" name="Picture 2" descr="D:\фото МЮЗИК-ХОЛЛ\на презентацию\SDC1131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21312831">
            <a:off x="388970" y="3485600"/>
            <a:ext cx="3850520" cy="2739608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D:\фото МЮЗИК-ХОЛЛ\на презентацию\SDC11300.JPG"/>
          <p:cNvPicPr>
            <a:picLocks noChangeAspect="1" noChangeArrowheads="1"/>
          </p:cNvPicPr>
          <p:nvPr/>
        </p:nvPicPr>
        <p:blipFill>
          <a:blip r:embed="rId3" cstate="screen">
            <a:lum bright="10000" contrast="10000"/>
          </a:blip>
          <a:srcRect/>
          <a:stretch>
            <a:fillRect/>
          </a:stretch>
        </p:blipFill>
        <p:spPr bwMode="auto">
          <a:xfrm rot="426027">
            <a:off x="4865189" y="3633112"/>
            <a:ext cx="3600000" cy="2655407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3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картинки\фоны\pic05112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-25"/>
            <a:ext cx="9144000" cy="6858025"/>
          </a:xfrm>
          <a:prstGeom prst="rect">
            <a:avLst/>
          </a:prstGeom>
          <a:noFill/>
        </p:spPr>
      </p:pic>
      <p:pic>
        <p:nvPicPr>
          <p:cNvPr id="12290" name="Picture 2" descr="C:\Users\User\Desktop\Для презентации МЮЗИК-ХОЛЛ\SDC10808.JPG"/>
          <p:cNvPicPr>
            <a:picLocks noChangeAspect="1" noChangeArrowheads="1"/>
          </p:cNvPicPr>
          <p:nvPr/>
        </p:nvPicPr>
        <p:blipFill>
          <a:blip r:embed="rId3" cstate="screen">
            <a:lum contrast="20000"/>
          </a:blip>
          <a:srcRect/>
          <a:stretch>
            <a:fillRect/>
          </a:stretch>
        </p:blipFill>
        <p:spPr bwMode="auto">
          <a:xfrm>
            <a:off x="4000496" y="214290"/>
            <a:ext cx="4286280" cy="32147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291" name="Picture 3" descr="C:\Users\User\Desktop\Для презентации МЮЗИК-ХОЛЛ\SDC10810.JPG"/>
          <p:cNvPicPr>
            <a:picLocks noChangeAspect="1" noChangeArrowheads="1"/>
          </p:cNvPicPr>
          <p:nvPr/>
        </p:nvPicPr>
        <p:blipFill>
          <a:blip r:embed="rId4" cstate="screen">
            <a:lum contrast="20000"/>
          </a:blip>
          <a:srcRect/>
          <a:stretch>
            <a:fillRect/>
          </a:stretch>
        </p:blipFill>
        <p:spPr bwMode="auto">
          <a:xfrm>
            <a:off x="4929190" y="3643314"/>
            <a:ext cx="3829521" cy="28721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3" name="Picture 5" descr="C:\Users\User\Desktop\Для презентации МЮЗИК-ХОЛЛ\SDC10861.JPG"/>
          <p:cNvPicPr>
            <a:picLocks noChangeAspect="1" noChangeArrowheads="1"/>
          </p:cNvPicPr>
          <p:nvPr/>
        </p:nvPicPr>
        <p:blipFill>
          <a:blip r:embed="rId5" cstate="screen">
            <a:lum bright="10000" contrast="10000"/>
          </a:blip>
          <a:srcRect/>
          <a:stretch>
            <a:fillRect/>
          </a:stretch>
        </p:blipFill>
        <p:spPr bwMode="auto">
          <a:xfrm rot="21320630">
            <a:off x="54590" y="20770"/>
            <a:ext cx="2402625" cy="3203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4" name="Picture 6" descr="C:\Users\User\Desktop\Для презентации МЮЗИК-ХОЛЛ\SDC10859.JPG"/>
          <p:cNvPicPr>
            <a:picLocks noChangeAspect="1" noChangeArrowheads="1"/>
          </p:cNvPicPr>
          <p:nvPr/>
        </p:nvPicPr>
        <p:blipFill>
          <a:blip r:embed="rId6" cstate="screen">
            <a:lum contrast="30000"/>
          </a:blip>
          <a:srcRect/>
          <a:stretch>
            <a:fillRect/>
          </a:stretch>
        </p:blipFill>
        <p:spPr bwMode="auto">
          <a:xfrm>
            <a:off x="1785918" y="2285992"/>
            <a:ext cx="3214710" cy="27157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 descr="C:\Users\User\Desktop\Для презентации МЮЗИК-ХОЛЛ\SDC10859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21261262">
            <a:off x="264696" y="4208958"/>
            <a:ext cx="2533559" cy="26021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C:\Users\User\Desktop\Для презентации МЮЗИК-ХОЛЛ\SDC10854.JPG"/>
          <p:cNvPicPr>
            <a:picLocks noChangeAspect="1" noChangeArrowheads="1"/>
          </p:cNvPicPr>
          <p:nvPr/>
        </p:nvPicPr>
        <p:blipFill>
          <a:blip r:embed="rId8" cstate="screen">
            <a:lum bright="10000" contrast="10000"/>
          </a:blip>
          <a:srcRect/>
          <a:stretch>
            <a:fillRect/>
          </a:stretch>
        </p:blipFill>
        <p:spPr bwMode="auto">
          <a:xfrm rot="21254686">
            <a:off x="1357289" y="803653"/>
            <a:ext cx="6429421" cy="5339991"/>
          </a:xfrm>
          <a:prstGeom prst="rect">
            <a:avLst/>
          </a:prstGeom>
          <a:ln w="76200">
            <a:solidFill>
              <a:srgbClr val="FF006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5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0">
              <a:srgbClr val="FFFF00"/>
            </a:gs>
            <a:gs pos="36000">
              <a:srgbClr val="FFFF66"/>
            </a:gs>
            <a:gs pos="51000">
              <a:srgbClr val="6699FF"/>
            </a:gs>
            <a:gs pos="79000">
              <a:srgbClr val="33CC3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Для презентации МЮЗИК-ХОЛЛ\SDC1093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8547" y="1050088"/>
            <a:ext cx="5386461" cy="4307738"/>
          </a:xfrm>
          <a:prstGeom prst="rect">
            <a:avLst/>
          </a:prstGeom>
          <a:ln w="28575">
            <a:solidFill>
              <a:srgbClr val="FFFF6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Right"/>
            <a:lightRig rig="threePt" dir="t"/>
          </a:scene3d>
        </p:spPr>
      </p:pic>
      <p:sp>
        <p:nvSpPr>
          <p:cNvPr id="4" name="TextBox 3"/>
          <p:cNvSpPr txBox="1"/>
          <p:nvPr/>
        </p:nvSpPr>
        <p:spPr>
          <a:xfrm>
            <a:off x="5500694" y="698258"/>
            <a:ext cx="357186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rgbClr val="FFFFFF"/>
                  </a:solidFill>
                </a:ln>
                <a:solidFill>
                  <a:schemeClr val="bg1">
                    <a:lumMod val="75000"/>
                  </a:schemeClr>
                </a:solidFill>
                <a:latin typeface="BirchCTT" pitchFamily="2" charset="0"/>
              </a:rPr>
              <a:t>Музыка</a:t>
            </a:r>
          </a:p>
          <a:p>
            <a:pPr algn="ctr"/>
            <a:endParaRPr lang="ru-RU" sz="4000" b="1" dirty="0" smtClean="0">
              <a:ln>
                <a:solidFill>
                  <a:srgbClr val="FFFFFF"/>
                </a:solidFill>
              </a:ln>
              <a:solidFill>
                <a:schemeClr val="bg1">
                  <a:lumMod val="75000"/>
                </a:schemeClr>
              </a:solidFill>
              <a:latin typeface="BirchCTT" pitchFamily="2" charset="0"/>
            </a:endParaRPr>
          </a:p>
          <a:p>
            <a:pPr algn="ctr"/>
            <a:r>
              <a:rPr lang="ru-RU" sz="4400" b="1" dirty="0" smtClean="0">
                <a:ln>
                  <a:solidFill>
                    <a:srgbClr val="FFFFFF"/>
                  </a:solidFill>
                </a:ln>
                <a:solidFill>
                  <a:schemeClr val="bg1">
                    <a:lumMod val="75000"/>
                  </a:schemeClr>
                </a:solidFill>
                <a:latin typeface="BirchCTT" pitchFamily="2" charset="0"/>
              </a:rPr>
              <a:t>Пение</a:t>
            </a:r>
          </a:p>
          <a:p>
            <a:pPr algn="ctr"/>
            <a:endParaRPr lang="ru-RU" sz="4000" b="1" dirty="0" smtClean="0">
              <a:ln>
                <a:solidFill>
                  <a:srgbClr val="FFFFFF"/>
                </a:solidFill>
              </a:ln>
              <a:solidFill>
                <a:schemeClr val="bg1">
                  <a:lumMod val="75000"/>
                </a:schemeClr>
              </a:solidFill>
              <a:latin typeface="BirchCTT" pitchFamily="2" charset="0"/>
            </a:endParaRPr>
          </a:p>
          <a:p>
            <a:pPr algn="ctr"/>
            <a:r>
              <a:rPr lang="ru-RU" sz="4400" b="1" dirty="0" smtClean="0">
                <a:ln>
                  <a:solidFill>
                    <a:srgbClr val="FFFFFF"/>
                  </a:solidFill>
                </a:ln>
                <a:solidFill>
                  <a:schemeClr val="bg1">
                    <a:lumMod val="75000"/>
                  </a:schemeClr>
                </a:solidFill>
                <a:latin typeface="BirchCTT" pitchFamily="2" charset="0"/>
              </a:rPr>
              <a:t>Хореография</a:t>
            </a:r>
          </a:p>
          <a:p>
            <a:pPr algn="ctr"/>
            <a:endParaRPr lang="ru-RU" sz="4000" b="1" dirty="0" smtClean="0">
              <a:ln>
                <a:solidFill>
                  <a:srgbClr val="FFFFFF"/>
                </a:solidFill>
              </a:ln>
              <a:solidFill>
                <a:schemeClr val="bg1">
                  <a:lumMod val="75000"/>
                </a:schemeClr>
              </a:solidFill>
              <a:latin typeface="BirchCTT" pitchFamily="2" charset="0"/>
            </a:endParaRPr>
          </a:p>
          <a:p>
            <a:pPr algn="ctr"/>
            <a:r>
              <a:rPr lang="ru-RU" sz="4000" b="1" dirty="0" smtClean="0">
                <a:ln>
                  <a:solidFill>
                    <a:srgbClr val="FFFFFF"/>
                  </a:solidFill>
                </a:ln>
                <a:solidFill>
                  <a:schemeClr val="bg1">
                    <a:lumMod val="75000"/>
                  </a:schemeClr>
                </a:solidFill>
                <a:latin typeface="BirchCTT" pitchFamily="2" charset="0"/>
              </a:rPr>
              <a:t>Сценический образ</a:t>
            </a:r>
            <a:endParaRPr lang="ru-RU" sz="4000" b="1" dirty="0">
              <a:ln>
                <a:solidFill>
                  <a:srgbClr val="FFFFFF"/>
                </a:solidFill>
              </a:ln>
              <a:solidFill>
                <a:schemeClr val="bg1">
                  <a:lumMod val="75000"/>
                </a:schemeClr>
              </a:solidFill>
              <a:latin typeface="BirchCTT" pitchFamily="2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FF00"/>
            </a:gs>
            <a:gs pos="0">
              <a:srgbClr val="FFFF00"/>
            </a:gs>
            <a:gs pos="36000">
              <a:srgbClr val="FFFF66"/>
            </a:gs>
            <a:gs pos="51000">
              <a:srgbClr val="6699FF"/>
            </a:gs>
            <a:gs pos="79000">
              <a:srgbClr val="33CC3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57158" y="142852"/>
            <a:ext cx="8686800" cy="257175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4800" b="1" dirty="0" smtClean="0">
                <a:solidFill>
                  <a:srgbClr val="0000FF"/>
                </a:solidFill>
                <a:latin typeface="BirchCTT" pitchFamily="2" charset="0"/>
              </a:rPr>
              <a:t>Центральной концепцией </a:t>
            </a:r>
            <a:r>
              <a:rPr lang="ru-RU" sz="4000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/>
            </a:r>
            <a:br>
              <a:rPr lang="ru-RU" sz="4000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</a:br>
            <a:r>
              <a:rPr lang="ru-RU" sz="4400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проекта  «Школьный </a:t>
            </a:r>
            <a:br>
              <a:rPr lang="ru-RU" sz="4400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</a:br>
            <a:r>
              <a:rPr lang="ru-RU" sz="4400" b="1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</a:rPr>
              <a:t>мюзик-холл» является культурно-эстетическое развитие школьников</a:t>
            </a:r>
            <a:endParaRPr lang="ru-RU" sz="3200" b="1" dirty="0">
              <a:solidFill>
                <a:schemeClr val="bg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643238" y="192880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0">
              <a:srgbClr val="FFFF00"/>
            </a:gs>
            <a:gs pos="36000">
              <a:srgbClr val="FFFF66"/>
            </a:gs>
            <a:gs pos="51000">
              <a:srgbClr val="6699FF"/>
            </a:gs>
            <a:gs pos="79000">
              <a:srgbClr val="33CC33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642918"/>
            <a:ext cx="850112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1">
                    <a:lumMod val="50000"/>
                  </a:schemeClr>
                </a:solidFill>
                <a:latin typeface="BirchCTT" pitchFamily="2" charset="0"/>
              </a:rPr>
              <a:t>ЦЕЛЬ:</a:t>
            </a:r>
          </a:p>
          <a:p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  <a:cs typeface="DilleniaUPC" pitchFamily="18" charset="-34"/>
              </a:rPr>
              <a:t>образовательно-концертная  деятельность,                  способствующая культурно-эстетическому, нравственному формированию обучающихся.</a:t>
            </a:r>
            <a:endParaRPr lang="ru-RU" sz="3200" b="1" dirty="0">
              <a:solidFill>
                <a:schemeClr val="bg1">
                  <a:lumMod val="50000"/>
                </a:schemeClr>
              </a:solidFill>
              <a:cs typeface="DilleniaUPC" pitchFamily="18" charset="-34"/>
            </a:endParaRPr>
          </a:p>
        </p:txBody>
      </p:sp>
      <p:pic>
        <p:nvPicPr>
          <p:cNvPr id="16385" name="Picture 1" descr="D:\фото МЮЗИК-ХОЛЛ\фото с конкурсов\DSCN726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7158" y="3286124"/>
            <a:ext cx="4320000" cy="2828945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386" name="Picture 2" descr="D:\фото МЮЗИК-ХОЛЛ\SDC1092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467886">
            <a:off x="4673498" y="3265825"/>
            <a:ext cx="4105686" cy="2828945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chemeClr val="bg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0">
              <a:srgbClr val="FFFF00"/>
            </a:gs>
            <a:gs pos="36000">
              <a:srgbClr val="FFFF66"/>
            </a:gs>
            <a:gs pos="51000">
              <a:srgbClr val="6699FF"/>
            </a:gs>
            <a:gs pos="79000">
              <a:srgbClr val="33CC33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28596" y="1357298"/>
            <a:ext cx="8643998" cy="278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помогать раскрывать индивидуальный творческий и физический потенциал, научить качественному исполнению;</a:t>
            </a:r>
            <a:endParaRPr kumimoji="0" lang="ru-RU" sz="2500" b="1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преодолевать внутренние комплексы</a:t>
            </a:r>
            <a:r>
              <a:rPr kumimoji="0" lang="en-US" sz="25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раскрепощаться</a:t>
            </a:r>
            <a:r>
              <a:rPr kumimoji="0" lang="en-US" sz="25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500" b="1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формировать адекватную оценку и самооценку, самостоятельность, самоконтроль, сравнительный анализ, собственное мнение.</a:t>
            </a:r>
            <a:endParaRPr kumimoji="0" lang="ru-RU" sz="2500" b="1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14282" y="1500174"/>
            <a:ext cx="8643998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000" b="1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через яркую</a:t>
            </a: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увлекательную форму общения педагога и обучающихся, через доступную образную систему вызывать интерес и любовь к занятиям танцами и пением;</a:t>
            </a: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0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обучать базовым знаниям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3000" b="1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D:\фото МЮЗИК-ХОЛЛ\НОВЫЕ ФОТКИ МЮЗИК_ХОЛЛА\SDC1119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28662" y="4214818"/>
            <a:ext cx="3240000" cy="2430000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1268" name="Picture 4" descr="D:\фото МЮЗИК-ХОЛЛ\НОВЫЕ ФОТКИ МЮЗИК_ХОЛЛА\SDC1118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2066" y="4143380"/>
            <a:ext cx="3240000" cy="24300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rnd">
            <a:solidFill>
              <a:schemeClr val="bg1">
                <a:lumMod val="5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Left"/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214282" y="285728"/>
            <a:ext cx="89297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chemeClr val="bg1">
                    <a:lumMod val="50000"/>
                  </a:schemeClr>
                </a:solidFill>
                <a:latin typeface="BirchCTT" pitchFamily="2" charset="0"/>
                <a:ea typeface="Times New Roman" pitchFamily="18" charset="0"/>
                <a:cs typeface="Times New Roman" pitchFamily="18" charset="0"/>
              </a:rPr>
              <a:t>Задачи: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u="sng" dirty="0" smtClean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ОБУЧЕНИИ:</a:t>
            </a:r>
            <a:endParaRPr lang="ru-RU" sz="2800" b="1" u="sng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0 L -0.53108 0.00231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" y="1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0.52847 0.00231 " pathEditMode="relative" rAng="0" ptsTypes="AA">
                                      <p:cBhvr>
                                        <p:cTn id="35" dur="3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265" grpId="0"/>
      <p:bldP spid="1126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0">
              <a:srgbClr val="FFFF00"/>
            </a:gs>
            <a:gs pos="36000">
              <a:srgbClr val="FFFF66"/>
            </a:gs>
            <a:gs pos="51000">
              <a:srgbClr val="6699FF"/>
            </a:gs>
            <a:gs pos="79000">
              <a:srgbClr val="33CC33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500034" y="999683"/>
            <a:ext cx="7557019" cy="3000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развивать память, наблюдательность, артистичность;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развивать творческие возможности и способности;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развивать свободное самовыражение каждого обучающегося посредством музыки, пения, движения, импровизации, фантазии;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развивать эстетический и музыкальный вкус, приобщая таким образом к шедеврам мировой культуры, к познанию истинных ценностей.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pic>
        <p:nvPicPr>
          <p:cNvPr id="8196" name="Picture 4" descr="D:\фото МЮЗИК-ХОЛЛ\фото с конкурсов\Закрытие конкурса 12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86314" y="3800834"/>
            <a:ext cx="3600000" cy="270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FFFF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14282" y="71414"/>
            <a:ext cx="89297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chemeClr val="bg1">
                    <a:lumMod val="50000"/>
                  </a:schemeClr>
                </a:solidFill>
                <a:latin typeface="BirchCTT" pitchFamily="2" charset="0"/>
                <a:ea typeface="Times New Roman" pitchFamily="18" charset="0"/>
                <a:cs typeface="Times New Roman" pitchFamily="18" charset="0"/>
              </a:rPr>
              <a:t>Задачи: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u="sng" dirty="0" smtClean="0">
                <a:solidFill>
                  <a:srgbClr val="0000FF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РАЗВИТИИ:</a:t>
            </a:r>
            <a:endParaRPr lang="ru-RU" sz="2800" b="1" u="sng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5" name="Picture 3" descr="D:\фото МЮЗИК-ХОЛЛ\фотки МХ\DSCN501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2910" y="3807185"/>
            <a:ext cx="3600000" cy="26936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00FF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8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100000" fill="hold"/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800" decel="100000" fill="hold"/>
                                        <p:tgtEl>
                                          <p:spTgt spid="8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800" decel="100000" fill="hold"/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4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636 0.03217 C -0.11719 0.02153 -0.14063 0.01204 -0.15104 -0.00023 C -0.16163 -0.01412 -0.16667 -0.03009 -0.17188 -0.04607 C -0.17674 -0.06227 -0.17188 -0.07616 -0.16667 -0.09074 C -0.16163 -0.10417 -0.154 -0.11921 -0.1349 -0.13148 C -0.11945 -0.14375 -0.09341 -0.1537 -0.06459 -0.16134 C -0.03872 -0.16852 -0.00695 -0.17338 0.0243 -0.17616 C 0.05469 -0.17778 0.0868 -0.17778 0.11562 -0.17616 C 0.14618 -0.17338 0.17569 -0.16736 0.1993 -0.15718 C 0.22309 -0.14884 0.24392 -0.13773 0.25416 -0.12431 C 0.26545 -0.11181 0.27274 -0.09468 0.27274 -0.08079 C 0.27534 -0.06713 0.27274 -0.05116 0.2592 -0.03773 C 0.24653 -0.02523 0.22309 -0.01551 0.19184 -0.01042 C 0.15677 -0.00695 0.1283 -0.01158 0.10781 -0.02037 C 0.08993 -0.02894 0.07656 -0.04259 0.07378 -0.0588 C 0.07378 -0.07431 0.07656 -0.08912 0.08993 -0.10208 C 0.10243 -0.11435 0.10017 -0.11667 0.15208 -0.13264 C 0.1993 -0.15 0.24653 -0.14537 0.27534 -0.14653 C 0.30364 -0.14653 0.32691 -0.14167 0.35607 -0.13634 C 0.38802 -0.13056 0.41389 -0.11921 0.42882 -0.10926 C 0.4493 -0.09931 0.45816 -0.08681 0.4684 -0.06713 C 0.47691 -0.04745 0.47691 -0.03773 0.47691 -0.02292 C 0.47691 -0.00787 0.47691 0.00694 0.47691 0.02153 " pathEditMode="relative" rAng="0" ptsTypes="fffffffffffffffffffffff">
                                      <p:cBhvr>
                                        <p:cTn id="45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" y="-105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C 0.01806 0.00949 0.03872 0.02013 0.04792 0.0331 C 0.05712 0.04745 0.06163 0.06388 0.06597 0.08078 C 0.07118 0.09768 0.06597 0.11157 0.06163 0.12731 C 0.05712 0.14166 0.05017 0.15717 0.03385 0.1699 C 0.02066 0.1824 -0.0026 0.19305 -0.02743 0.20069 C -0.05035 0.20856 -0.07743 0.21388 -0.10486 0.21643 C -0.13229 0.21944 -0.15955 0.21944 -0.18507 0.21643 C -0.21215 0.21388 -0.23733 0.2074 -0.25781 0.19675 C -0.2783 0.18796 -0.29653 0.17638 -0.30556 0.16203 C -0.31719 0.1493 -0.32135 0.13125 -0.32135 0.11666 C -0.32378 0.10277 -0.32135 0.08611 -0.3099 0.07175 C -0.29878 0.05902 -0.2783 0.04814 -0.25087 0.04328 C -0.22344 0.03958 -0.19601 0.04467 -0.1776 0.0537 C -0.16198 0.0625 -0.15052 0.07708 -0.14809 0.09375 C -0.14809 0.11041 -0.15052 0.12569 -0.16198 0.13865 C -0.17326 0.15185 -0.17101 0.15439 -0.21667 0.17106 C -0.25781 0.18935 -0.29878 0.18425 -0.32378 0.18541 C -0.34861 0.18541 -0.36944 0.18009 -0.39427 0.17476 C -0.42187 0.16875 -0.44462 0.15717 -0.46076 0.14652 C -0.47656 0.1368 -0.48333 0.12337 -0.49236 0.10277 C -0.49878 0.08217 -0.49878 0.07175 -0.49878 0.05625 C -0.49878 0.0405 -0.49878 0.02523 -0.49878 0.00949 " pathEditMode="relative" rAng="0" ptsTypes="fffffffffffffffffffffff">
                                      <p:cBhvr>
                                        <p:cTn id="47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" y="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5">
      <a:dk1>
        <a:sysClr val="windowText" lastClr="000000"/>
      </a:dk1>
      <a:lt1>
        <a:srgbClr val="FF0000"/>
      </a:lt1>
      <a:dk2>
        <a:srgbClr val="244582"/>
      </a:dk2>
      <a:lt2>
        <a:srgbClr val="FFF39D"/>
      </a:lt2>
      <a:accent1>
        <a:srgbClr val="FE6D0A"/>
      </a:accent1>
      <a:accent2>
        <a:srgbClr val="4877CC"/>
      </a:accent2>
      <a:accent3>
        <a:srgbClr val="B32C16"/>
      </a:accent3>
      <a:accent4>
        <a:srgbClr val="FFFF00"/>
      </a:accent4>
      <a:accent5>
        <a:srgbClr val="FFFF00"/>
      </a:accent5>
      <a:accent6>
        <a:srgbClr val="5D6167"/>
      </a:accent6>
      <a:hlink>
        <a:srgbClr val="D2611C"/>
      </a:hlink>
      <a:folHlink>
        <a:srgbClr val="3B435B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1355</TotalTime>
  <Words>357</Words>
  <Application>Microsoft Office PowerPoint</Application>
  <PresentationFormat>Экран (4:3)</PresentationFormat>
  <Paragraphs>59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МЮЗИК       -Холл</vt:lpstr>
      <vt:lpstr>Слайд 2</vt:lpstr>
      <vt:lpstr>Слайд 3</vt:lpstr>
      <vt:lpstr>Слайд 4</vt:lpstr>
      <vt:lpstr>Слайд 5</vt:lpstr>
      <vt:lpstr>      Центральной концепцией  проекта  «Школьный  мюзик-холл» является культурно-эстетическое развитие школьников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МЮЗИК       -Холл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МЮЗИК  - Холл</dc:title>
  <dc:creator>Центр</dc:creator>
  <cp:lastModifiedBy>ЛЕНА</cp:lastModifiedBy>
  <cp:revision>134</cp:revision>
  <dcterms:created xsi:type="dcterms:W3CDTF">2008-10-14T11:38:10Z</dcterms:created>
  <dcterms:modified xsi:type="dcterms:W3CDTF">2012-06-12T19:34:40Z</dcterms:modified>
</cp:coreProperties>
</file>