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4"/>
  </p:notesMasterIdLst>
  <p:sldIdLst>
    <p:sldId id="298" r:id="rId2"/>
    <p:sldId id="310" r:id="rId3"/>
    <p:sldId id="313" r:id="rId4"/>
    <p:sldId id="315" r:id="rId5"/>
    <p:sldId id="316" r:id="rId6"/>
    <p:sldId id="317" r:id="rId7"/>
    <p:sldId id="320" r:id="rId8"/>
    <p:sldId id="324" r:id="rId9"/>
    <p:sldId id="280" r:id="rId10"/>
    <p:sldId id="300" r:id="rId11"/>
    <p:sldId id="308" r:id="rId12"/>
    <p:sldId id="284" r:id="rId13"/>
    <p:sldId id="285" r:id="rId14"/>
    <p:sldId id="286" r:id="rId15"/>
    <p:sldId id="304" r:id="rId16"/>
    <p:sldId id="297" r:id="rId17"/>
    <p:sldId id="287" r:id="rId18"/>
    <p:sldId id="288" r:id="rId19"/>
    <p:sldId id="293" r:id="rId20"/>
    <p:sldId id="301" r:id="rId21"/>
    <p:sldId id="329" r:id="rId22"/>
    <p:sldId id="33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6600"/>
    <a:srgbClr val="FF0000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709" autoAdjust="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944076-C89D-4809-9EFB-61B5E27CD0D3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06D95A-AE7E-44B6-9496-9C6DBD8BF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65A7-0E9F-4271-AAA6-0C693C309BA2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F198-614F-417D-ABE4-ADD57434B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9F7E-F07B-46E4-A673-99B3B92BCD1A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F690D-08ED-4A9F-A32B-7EA031B75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8642-932D-40FC-A147-E88A9A55EF49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AA13-3297-4138-A74D-AD268AF46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C9FE7-8F22-4631-8143-7C4D987FF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BE13-53B5-4EB3-8F00-52C2CB6D1691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41FE-4F39-4B59-A4BE-B47CD7B47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CFAD-AC22-480F-B47E-135FB0405447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B8B5-38C8-4BD6-B6EE-1216D2A18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0878-728B-42C9-BE80-D470B03CD07D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E04D-B0BE-439E-8488-91FC37159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CB6C-4E09-4EF4-8ECF-612F64444DB2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9520-0440-4037-B7CB-E39C052FA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8EA47-31A2-40C3-8F5D-F2ABEBCB3882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ED4B-F1BB-423C-BF44-769D2E54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396A-DD7B-489F-8B66-3360994E22F7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EF85-40A8-4F2C-B71D-9575CDAC0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0414-943A-45F6-8F7A-D082D897E688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A94D-3B26-4FE9-B2E8-98A2B32C8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3E74-7322-4D28-92D0-F54F4A12C085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251C-148E-4CB2-A6D2-96E263AE1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6D4C8E-977F-432E-B9E9-9CA56FD63626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66FB1-4E45-4375-B0E7-3E37D2EA6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ransition spd="med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57188" y="857250"/>
            <a:ext cx="8358187" cy="54784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413" algn="ctr" eaLnBrk="0" hangingPunct="0">
              <a:defRPr/>
            </a:pPr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indent="252413" algn="ctr" eaLnBrk="0" hangingPunct="0">
              <a:defRPr/>
            </a:pPr>
            <a:r>
              <a:rPr lang="ru-RU" sz="4000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мультимедийная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презентация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indent="252413" algn="ctr" eaLnBrk="0" hangingPunct="0"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4800" b="1" dirty="0" err="1">
                <a:solidFill>
                  <a:schemeClr val="accent2">
                    <a:lumMod val="75000"/>
                  </a:schemeClr>
                </a:solidFill>
              </a:rPr>
              <a:t>Здоровьесберегающая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среда  школы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indent="252413" algn="ctr" eaLnBrk="0" hangingPunct="0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из опыта работы зам.директора по УВР МОУ СОШ №12 </a:t>
            </a:r>
          </a:p>
          <a:p>
            <a:pPr indent="252413" algn="ctr" eaLnBrk="0" hangingPunct="0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г.о. Жуковский Московской области</a:t>
            </a:r>
          </a:p>
          <a:p>
            <a:pPr indent="252413" algn="ctr" eaLnBrk="0" hangingPunct="0"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Подкопаевой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 Антонины Георгиевны</a:t>
            </a:r>
          </a:p>
          <a:p>
            <a:pPr indent="252413" algn="ctr" eaLnBrk="0" hangingPunct="0">
              <a:defRPr/>
            </a:pPr>
            <a:endParaRPr lang="ru-RU" sz="1600" b="1" dirty="0">
              <a:latin typeface="Calibri" pitchFamily="34" charset="0"/>
              <a:cs typeface="Times New Roman" pitchFamily="18" charset="0"/>
            </a:endParaRPr>
          </a:p>
          <a:p>
            <a:pPr indent="252413" algn="ctr" eaLnBrk="0" hangingPunct="0">
              <a:defRPr/>
            </a:pPr>
            <a:endParaRPr lang="ru-RU" sz="1600" b="1" dirty="0">
              <a:latin typeface="Calibri" pitchFamily="34" charset="0"/>
              <a:cs typeface="Times New Roman" pitchFamily="18" charset="0"/>
            </a:endParaRPr>
          </a:p>
          <a:p>
            <a:pPr indent="252413" algn="ctr" eaLnBrk="0" hangingPunct="0">
              <a:defRPr/>
            </a:pPr>
            <a:endParaRPr lang="ru-RU" sz="800" dirty="0"/>
          </a:p>
          <a:p>
            <a:pPr indent="252413" algn="ctr" eaLnBrk="0" hangingPunct="0">
              <a:defRPr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357166"/>
          <a:ext cx="8715375" cy="4643437"/>
        </p:xfrm>
        <a:graphic>
          <a:graphicData uri="http://schemas.openxmlformats.org/presentationml/2006/ole">
            <p:oleObj spid="_x0000_s1026" name="Документ" r:id="rId3" imgW="9402224" imgH="3574583" progId="Word.Document.8">
              <p:embed/>
            </p:oleObj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13315" name="Group 7"/>
          <p:cNvGrpSpPr>
            <a:grpSpLocks noChangeAspect="1"/>
          </p:cNvGrpSpPr>
          <p:nvPr/>
        </p:nvGrpSpPr>
        <p:grpSpPr bwMode="auto">
          <a:xfrm>
            <a:off x="579438" y="500063"/>
            <a:ext cx="7875587" cy="5786437"/>
            <a:chOff x="365" y="406"/>
            <a:chExt cx="4961" cy="3645"/>
          </a:xfrm>
        </p:grpSpPr>
        <p:sp>
          <p:nvSpPr>
            <p:cNvPr id="1331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65" y="406"/>
              <a:ext cx="4961" cy="3645"/>
            </a:xfrm>
            <a:prstGeom prst="rect">
              <a:avLst/>
            </a:prstGeom>
            <a:noFill/>
            <a:ln w="57150">
              <a:solidFill>
                <a:srgbClr val="703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8"/>
            <p:cNvSpPr>
              <a:spLocks/>
            </p:cNvSpPr>
            <p:nvPr/>
          </p:nvSpPr>
          <p:spPr bwMode="auto">
            <a:xfrm>
              <a:off x="839" y="7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9"/>
            <p:cNvSpPr>
              <a:spLocks/>
            </p:cNvSpPr>
            <p:nvPr/>
          </p:nvSpPr>
          <p:spPr bwMode="auto">
            <a:xfrm>
              <a:off x="4714" y="3600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60000 65536"/>
                <a:gd name="T7" fmla="*/ 0 60000 65536"/>
                <a:gd name="T8" fmla="*/ 0 60000 65536"/>
                <a:gd name="T9" fmla="*/ 0 w 1"/>
                <a:gd name="T10" fmla="*/ 0 h 5"/>
                <a:gd name="T11" fmla="*/ 1 w 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Oval 10"/>
            <p:cNvSpPr>
              <a:spLocks noChangeArrowheads="1"/>
            </p:cNvSpPr>
            <p:nvPr/>
          </p:nvSpPr>
          <p:spPr bwMode="auto">
            <a:xfrm>
              <a:off x="2096" y="1689"/>
              <a:ext cx="1404" cy="787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Oval 11"/>
            <p:cNvSpPr>
              <a:spLocks noChangeArrowheads="1"/>
            </p:cNvSpPr>
            <p:nvPr/>
          </p:nvSpPr>
          <p:spPr bwMode="auto">
            <a:xfrm>
              <a:off x="2219" y="2315"/>
              <a:ext cx="228" cy="128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Oval 12"/>
            <p:cNvSpPr>
              <a:spLocks noChangeArrowheads="1"/>
            </p:cNvSpPr>
            <p:nvPr/>
          </p:nvSpPr>
          <p:spPr bwMode="auto">
            <a:xfrm>
              <a:off x="2181" y="2381"/>
              <a:ext cx="147" cy="71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Oval 13"/>
            <p:cNvSpPr>
              <a:spLocks noChangeArrowheads="1"/>
            </p:cNvSpPr>
            <p:nvPr/>
          </p:nvSpPr>
          <p:spPr bwMode="auto">
            <a:xfrm>
              <a:off x="2143" y="2419"/>
              <a:ext cx="95" cy="52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Oval 14"/>
            <p:cNvSpPr>
              <a:spLocks noChangeArrowheads="1"/>
            </p:cNvSpPr>
            <p:nvPr/>
          </p:nvSpPr>
          <p:spPr bwMode="auto">
            <a:xfrm>
              <a:off x="2063" y="1655"/>
              <a:ext cx="1399" cy="788"/>
            </a:xfrm>
            <a:prstGeom prst="ellipse">
              <a:avLst/>
            </a:prstGeom>
            <a:solidFill>
              <a:srgbClr val="B3C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Oval 15"/>
            <p:cNvSpPr>
              <a:spLocks noChangeArrowheads="1"/>
            </p:cNvSpPr>
            <p:nvPr/>
          </p:nvSpPr>
          <p:spPr bwMode="auto">
            <a:xfrm>
              <a:off x="2186" y="2281"/>
              <a:ext cx="223" cy="129"/>
            </a:xfrm>
            <a:prstGeom prst="ellipse">
              <a:avLst/>
            </a:prstGeom>
            <a:solidFill>
              <a:srgbClr val="B3C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Oval 16"/>
            <p:cNvSpPr>
              <a:spLocks noChangeArrowheads="1"/>
            </p:cNvSpPr>
            <p:nvPr/>
          </p:nvSpPr>
          <p:spPr bwMode="auto">
            <a:xfrm>
              <a:off x="2148" y="2348"/>
              <a:ext cx="147" cy="66"/>
            </a:xfrm>
            <a:prstGeom prst="ellipse">
              <a:avLst/>
            </a:prstGeom>
            <a:solidFill>
              <a:srgbClr val="B3C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Oval 17"/>
            <p:cNvSpPr>
              <a:spLocks noChangeArrowheads="1"/>
            </p:cNvSpPr>
            <p:nvPr/>
          </p:nvSpPr>
          <p:spPr bwMode="auto">
            <a:xfrm>
              <a:off x="2110" y="2381"/>
              <a:ext cx="90" cy="57"/>
            </a:xfrm>
            <a:prstGeom prst="ellipse">
              <a:avLst/>
            </a:prstGeom>
            <a:solidFill>
              <a:srgbClr val="B3C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Rectangle 18"/>
            <p:cNvSpPr>
              <a:spLocks noChangeArrowheads="1"/>
            </p:cNvSpPr>
            <p:nvPr/>
          </p:nvSpPr>
          <p:spPr bwMode="auto">
            <a:xfrm>
              <a:off x="2390" y="1869"/>
              <a:ext cx="7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Двигательный</a:t>
              </a:r>
              <a:endParaRPr lang="ru-RU"/>
            </a:p>
          </p:txBody>
        </p:sp>
        <p:sp>
          <p:nvSpPr>
            <p:cNvPr id="13328" name="Rectangle 19"/>
            <p:cNvSpPr>
              <a:spLocks noChangeArrowheads="1"/>
            </p:cNvSpPr>
            <p:nvPr/>
          </p:nvSpPr>
          <p:spPr bwMode="auto">
            <a:xfrm>
              <a:off x="2357" y="1987"/>
              <a:ext cx="10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режим в начальных</a:t>
              </a:r>
              <a:endParaRPr lang="ru-RU"/>
            </a:p>
          </p:txBody>
        </p:sp>
        <p:sp>
          <p:nvSpPr>
            <p:cNvPr id="13329" name="Rectangle 20"/>
            <p:cNvSpPr>
              <a:spLocks noChangeArrowheads="1"/>
            </p:cNvSpPr>
            <p:nvPr/>
          </p:nvSpPr>
          <p:spPr bwMode="auto">
            <a:xfrm>
              <a:off x="2362" y="2111"/>
              <a:ext cx="40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классах</a:t>
              </a:r>
              <a:endParaRPr lang="ru-RU"/>
            </a:p>
          </p:txBody>
        </p:sp>
        <p:sp>
          <p:nvSpPr>
            <p:cNvPr id="13330" name="Freeform 21"/>
            <p:cNvSpPr>
              <a:spLocks/>
            </p:cNvSpPr>
            <p:nvPr/>
          </p:nvSpPr>
          <p:spPr bwMode="auto">
            <a:xfrm>
              <a:off x="882" y="1138"/>
              <a:ext cx="863" cy="522"/>
            </a:xfrm>
            <a:custGeom>
              <a:avLst/>
              <a:gdLst>
                <a:gd name="T0" fmla="*/ 4 w 863"/>
                <a:gd name="T1" fmla="*/ 389 h 522"/>
                <a:gd name="T2" fmla="*/ 175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89 h 522"/>
                <a:gd name="T12" fmla="*/ 4 w 863"/>
                <a:gd name="T13" fmla="*/ 389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4" y="389"/>
                  </a:moveTo>
                  <a:lnTo>
                    <a:pt x="175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89"/>
                  </a:lnTo>
                  <a:lnTo>
                    <a:pt x="4" y="389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Oval 22"/>
            <p:cNvSpPr>
              <a:spLocks noChangeArrowheads="1"/>
            </p:cNvSpPr>
            <p:nvPr/>
          </p:nvSpPr>
          <p:spPr bwMode="auto">
            <a:xfrm>
              <a:off x="920" y="1551"/>
              <a:ext cx="128" cy="81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Oval 23"/>
            <p:cNvSpPr>
              <a:spLocks noChangeArrowheads="1"/>
            </p:cNvSpPr>
            <p:nvPr/>
          </p:nvSpPr>
          <p:spPr bwMode="auto">
            <a:xfrm>
              <a:off x="901" y="1598"/>
              <a:ext cx="80" cy="43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Oval 24"/>
            <p:cNvSpPr>
              <a:spLocks noChangeArrowheads="1"/>
            </p:cNvSpPr>
            <p:nvPr/>
          </p:nvSpPr>
          <p:spPr bwMode="auto">
            <a:xfrm>
              <a:off x="877" y="1617"/>
              <a:ext cx="47" cy="29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25"/>
            <p:cNvSpPr>
              <a:spLocks/>
            </p:cNvSpPr>
            <p:nvPr/>
          </p:nvSpPr>
          <p:spPr bwMode="auto">
            <a:xfrm>
              <a:off x="848" y="1100"/>
              <a:ext cx="864" cy="522"/>
            </a:xfrm>
            <a:custGeom>
              <a:avLst/>
              <a:gdLst>
                <a:gd name="T0" fmla="*/ 0 w 864"/>
                <a:gd name="T1" fmla="*/ 394 h 522"/>
                <a:gd name="T2" fmla="*/ 176 w 864"/>
                <a:gd name="T3" fmla="*/ 522 h 522"/>
                <a:gd name="T4" fmla="*/ 864 w 864"/>
                <a:gd name="T5" fmla="*/ 522 h 522"/>
                <a:gd name="T6" fmla="*/ 864 w 864"/>
                <a:gd name="T7" fmla="*/ 0 h 522"/>
                <a:gd name="T8" fmla="*/ 0 w 864"/>
                <a:gd name="T9" fmla="*/ 0 h 522"/>
                <a:gd name="T10" fmla="*/ 0 w 864"/>
                <a:gd name="T11" fmla="*/ 394 h 522"/>
                <a:gd name="T12" fmla="*/ 0 w 864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522"/>
                <a:gd name="T23" fmla="*/ 864 w 864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522">
                  <a:moveTo>
                    <a:pt x="0" y="394"/>
                  </a:moveTo>
                  <a:lnTo>
                    <a:pt x="176" y="522"/>
                  </a:lnTo>
                  <a:lnTo>
                    <a:pt x="864" y="522"/>
                  </a:lnTo>
                  <a:lnTo>
                    <a:pt x="864" y="0"/>
                  </a:lnTo>
                  <a:lnTo>
                    <a:pt x="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3C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Oval 26"/>
            <p:cNvSpPr>
              <a:spLocks noChangeArrowheads="1"/>
            </p:cNvSpPr>
            <p:nvPr/>
          </p:nvSpPr>
          <p:spPr bwMode="auto">
            <a:xfrm>
              <a:off x="886" y="1518"/>
              <a:ext cx="129" cy="80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Oval 27"/>
            <p:cNvSpPr>
              <a:spLocks noChangeArrowheads="1"/>
            </p:cNvSpPr>
            <p:nvPr/>
          </p:nvSpPr>
          <p:spPr bwMode="auto">
            <a:xfrm>
              <a:off x="867" y="1560"/>
              <a:ext cx="81" cy="48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Oval 28"/>
            <p:cNvSpPr>
              <a:spLocks noChangeArrowheads="1"/>
            </p:cNvSpPr>
            <p:nvPr/>
          </p:nvSpPr>
          <p:spPr bwMode="auto">
            <a:xfrm>
              <a:off x="844" y="1584"/>
              <a:ext cx="47" cy="29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967" y="1119"/>
              <a:ext cx="6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Проведение</a:t>
              </a:r>
              <a:endParaRPr lang="ru-RU"/>
            </a:p>
          </p:txBody>
        </p:sp>
        <p:sp>
          <p:nvSpPr>
            <p:cNvPr id="13339" name="Rectangle 30"/>
            <p:cNvSpPr>
              <a:spLocks noChangeArrowheads="1"/>
            </p:cNvSpPr>
            <p:nvPr/>
          </p:nvSpPr>
          <p:spPr bwMode="auto">
            <a:xfrm>
              <a:off x="996" y="1243"/>
              <a:ext cx="57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зарядки до</a:t>
              </a:r>
              <a:endParaRPr lang="ru-RU"/>
            </a:p>
          </p:txBody>
        </p:sp>
        <p:sp>
          <p:nvSpPr>
            <p:cNvPr id="13340" name="Rectangle 31"/>
            <p:cNvSpPr>
              <a:spLocks noChangeArrowheads="1"/>
            </p:cNvSpPr>
            <p:nvPr/>
          </p:nvSpPr>
          <p:spPr bwMode="auto">
            <a:xfrm>
              <a:off x="1057" y="1361"/>
              <a:ext cx="45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учебных</a:t>
              </a:r>
              <a:endParaRPr lang="ru-RU"/>
            </a:p>
          </p:txBody>
        </p:sp>
        <p:sp>
          <p:nvSpPr>
            <p:cNvPr id="13341" name="Rectangle 32"/>
            <p:cNvSpPr>
              <a:spLocks noChangeArrowheads="1"/>
            </p:cNvSpPr>
            <p:nvPr/>
          </p:nvSpPr>
          <p:spPr bwMode="auto">
            <a:xfrm>
              <a:off x="1076" y="1485"/>
              <a:ext cx="41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занятий</a:t>
              </a:r>
              <a:endParaRPr lang="ru-RU"/>
            </a:p>
          </p:txBody>
        </p:sp>
        <p:sp>
          <p:nvSpPr>
            <p:cNvPr id="13342" name="Freeform 33"/>
            <p:cNvSpPr>
              <a:spLocks/>
            </p:cNvSpPr>
            <p:nvPr/>
          </p:nvSpPr>
          <p:spPr bwMode="auto">
            <a:xfrm>
              <a:off x="2366" y="792"/>
              <a:ext cx="864" cy="522"/>
            </a:xfrm>
            <a:custGeom>
              <a:avLst/>
              <a:gdLst>
                <a:gd name="T0" fmla="*/ 5 w 864"/>
                <a:gd name="T1" fmla="*/ 394 h 522"/>
                <a:gd name="T2" fmla="*/ 176 w 864"/>
                <a:gd name="T3" fmla="*/ 522 h 522"/>
                <a:gd name="T4" fmla="*/ 864 w 864"/>
                <a:gd name="T5" fmla="*/ 522 h 522"/>
                <a:gd name="T6" fmla="*/ 864 w 864"/>
                <a:gd name="T7" fmla="*/ 0 h 522"/>
                <a:gd name="T8" fmla="*/ 0 w 864"/>
                <a:gd name="T9" fmla="*/ 0 h 522"/>
                <a:gd name="T10" fmla="*/ 0 w 864"/>
                <a:gd name="T11" fmla="*/ 394 h 522"/>
                <a:gd name="T12" fmla="*/ 5 w 864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522"/>
                <a:gd name="T23" fmla="*/ 864 w 864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522">
                  <a:moveTo>
                    <a:pt x="5" y="394"/>
                  </a:moveTo>
                  <a:lnTo>
                    <a:pt x="176" y="522"/>
                  </a:lnTo>
                  <a:lnTo>
                    <a:pt x="864" y="522"/>
                  </a:lnTo>
                  <a:lnTo>
                    <a:pt x="864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Oval 34"/>
            <p:cNvSpPr>
              <a:spLocks noChangeArrowheads="1"/>
            </p:cNvSpPr>
            <p:nvPr/>
          </p:nvSpPr>
          <p:spPr bwMode="auto">
            <a:xfrm>
              <a:off x="2404" y="1209"/>
              <a:ext cx="128" cy="76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Oval 35"/>
            <p:cNvSpPr>
              <a:spLocks noChangeArrowheads="1"/>
            </p:cNvSpPr>
            <p:nvPr/>
          </p:nvSpPr>
          <p:spPr bwMode="auto">
            <a:xfrm>
              <a:off x="2385" y="1252"/>
              <a:ext cx="81" cy="48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Oval 36"/>
            <p:cNvSpPr>
              <a:spLocks noChangeArrowheads="1"/>
            </p:cNvSpPr>
            <p:nvPr/>
          </p:nvSpPr>
          <p:spPr bwMode="auto">
            <a:xfrm>
              <a:off x="2362" y="1276"/>
              <a:ext cx="52" cy="28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Freeform 37"/>
            <p:cNvSpPr>
              <a:spLocks/>
            </p:cNvSpPr>
            <p:nvPr/>
          </p:nvSpPr>
          <p:spPr bwMode="auto">
            <a:xfrm>
              <a:off x="2333" y="759"/>
              <a:ext cx="863" cy="522"/>
            </a:xfrm>
            <a:custGeom>
              <a:avLst/>
              <a:gdLst>
                <a:gd name="T0" fmla="*/ 5 w 863"/>
                <a:gd name="T1" fmla="*/ 393 h 522"/>
                <a:gd name="T2" fmla="*/ 176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93 h 522"/>
                <a:gd name="T12" fmla="*/ 5 w 863"/>
                <a:gd name="T13" fmla="*/ 393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5" y="393"/>
                  </a:moveTo>
                  <a:lnTo>
                    <a:pt x="176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5" y="393"/>
                  </a:lnTo>
                  <a:close/>
                </a:path>
              </a:pathLst>
            </a:custGeom>
            <a:solidFill>
              <a:srgbClr val="B3C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Oval 38"/>
            <p:cNvSpPr>
              <a:spLocks noChangeArrowheads="1"/>
            </p:cNvSpPr>
            <p:nvPr/>
          </p:nvSpPr>
          <p:spPr bwMode="auto">
            <a:xfrm>
              <a:off x="2371" y="1176"/>
              <a:ext cx="128" cy="76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Oval 39"/>
            <p:cNvSpPr>
              <a:spLocks noChangeArrowheads="1"/>
            </p:cNvSpPr>
            <p:nvPr/>
          </p:nvSpPr>
          <p:spPr bwMode="auto">
            <a:xfrm>
              <a:off x="2352" y="1219"/>
              <a:ext cx="81" cy="43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Oval 40"/>
            <p:cNvSpPr>
              <a:spLocks noChangeArrowheads="1"/>
            </p:cNvSpPr>
            <p:nvPr/>
          </p:nvSpPr>
          <p:spPr bwMode="auto">
            <a:xfrm>
              <a:off x="2328" y="1238"/>
              <a:ext cx="48" cy="33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Rectangle 41"/>
            <p:cNvSpPr>
              <a:spLocks noChangeArrowheads="1"/>
            </p:cNvSpPr>
            <p:nvPr/>
          </p:nvSpPr>
          <p:spPr bwMode="auto">
            <a:xfrm>
              <a:off x="2381" y="896"/>
              <a:ext cx="7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Физминутки на</a:t>
              </a:r>
              <a:endParaRPr lang="ru-RU"/>
            </a:p>
          </p:txBody>
        </p:sp>
        <p:sp>
          <p:nvSpPr>
            <p:cNvPr id="13351" name="Rectangle 42"/>
            <p:cNvSpPr>
              <a:spLocks noChangeArrowheads="1"/>
            </p:cNvSpPr>
            <p:nvPr/>
          </p:nvSpPr>
          <p:spPr bwMode="auto">
            <a:xfrm>
              <a:off x="2589" y="1020"/>
              <a:ext cx="35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уроках</a:t>
              </a:r>
              <a:endParaRPr lang="ru-RU"/>
            </a:p>
          </p:txBody>
        </p:sp>
        <p:sp>
          <p:nvSpPr>
            <p:cNvPr id="13352" name="Freeform 43"/>
            <p:cNvSpPr>
              <a:spLocks/>
            </p:cNvSpPr>
            <p:nvPr/>
          </p:nvSpPr>
          <p:spPr bwMode="auto">
            <a:xfrm>
              <a:off x="2366" y="2965"/>
              <a:ext cx="864" cy="521"/>
            </a:xfrm>
            <a:custGeom>
              <a:avLst/>
              <a:gdLst>
                <a:gd name="T0" fmla="*/ 5 w 864"/>
                <a:gd name="T1" fmla="*/ 393 h 521"/>
                <a:gd name="T2" fmla="*/ 176 w 864"/>
                <a:gd name="T3" fmla="*/ 521 h 521"/>
                <a:gd name="T4" fmla="*/ 864 w 864"/>
                <a:gd name="T5" fmla="*/ 521 h 521"/>
                <a:gd name="T6" fmla="*/ 864 w 864"/>
                <a:gd name="T7" fmla="*/ 0 h 521"/>
                <a:gd name="T8" fmla="*/ 0 w 864"/>
                <a:gd name="T9" fmla="*/ 0 h 521"/>
                <a:gd name="T10" fmla="*/ 0 w 864"/>
                <a:gd name="T11" fmla="*/ 393 h 521"/>
                <a:gd name="T12" fmla="*/ 5 w 864"/>
                <a:gd name="T13" fmla="*/ 393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521"/>
                <a:gd name="T23" fmla="*/ 864 w 864"/>
                <a:gd name="T24" fmla="*/ 521 h 5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521">
                  <a:moveTo>
                    <a:pt x="5" y="393"/>
                  </a:moveTo>
                  <a:lnTo>
                    <a:pt x="176" y="521"/>
                  </a:lnTo>
                  <a:lnTo>
                    <a:pt x="864" y="521"/>
                  </a:lnTo>
                  <a:lnTo>
                    <a:pt x="864" y="0"/>
                  </a:lnTo>
                  <a:lnTo>
                    <a:pt x="0" y="0"/>
                  </a:lnTo>
                  <a:lnTo>
                    <a:pt x="0" y="393"/>
                  </a:lnTo>
                  <a:lnTo>
                    <a:pt x="5" y="393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Oval 44"/>
            <p:cNvSpPr>
              <a:spLocks noChangeArrowheads="1"/>
            </p:cNvSpPr>
            <p:nvPr/>
          </p:nvSpPr>
          <p:spPr bwMode="auto">
            <a:xfrm>
              <a:off x="2404" y="3382"/>
              <a:ext cx="128" cy="81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Oval 45"/>
            <p:cNvSpPr>
              <a:spLocks noChangeArrowheads="1"/>
            </p:cNvSpPr>
            <p:nvPr/>
          </p:nvSpPr>
          <p:spPr bwMode="auto">
            <a:xfrm>
              <a:off x="2385" y="3429"/>
              <a:ext cx="81" cy="43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Oval 46"/>
            <p:cNvSpPr>
              <a:spLocks noChangeArrowheads="1"/>
            </p:cNvSpPr>
            <p:nvPr/>
          </p:nvSpPr>
          <p:spPr bwMode="auto">
            <a:xfrm>
              <a:off x="2362" y="3448"/>
              <a:ext cx="52" cy="29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Freeform 47"/>
            <p:cNvSpPr>
              <a:spLocks/>
            </p:cNvSpPr>
            <p:nvPr/>
          </p:nvSpPr>
          <p:spPr bwMode="auto">
            <a:xfrm>
              <a:off x="2333" y="2931"/>
              <a:ext cx="863" cy="522"/>
            </a:xfrm>
            <a:custGeom>
              <a:avLst/>
              <a:gdLst>
                <a:gd name="T0" fmla="*/ 5 w 863"/>
                <a:gd name="T1" fmla="*/ 394 h 522"/>
                <a:gd name="T2" fmla="*/ 176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94 h 522"/>
                <a:gd name="T12" fmla="*/ 5 w 863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5" y="394"/>
                  </a:moveTo>
                  <a:lnTo>
                    <a:pt x="176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3C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Oval 48"/>
            <p:cNvSpPr>
              <a:spLocks noChangeArrowheads="1"/>
            </p:cNvSpPr>
            <p:nvPr/>
          </p:nvSpPr>
          <p:spPr bwMode="auto">
            <a:xfrm>
              <a:off x="2371" y="3349"/>
              <a:ext cx="128" cy="76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Oval 49"/>
            <p:cNvSpPr>
              <a:spLocks noChangeArrowheads="1"/>
            </p:cNvSpPr>
            <p:nvPr/>
          </p:nvSpPr>
          <p:spPr bwMode="auto">
            <a:xfrm>
              <a:off x="2352" y="3392"/>
              <a:ext cx="81" cy="47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Oval 50"/>
            <p:cNvSpPr>
              <a:spLocks noChangeArrowheads="1"/>
            </p:cNvSpPr>
            <p:nvPr/>
          </p:nvSpPr>
          <p:spPr bwMode="auto">
            <a:xfrm>
              <a:off x="2328" y="3415"/>
              <a:ext cx="48" cy="29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0" name="Rectangle 51"/>
            <p:cNvSpPr>
              <a:spLocks noChangeArrowheads="1"/>
            </p:cNvSpPr>
            <p:nvPr/>
          </p:nvSpPr>
          <p:spPr bwMode="auto">
            <a:xfrm>
              <a:off x="2390" y="3012"/>
              <a:ext cx="75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Динамические</a:t>
              </a:r>
              <a:endParaRPr lang="ru-RU"/>
            </a:p>
          </p:txBody>
        </p:sp>
        <p:sp>
          <p:nvSpPr>
            <p:cNvPr id="13361" name="Rectangle 52"/>
            <p:cNvSpPr>
              <a:spLocks noChangeArrowheads="1"/>
            </p:cNvSpPr>
            <p:nvPr/>
          </p:nvSpPr>
          <p:spPr bwMode="auto">
            <a:xfrm>
              <a:off x="2352" y="3135"/>
              <a:ext cx="83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часы на свежем</a:t>
              </a:r>
              <a:endParaRPr lang="ru-RU"/>
            </a:p>
          </p:txBody>
        </p:sp>
        <p:sp>
          <p:nvSpPr>
            <p:cNvPr id="13362" name="Rectangle 53"/>
            <p:cNvSpPr>
              <a:spLocks noChangeArrowheads="1"/>
            </p:cNvSpPr>
            <p:nvPr/>
          </p:nvSpPr>
          <p:spPr bwMode="auto">
            <a:xfrm>
              <a:off x="2556" y="3254"/>
              <a:ext cx="42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воздухе</a:t>
              </a:r>
              <a:endParaRPr lang="ru-RU"/>
            </a:p>
          </p:txBody>
        </p:sp>
        <p:sp>
          <p:nvSpPr>
            <p:cNvPr id="13363" name="Freeform 54"/>
            <p:cNvSpPr>
              <a:spLocks/>
            </p:cNvSpPr>
            <p:nvPr/>
          </p:nvSpPr>
          <p:spPr bwMode="auto">
            <a:xfrm>
              <a:off x="882" y="2509"/>
              <a:ext cx="863" cy="522"/>
            </a:xfrm>
            <a:custGeom>
              <a:avLst/>
              <a:gdLst>
                <a:gd name="T0" fmla="*/ 4 w 863"/>
                <a:gd name="T1" fmla="*/ 394 h 522"/>
                <a:gd name="T2" fmla="*/ 175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94 h 522"/>
                <a:gd name="T12" fmla="*/ 4 w 863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4" y="394"/>
                  </a:moveTo>
                  <a:lnTo>
                    <a:pt x="175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4" y="394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Oval 55"/>
            <p:cNvSpPr>
              <a:spLocks noChangeArrowheads="1"/>
            </p:cNvSpPr>
            <p:nvPr/>
          </p:nvSpPr>
          <p:spPr bwMode="auto">
            <a:xfrm>
              <a:off x="920" y="2927"/>
              <a:ext cx="128" cy="76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Oval 56"/>
            <p:cNvSpPr>
              <a:spLocks noChangeArrowheads="1"/>
            </p:cNvSpPr>
            <p:nvPr/>
          </p:nvSpPr>
          <p:spPr bwMode="auto">
            <a:xfrm>
              <a:off x="901" y="2969"/>
              <a:ext cx="80" cy="43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Oval 57"/>
            <p:cNvSpPr>
              <a:spLocks noChangeArrowheads="1"/>
            </p:cNvSpPr>
            <p:nvPr/>
          </p:nvSpPr>
          <p:spPr bwMode="auto">
            <a:xfrm>
              <a:off x="877" y="2988"/>
              <a:ext cx="47" cy="34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Freeform 58"/>
            <p:cNvSpPr>
              <a:spLocks/>
            </p:cNvSpPr>
            <p:nvPr/>
          </p:nvSpPr>
          <p:spPr bwMode="auto">
            <a:xfrm>
              <a:off x="848" y="2476"/>
              <a:ext cx="864" cy="522"/>
            </a:xfrm>
            <a:custGeom>
              <a:avLst/>
              <a:gdLst>
                <a:gd name="T0" fmla="*/ 0 w 864"/>
                <a:gd name="T1" fmla="*/ 394 h 522"/>
                <a:gd name="T2" fmla="*/ 176 w 864"/>
                <a:gd name="T3" fmla="*/ 522 h 522"/>
                <a:gd name="T4" fmla="*/ 864 w 864"/>
                <a:gd name="T5" fmla="*/ 522 h 522"/>
                <a:gd name="T6" fmla="*/ 864 w 864"/>
                <a:gd name="T7" fmla="*/ 0 h 522"/>
                <a:gd name="T8" fmla="*/ 0 w 864"/>
                <a:gd name="T9" fmla="*/ 0 h 522"/>
                <a:gd name="T10" fmla="*/ 0 w 864"/>
                <a:gd name="T11" fmla="*/ 394 h 522"/>
                <a:gd name="T12" fmla="*/ 0 w 864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4"/>
                <a:gd name="T22" fmla="*/ 0 h 522"/>
                <a:gd name="T23" fmla="*/ 864 w 864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4" h="522">
                  <a:moveTo>
                    <a:pt x="0" y="394"/>
                  </a:moveTo>
                  <a:lnTo>
                    <a:pt x="176" y="522"/>
                  </a:lnTo>
                  <a:lnTo>
                    <a:pt x="864" y="522"/>
                  </a:lnTo>
                  <a:lnTo>
                    <a:pt x="864" y="0"/>
                  </a:lnTo>
                  <a:lnTo>
                    <a:pt x="0" y="0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3C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Oval 59"/>
            <p:cNvSpPr>
              <a:spLocks noChangeArrowheads="1"/>
            </p:cNvSpPr>
            <p:nvPr/>
          </p:nvSpPr>
          <p:spPr bwMode="auto">
            <a:xfrm>
              <a:off x="886" y="2893"/>
              <a:ext cx="129" cy="76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9" name="Oval 60"/>
            <p:cNvSpPr>
              <a:spLocks noChangeArrowheads="1"/>
            </p:cNvSpPr>
            <p:nvPr/>
          </p:nvSpPr>
          <p:spPr bwMode="auto">
            <a:xfrm>
              <a:off x="867" y="2936"/>
              <a:ext cx="81" cy="43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0" name="Oval 61"/>
            <p:cNvSpPr>
              <a:spLocks noChangeArrowheads="1"/>
            </p:cNvSpPr>
            <p:nvPr/>
          </p:nvSpPr>
          <p:spPr bwMode="auto">
            <a:xfrm>
              <a:off x="844" y="2955"/>
              <a:ext cx="47" cy="33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Rectangle 62"/>
            <p:cNvSpPr>
              <a:spLocks noChangeArrowheads="1"/>
            </p:cNvSpPr>
            <p:nvPr/>
          </p:nvSpPr>
          <p:spPr bwMode="auto">
            <a:xfrm>
              <a:off x="967" y="2557"/>
              <a:ext cx="67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1-4 классы – </a:t>
              </a:r>
              <a:endParaRPr lang="ru-RU"/>
            </a:p>
          </p:txBody>
        </p:sp>
        <p:sp>
          <p:nvSpPr>
            <p:cNvPr id="13372" name="Rectangle 63"/>
            <p:cNvSpPr>
              <a:spLocks noChangeArrowheads="1"/>
            </p:cNvSpPr>
            <p:nvPr/>
          </p:nvSpPr>
          <p:spPr bwMode="auto">
            <a:xfrm>
              <a:off x="1128" y="2675"/>
              <a:ext cx="3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уроки</a:t>
              </a:r>
              <a:endParaRPr lang="ru-RU"/>
            </a:p>
          </p:txBody>
        </p:sp>
        <p:sp>
          <p:nvSpPr>
            <p:cNvPr id="13373" name="Rectangle 64"/>
            <p:cNvSpPr>
              <a:spLocks noChangeArrowheads="1"/>
            </p:cNvSpPr>
            <p:nvPr/>
          </p:nvSpPr>
          <p:spPr bwMode="auto">
            <a:xfrm>
              <a:off x="929" y="2799"/>
              <a:ext cx="7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физкультуры, </a:t>
              </a:r>
            </a:p>
            <a:p>
              <a:r>
                <a:rPr lang="ru-RU" sz="1300" b="1">
                  <a:solidFill>
                    <a:srgbClr val="000000"/>
                  </a:solidFill>
                </a:rPr>
                <a:t>    ритмики</a:t>
              </a:r>
              <a:endParaRPr lang="ru-RU"/>
            </a:p>
          </p:txBody>
        </p:sp>
        <p:sp>
          <p:nvSpPr>
            <p:cNvPr id="13374" name="Freeform 65"/>
            <p:cNvSpPr>
              <a:spLocks/>
            </p:cNvSpPr>
            <p:nvPr/>
          </p:nvSpPr>
          <p:spPr bwMode="auto">
            <a:xfrm>
              <a:off x="3737" y="2509"/>
              <a:ext cx="863" cy="522"/>
            </a:xfrm>
            <a:custGeom>
              <a:avLst/>
              <a:gdLst>
                <a:gd name="T0" fmla="*/ 5 w 863"/>
                <a:gd name="T1" fmla="*/ 394 h 522"/>
                <a:gd name="T2" fmla="*/ 176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94 h 522"/>
                <a:gd name="T12" fmla="*/ 5 w 863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5" y="394"/>
                  </a:moveTo>
                  <a:lnTo>
                    <a:pt x="176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5" name="Oval 66"/>
            <p:cNvSpPr>
              <a:spLocks noChangeArrowheads="1"/>
            </p:cNvSpPr>
            <p:nvPr/>
          </p:nvSpPr>
          <p:spPr bwMode="auto">
            <a:xfrm>
              <a:off x="3775" y="2927"/>
              <a:ext cx="128" cy="76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6" name="Oval 67"/>
            <p:cNvSpPr>
              <a:spLocks noChangeArrowheads="1"/>
            </p:cNvSpPr>
            <p:nvPr/>
          </p:nvSpPr>
          <p:spPr bwMode="auto">
            <a:xfrm>
              <a:off x="3756" y="2969"/>
              <a:ext cx="81" cy="43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7" name="Oval 68"/>
            <p:cNvSpPr>
              <a:spLocks noChangeArrowheads="1"/>
            </p:cNvSpPr>
            <p:nvPr/>
          </p:nvSpPr>
          <p:spPr bwMode="auto">
            <a:xfrm>
              <a:off x="3732" y="2988"/>
              <a:ext cx="53" cy="34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8" name="Freeform 69"/>
            <p:cNvSpPr>
              <a:spLocks/>
            </p:cNvSpPr>
            <p:nvPr/>
          </p:nvSpPr>
          <p:spPr bwMode="auto">
            <a:xfrm>
              <a:off x="3704" y="2476"/>
              <a:ext cx="863" cy="522"/>
            </a:xfrm>
            <a:custGeom>
              <a:avLst/>
              <a:gdLst>
                <a:gd name="T0" fmla="*/ 5 w 863"/>
                <a:gd name="T1" fmla="*/ 394 h 522"/>
                <a:gd name="T2" fmla="*/ 175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94 h 522"/>
                <a:gd name="T12" fmla="*/ 5 w 863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5" y="394"/>
                  </a:moveTo>
                  <a:lnTo>
                    <a:pt x="175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3C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9" name="Oval 70"/>
            <p:cNvSpPr>
              <a:spLocks noChangeArrowheads="1"/>
            </p:cNvSpPr>
            <p:nvPr/>
          </p:nvSpPr>
          <p:spPr bwMode="auto">
            <a:xfrm>
              <a:off x="3742" y="2893"/>
              <a:ext cx="128" cy="76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0" name="Oval 71"/>
            <p:cNvSpPr>
              <a:spLocks noChangeArrowheads="1"/>
            </p:cNvSpPr>
            <p:nvPr/>
          </p:nvSpPr>
          <p:spPr bwMode="auto">
            <a:xfrm>
              <a:off x="3723" y="2936"/>
              <a:ext cx="81" cy="43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1" name="Oval 72"/>
            <p:cNvSpPr>
              <a:spLocks noChangeArrowheads="1"/>
            </p:cNvSpPr>
            <p:nvPr/>
          </p:nvSpPr>
          <p:spPr bwMode="auto">
            <a:xfrm>
              <a:off x="3699" y="2955"/>
              <a:ext cx="48" cy="33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2" name="Rectangle 73"/>
            <p:cNvSpPr>
              <a:spLocks noChangeArrowheads="1"/>
            </p:cNvSpPr>
            <p:nvPr/>
          </p:nvSpPr>
          <p:spPr bwMode="auto">
            <a:xfrm>
              <a:off x="3827" y="2557"/>
              <a:ext cx="62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1-4 классы -</a:t>
              </a:r>
              <a:endParaRPr lang="ru-RU"/>
            </a:p>
          </p:txBody>
        </p:sp>
        <p:sp>
          <p:nvSpPr>
            <p:cNvPr id="13383" name="Rectangle 74"/>
            <p:cNvSpPr>
              <a:spLocks noChangeArrowheads="1"/>
            </p:cNvSpPr>
            <p:nvPr/>
          </p:nvSpPr>
          <p:spPr bwMode="auto">
            <a:xfrm>
              <a:off x="3851" y="2675"/>
              <a:ext cx="5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посещение</a:t>
              </a:r>
              <a:endParaRPr lang="ru-RU"/>
            </a:p>
          </p:txBody>
        </p:sp>
        <p:sp>
          <p:nvSpPr>
            <p:cNvPr id="13384" name="Rectangle 75"/>
            <p:cNvSpPr>
              <a:spLocks noChangeArrowheads="1"/>
            </p:cNvSpPr>
            <p:nvPr/>
          </p:nvSpPr>
          <p:spPr bwMode="auto">
            <a:xfrm>
              <a:off x="3898" y="2799"/>
              <a:ext cx="4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бассейна</a:t>
              </a:r>
              <a:endParaRPr lang="ru-RU"/>
            </a:p>
          </p:txBody>
        </p:sp>
        <p:sp>
          <p:nvSpPr>
            <p:cNvPr id="13385" name="Freeform 76"/>
            <p:cNvSpPr>
              <a:spLocks/>
            </p:cNvSpPr>
            <p:nvPr/>
          </p:nvSpPr>
          <p:spPr bwMode="auto">
            <a:xfrm>
              <a:off x="3737" y="1138"/>
              <a:ext cx="863" cy="522"/>
            </a:xfrm>
            <a:custGeom>
              <a:avLst/>
              <a:gdLst>
                <a:gd name="T0" fmla="*/ 5 w 863"/>
                <a:gd name="T1" fmla="*/ 389 h 522"/>
                <a:gd name="T2" fmla="*/ 176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89 h 522"/>
                <a:gd name="T12" fmla="*/ 5 w 863"/>
                <a:gd name="T13" fmla="*/ 389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5" y="389"/>
                  </a:moveTo>
                  <a:lnTo>
                    <a:pt x="176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89"/>
                  </a:lnTo>
                  <a:lnTo>
                    <a:pt x="5" y="389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6" name="Oval 77"/>
            <p:cNvSpPr>
              <a:spLocks noChangeArrowheads="1"/>
            </p:cNvSpPr>
            <p:nvPr/>
          </p:nvSpPr>
          <p:spPr bwMode="auto">
            <a:xfrm>
              <a:off x="3775" y="1551"/>
              <a:ext cx="128" cy="81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7" name="Oval 78"/>
            <p:cNvSpPr>
              <a:spLocks noChangeArrowheads="1"/>
            </p:cNvSpPr>
            <p:nvPr/>
          </p:nvSpPr>
          <p:spPr bwMode="auto">
            <a:xfrm>
              <a:off x="3756" y="1598"/>
              <a:ext cx="81" cy="43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8" name="Oval 79"/>
            <p:cNvSpPr>
              <a:spLocks noChangeArrowheads="1"/>
            </p:cNvSpPr>
            <p:nvPr/>
          </p:nvSpPr>
          <p:spPr bwMode="auto">
            <a:xfrm>
              <a:off x="3732" y="1617"/>
              <a:ext cx="53" cy="29"/>
            </a:xfrm>
            <a:prstGeom prst="ellipse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89" name="Freeform 80"/>
            <p:cNvSpPr>
              <a:spLocks/>
            </p:cNvSpPr>
            <p:nvPr/>
          </p:nvSpPr>
          <p:spPr bwMode="auto">
            <a:xfrm>
              <a:off x="3704" y="1100"/>
              <a:ext cx="863" cy="522"/>
            </a:xfrm>
            <a:custGeom>
              <a:avLst/>
              <a:gdLst>
                <a:gd name="T0" fmla="*/ 5 w 863"/>
                <a:gd name="T1" fmla="*/ 394 h 522"/>
                <a:gd name="T2" fmla="*/ 175 w 863"/>
                <a:gd name="T3" fmla="*/ 522 h 522"/>
                <a:gd name="T4" fmla="*/ 863 w 863"/>
                <a:gd name="T5" fmla="*/ 522 h 522"/>
                <a:gd name="T6" fmla="*/ 863 w 863"/>
                <a:gd name="T7" fmla="*/ 0 h 522"/>
                <a:gd name="T8" fmla="*/ 0 w 863"/>
                <a:gd name="T9" fmla="*/ 0 h 522"/>
                <a:gd name="T10" fmla="*/ 0 w 863"/>
                <a:gd name="T11" fmla="*/ 394 h 522"/>
                <a:gd name="T12" fmla="*/ 5 w 863"/>
                <a:gd name="T13" fmla="*/ 394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522"/>
                <a:gd name="T23" fmla="*/ 863 w 863"/>
                <a:gd name="T24" fmla="*/ 522 h 5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522">
                  <a:moveTo>
                    <a:pt x="5" y="394"/>
                  </a:moveTo>
                  <a:lnTo>
                    <a:pt x="175" y="522"/>
                  </a:lnTo>
                  <a:lnTo>
                    <a:pt x="863" y="522"/>
                  </a:lnTo>
                  <a:lnTo>
                    <a:pt x="863" y="0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3C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0" name="Oval 81"/>
            <p:cNvSpPr>
              <a:spLocks noChangeArrowheads="1"/>
            </p:cNvSpPr>
            <p:nvPr/>
          </p:nvSpPr>
          <p:spPr bwMode="auto">
            <a:xfrm>
              <a:off x="3742" y="1518"/>
              <a:ext cx="128" cy="80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1" name="Oval 82"/>
            <p:cNvSpPr>
              <a:spLocks noChangeArrowheads="1"/>
            </p:cNvSpPr>
            <p:nvPr/>
          </p:nvSpPr>
          <p:spPr bwMode="auto">
            <a:xfrm>
              <a:off x="3723" y="1560"/>
              <a:ext cx="81" cy="48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2" name="Oval 83"/>
            <p:cNvSpPr>
              <a:spLocks noChangeArrowheads="1"/>
            </p:cNvSpPr>
            <p:nvPr/>
          </p:nvSpPr>
          <p:spPr bwMode="auto">
            <a:xfrm>
              <a:off x="3699" y="1584"/>
              <a:ext cx="48" cy="29"/>
            </a:xfrm>
            <a:prstGeom prst="ellipse">
              <a:avLst/>
            </a:prstGeom>
            <a:solidFill>
              <a:srgbClr val="ADC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3" name="Rectangle 84"/>
            <p:cNvSpPr>
              <a:spLocks noChangeArrowheads="1"/>
            </p:cNvSpPr>
            <p:nvPr/>
          </p:nvSpPr>
          <p:spPr bwMode="auto">
            <a:xfrm>
              <a:off x="3832" y="1243"/>
              <a:ext cx="61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Подвижные</a:t>
              </a:r>
              <a:endParaRPr lang="ru-RU"/>
            </a:p>
          </p:txBody>
        </p:sp>
        <p:sp>
          <p:nvSpPr>
            <p:cNvPr id="13394" name="Rectangle 85"/>
            <p:cNvSpPr>
              <a:spLocks noChangeArrowheads="1"/>
            </p:cNvSpPr>
            <p:nvPr/>
          </p:nvSpPr>
          <p:spPr bwMode="auto">
            <a:xfrm>
              <a:off x="3875" y="1361"/>
              <a:ext cx="5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 b="1">
                  <a:solidFill>
                    <a:srgbClr val="000000"/>
                  </a:solidFill>
                </a:rPr>
                <a:t>перемены</a:t>
              </a:r>
              <a:endParaRPr lang="ru-RU"/>
            </a:p>
          </p:txBody>
        </p:sp>
        <p:sp>
          <p:nvSpPr>
            <p:cNvPr id="13395" name="Line 86"/>
            <p:cNvSpPr>
              <a:spLocks noChangeShapeType="1"/>
            </p:cNvSpPr>
            <p:nvPr/>
          </p:nvSpPr>
          <p:spPr bwMode="auto">
            <a:xfrm>
              <a:off x="2765" y="2443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6" name="Line 87"/>
            <p:cNvSpPr>
              <a:spLocks noChangeShapeType="1"/>
            </p:cNvSpPr>
            <p:nvPr/>
          </p:nvSpPr>
          <p:spPr bwMode="auto">
            <a:xfrm>
              <a:off x="2765" y="2443"/>
              <a:ext cx="1" cy="4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7" name="Freeform 88"/>
            <p:cNvSpPr>
              <a:spLocks/>
            </p:cNvSpPr>
            <p:nvPr/>
          </p:nvSpPr>
          <p:spPr bwMode="auto">
            <a:xfrm>
              <a:off x="2722" y="2898"/>
              <a:ext cx="85" cy="33"/>
            </a:xfrm>
            <a:custGeom>
              <a:avLst/>
              <a:gdLst>
                <a:gd name="T0" fmla="*/ 0 w 85"/>
                <a:gd name="T1" fmla="*/ 0 h 33"/>
                <a:gd name="T2" fmla="*/ 43 w 85"/>
                <a:gd name="T3" fmla="*/ 33 h 33"/>
                <a:gd name="T4" fmla="*/ 85 w 85"/>
                <a:gd name="T5" fmla="*/ 0 h 33"/>
                <a:gd name="T6" fmla="*/ 0 60000 65536"/>
                <a:gd name="T7" fmla="*/ 0 60000 65536"/>
                <a:gd name="T8" fmla="*/ 0 60000 65536"/>
                <a:gd name="T9" fmla="*/ 0 w 85"/>
                <a:gd name="T10" fmla="*/ 0 h 33"/>
                <a:gd name="T11" fmla="*/ 85 w 85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33">
                  <a:moveTo>
                    <a:pt x="0" y="0"/>
                  </a:moveTo>
                  <a:lnTo>
                    <a:pt x="43" y="33"/>
                  </a:lnTo>
                  <a:lnTo>
                    <a:pt x="8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8" name="Line 89"/>
            <p:cNvSpPr>
              <a:spLocks noChangeShapeType="1"/>
            </p:cNvSpPr>
            <p:nvPr/>
          </p:nvSpPr>
          <p:spPr bwMode="auto">
            <a:xfrm>
              <a:off x="3462" y="2163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9" name="Line 90"/>
            <p:cNvSpPr>
              <a:spLocks noChangeShapeType="1"/>
            </p:cNvSpPr>
            <p:nvPr/>
          </p:nvSpPr>
          <p:spPr bwMode="auto">
            <a:xfrm>
              <a:off x="3462" y="2163"/>
              <a:ext cx="67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0" name="Line 91"/>
            <p:cNvSpPr>
              <a:spLocks noChangeShapeType="1"/>
            </p:cNvSpPr>
            <p:nvPr/>
          </p:nvSpPr>
          <p:spPr bwMode="auto">
            <a:xfrm>
              <a:off x="4136" y="2163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1" name="Line 92"/>
            <p:cNvSpPr>
              <a:spLocks noChangeShapeType="1"/>
            </p:cNvSpPr>
            <p:nvPr/>
          </p:nvSpPr>
          <p:spPr bwMode="auto">
            <a:xfrm>
              <a:off x="4136" y="2163"/>
              <a:ext cx="1" cy="3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2" name="Freeform 93"/>
            <p:cNvSpPr>
              <a:spLocks/>
            </p:cNvSpPr>
            <p:nvPr/>
          </p:nvSpPr>
          <p:spPr bwMode="auto">
            <a:xfrm>
              <a:off x="4093" y="2443"/>
              <a:ext cx="85" cy="33"/>
            </a:xfrm>
            <a:custGeom>
              <a:avLst/>
              <a:gdLst>
                <a:gd name="T0" fmla="*/ 0 w 85"/>
                <a:gd name="T1" fmla="*/ 0 h 33"/>
                <a:gd name="T2" fmla="*/ 43 w 85"/>
                <a:gd name="T3" fmla="*/ 33 h 33"/>
                <a:gd name="T4" fmla="*/ 85 w 85"/>
                <a:gd name="T5" fmla="*/ 0 h 33"/>
                <a:gd name="T6" fmla="*/ 0 60000 65536"/>
                <a:gd name="T7" fmla="*/ 0 60000 65536"/>
                <a:gd name="T8" fmla="*/ 0 60000 65536"/>
                <a:gd name="T9" fmla="*/ 0 w 85"/>
                <a:gd name="T10" fmla="*/ 0 h 33"/>
                <a:gd name="T11" fmla="*/ 85 w 85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33">
                  <a:moveTo>
                    <a:pt x="0" y="0"/>
                  </a:moveTo>
                  <a:lnTo>
                    <a:pt x="43" y="33"/>
                  </a:lnTo>
                  <a:lnTo>
                    <a:pt x="8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3" name="Line 94"/>
            <p:cNvSpPr>
              <a:spLocks noChangeShapeType="1"/>
            </p:cNvSpPr>
            <p:nvPr/>
          </p:nvSpPr>
          <p:spPr bwMode="auto">
            <a:xfrm>
              <a:off x="3462" y="1935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4" name="Line 95"/>
            <p:cNvSpPr>
              <a:spLocks noChangeShapeType="1"/>
            </p:cNvSpPr>
            <p:nvPr/>
          </p:nvSpPr>
          <p:spPr bwMode="auto">
            <a:xfrm>
              <a:off x="3462" y="1935"/>
              <a:ext cx="67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5" name="Line 96"/>
            <p:cNvSpPr>
              <a:spLocks noChangeShapeType="1"/>
            </p:cNvSpPr>
            <p:nvPr/>
          </p:nvSpPr>
          <p:spPr bwMode="auto">
            <a:xfrm>
              <a:off x="4136" y="1935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6" name="Line 97"/>
            <p:cNvSpPr>
              <a:spLocks noChangeShapeType="1"/>
            </p:cNvSpPr>
            <p:nvPr/>
          </p:nvSpPr>
          <p:spPr bwMode="auto">
            <a:xfrm flipV="1">
              <a:off x="4136" y="1622"/>
              <a:ext cx="1" cy="3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7" name="Freeform 98"/>
            <p:cNvSpPr>
              <a:spLocks/>
            </p:cNvSpPr>
            <p:nvPr/>
          </p:nvSpPr>
          <p:spPr bwMode="auto">
            <a:xfrm>
              <a:off x="4093" y="1622"/>
              <a:ext cx="85" cy="38"/>
            </a:xfrm>
            <a:custGeom>
              <a:avLst/>
              <a:gdLst>
                <a:gd name="T0" fmla="*/ 85 w 85"/>
                <a:gd name="T1" fmla="*/ 38 h 38"/>
                <a:gd name="T2" fmla="*/ 43 w 85"/>
                <a:gd name="T3" fmla="*/ 0 h 38"/>
                <a:gd name="T4" fmla="*/ 0 w 85"/>
                <a:gd name="T5" fmla="*/ 38 h 38"/>
                <a:gd name="T6" fmla="*/ 0 60000 65536"/>
                <a:gd name="T7" fmla="*/ 0 60000 65536"/>
                <a:gd name="T8" fmla="*/ 0 60000 65536"/>
                <a:gd name="T9" fmla="*/ 0 w 85"/>
                <a:gd name="T10" fmla="*/ 0 h 38"/>
                <a:gd name="T11" fmla="*/ 85 w 85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38">
                  <a:moveTo>
                    <a:pt x="85" y="38"/>
                  </a:moveTo>
                  <a:lnTo>
                    <a:pt x="43" y="0"/>
                  </a:lnTo>
                  <a:lnTo>
                    <a:pt x="0" y="38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8" name="Line 99"/>
            <p:cNvSpPr>
              <a:spLocks noChangeShapeType="1"/>
            </p:cNvSpPr>
            <p:nvPr/>
          </p:nvSpPr>
          <p:spPr bwMode="auto">
            <a:xfrm>
              <a:off x="2765" y="1655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9" name="Line 100"/>
            <p:cNvSpPr>
              <a:spLocks noChangeShapeType="1"/>
            </p:cNvSpPr>
            <p:nvPr/>
          </p:nvSpPr>
          <p:spPr bwMode="auto">
            <a:xfrm flipV="1">
              <a:off x="2765" y="1281"/>
              <a:ext cx="1" cy="3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0" name="Freeform 101"/>
            <p:cNvSpPr>
              <a:spLocks/>
            </p:cNvSpPr>
            <p:nvPr/>
          </p:nvSpPr>
          <p:spPr bwMode="auto">
            <a:xfrm>
              <a:off x="2722" y="1281"/>
              <a:ext cx="85" cy="33"/>
            </a:xfrm>
            <a:custGeom>
              <a:avLst/>
              <a:gdLst>
                <a:gd name="T0" fmla="*/ 85 w 85"/>
                <a:gd name="T1" fmla="*/ 33 h 33"/>
                <a:gd name="T2" fmla="*/ 43 w 85"/>
                <a:gd name="T3" fmla="*/ 0 h 33"/>
                <a:gd name="T4" fmla="*/ 0 w 85"/>
                <a:gd name="T5" fmla="*/ 33 h 33"/>
                <a:gd name="T6" fmla="*/ 0 60000 65536"/>
                <a:gd name="T7" fmla="*/ 0 60000 65536"/>
                <a:gd name="T8" fmla="*/ 0 60000 65536"/>
                <a:gd name="T9" fmla="*/ 0 w 85"/>
                <a:gd name="T10" fmla="*/ 0 h 33"/>
                <a:gd name="T11" fmla="*/ 85 w 85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33">
                  <a:moveTo>
                    <a:pt x="85" y="33"/>
                  </a:moveTo>
                  <a:lnTo>
                    <a:pt x="43" y="0"/>
                  </a:lnTo>
                  <a:lnTo>
                    <a:pt x="0" y="3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1" name="Line 102"/>
            <p:cNvSpPr>
              <a:spLocks noChangeShapeType="1"/>
            </p:cNvSpPr>
            <p:nvPr/>
          </p:nvSpPr>
          <p:spPr bwMode="auto">
            <a:xfrm>
              <a:off x="2063" y="2163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2" name="Line 103"/>
            <p:cNvSpPr>
              <a:spLocks noChangeShapeType="1"/>
            </p:cNvSpPr>
            <p:nvPr/>
          </p:nvSpPr>
          <p:spPr bwMode="auto">
            <a:xfrm flipH="1">
              <a:off x="1275" y="2163"/>
              <a:ext cx="78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3" name="Line 104"/>
            <p:cNvSpPr>
              <a:spLocks noChangeShapeType="1"/>
            </p:cNvSpPr>
            <p:nvPr/>
          </p:nvSpPr>
          <p:spPr bwMode="auto">
            <a:xfrm>
              <a:off x="1275" y="2163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4" name="Line 105"/>
            <p:cNvSpPr>
              <a:spLocks noChangeShapeType="1"/>
            </p:cNvSpPr>
            <p:nvPr/>
          </p:nvSpPr>
          <p:spPr bwMode="auto">
            <a:xfrm>
              <a:off x="1275" y="2163"/>
              <a:ext cx="1" cy="3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5" name="Freeform 106"/>
            <p:cNvSpPr>
              <a:spLocks/>
            </p:cNvSpPr>
            <p:nvPr/>
          </p:nvSpPr>
          <p:spPr bwMode="auto">
            <a:xfrm>
              <a:off x="1237" y="2443"/>
              <a:ext cx="86" cy="33"/>
            </a:xfrm>
            <a:custGeom>
              <a:avLst/>
              <a:gdLst>
                <a:gd name="T0" fmla="*/ 0 w 86"/>
                <a:gd name="T1" fmla="*/ 0 h 33"/>
                <a:gd name="T2" fmla="*/ 38 w 86"/>
                <a:gd name="T3" fmla="*/ 33 h 33"/>
                <a:gd name="T4" fmla="*/ 86 w 86"/>
                <a:gd name="T5" fmla="*/ 0 h 33"/>
                <a:gd name="T6" fmla="*/ 0 60000 65536"/>
                <a:gd name="T7" fmla="*/ 0 60000 65536"/>
                <a:gd name="T8" fmla="*/ 0 60000 65536"/>
                <a:gd name="T9" fmla="*/ 0 w 86"/>
                <a:gd name="T10" fmla="*/ 0 h 33"/>
                <a:gd name="T11" fmla="*/ 86 w 86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33">
                  <a:moveTo>
                    <a:pt x="0" y="0"/>
                  </a:moveTo>
                  <a:lnTo>
                    <a:pt x="38" y="33"/>
                  </a:lnTo>
                  <a:lnTo>
                    <a:pt x="8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6" name="Line 107"/>
            <p:cNvSpPr>
              <a:spLocks noChangeShapeType="1"/>
            </p:cNvSpPr>
            <p:nvPr/>
          </p:nvSpPr>
          <p:spPr bwMode="auto">
            <a:xfrm>
              <a:off x="2063" y="1935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7" name="Line 108"/>
            <p:cNvSpPr>
              <a:spLocks noChangeShapeType="1"/>
            </p:cNvSpPr>
            <p:nvPr/>
          </p:nvSpPr>
          <p:spPr bwMode="auto">
            <a:xfrm flipH="1">
              <a:off x="1275" y="1935"/>
              <a:ext cx="78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8" name="Line 109"/>
            <p:cNvSpPr>
              <a:spLocks noChangeShapeType="1"/>
            </p:cNvSpPr>
            <p:nvPr/>
          </p:nvSpPr>
          <p:spPr bwMode="auto">
            <a:xfrm>
              <a:off x="1275" y="1935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19" name="Line 110"/>
            <p:cNvSpPr>
              <a:spLocks noChangeShapeType="1"/>
            </p:cNvSpPr>
            <p:nvPr/>
          </p:nvSpPr>
          <p:spPr bwMode="auto">
            <a:xfrm flipV="1">
              <a:off x="1275" y="1622"/>
              <a:ext cx="1" cy="3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20" name="Freeform 111"/>
            <p:cNvSpPr>
              <a:spLocks/>
            </p:cNvSpPr>
            <p:nvPr/>
          </p:nvSpPr>
          <p:spPr bwMode="auto">
            <a:xfrm>
              <a:off x="1237" y="1622"/>
              <a:ext cx="86" cy="38"/>
            </a:xfrm>
            <a:custGeom>
              <a:avLst/>
              <a:gdLst>
                <a:gd name="T0" fmla="*/ 86 w 86"/>
                <a:gd name="T1" fmla="*/ 38 h 38"/>
                <a:gd name="T2" fmla="*/ 38 w 86"/>
                <a:gd name="T3" fmla="*/ 0 h 38"/>
                <a:gd name="T4" fmla="*/ 0 w 86"/>
                <a:gd name="T5" fmla="*/ 38 h 38"/>
                <a:gd name="T6" fmla="*/ 0 60000 65536"/>
                <a:gd name="T7" fmla="*/ 0 60000 65536"/>
                <a:gd name="T8" fmla="*/ 0 60000 65536"/>
                <a:gd name="T9" fmla="*/ 0 w 86"/>
                <a:gd name="T10" fmla="*/ 0 h 38"/>
                <a:gd name="T11" fmla="*/ 86 w 86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38">
                  <a:moveTo>
                    <a:pt x="86" y="38"/>
                  </a:moveTo>
                  <a:lnTo>
                    <a:pt x="38" y="0"/>
                  </a:lnTo>
                  <a:lnTo>
                    <a:pt x="0" y="38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28625" y="679450"/>
            <a:ext cx="7929563" cy="50165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В 2003 году школой и ДДОУ №30 была создана муниципальная  экспериментальная площадка «Реализация концепции непрерывного образования в практике работы «детский сад - школа». Необходимостью совместной деятельности стала реализация преемственности и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здоровьесберегающих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технологий  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200025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>
                <a:latin typeface="Arial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Arial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Вода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оздоравливает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- это неоспоримый фактор. Бассейн есть в детском саду и в школе, что является продолжением закаливания детей, все дети начальной школы, 5 и 6 классы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оздоравливаются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в бассейне, 6 классов занимаются дополнительно плаванием, с детьми занимаются тренеры, которые учат детей плават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ь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endParaRPr lang="ru-RU" sz="1800" dirty="0" smtClean="0"/>
          </a:p>
        </p:txBody>
      </p:sp>
      <p:pic>
        <p:nvPicPr>
          <p:cNvPr id="15363" name="Содержимое 8" descr="F:\бас д с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25"/>
            <a:ext cx="4140200" cy="400050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5364" name="Содержимое 9" descr="C:\Documents and Settings\Antonina\Рабочий стол\бассе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6613" y="2232025"/>
            <a:ext cx="4038600" cy="3836988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611188" y="6215063"/>
            <a:ext cx="2776537" cy="46196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В детском  саду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5429250" y="6215063"/>
            <a:ext cx="2455863" cy="46196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В школе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358188" cy="1928813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Ритмика – это источник здоровья, радости, повышения работоспособности, разрядка умственного и психологического напряжения, является дополнительным резервом двигательной активности. Ритмика в школе является продолжением ритмики детского сада, которая охватывает 260 обучающихся и по просьбе родителей 6 классов охвачены ритмикой во внеурочное время/ 120 человек/, клуб «Ритм» работает в вечернее время для детей в возрасте от 3 до 12 лет. /60человек/;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endParaRPr lang="ru-RU" sz="1800" dirty="0" smtClean="0"/>
          </a:p>
        </p:txBody>
      </p:sp>
      <p:pic>
        <p:nvPicPr>
          <p:cNvPr id="8" name="Picture 16" descr="P101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4248150" cy="4010044"/>
          </a:xfrm>
          <a:prstGeom prst="round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285750" y="6286500"/>
            <a:ext cx="4283075" cy="46196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Логоритмика в детском саду</a:t>
            </a:r>
          </a:p>
        </p:txBody>
      </p:sp>
      <p:pic>
        <p:nvPicPr>
          <p:cNvPr id="12" name="Содержимое 4" descr="C:\Documents and Settings\Антонина Георгиевна\Рабочий стол\Сохранение рабочего стола Антонина Георгиевна\фото школа\111_1803\IMGP233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05038"/>
            <a:ext cx="4041775" cy="4071937"/>
          </a:xfrm>
          <a:prstGeom prst="round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5429250" y="6215063"/>
            <a:ext cx="3214688" cy="4572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Ритмика в школе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00063" y="641350"/>
            <a:ext cx="8072437" cy="501808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rgbClr val="FF0000"/>
                </a:solidFill>
                <a:cs typeface="Times New Roman" pitchFamily="18" charset="0"/>
              </a:rPr>
              <a:t>Программа «Разговор о правильном питании»,(автор М.М.Безруких, директор Института возрастной физиологии Российской Академии Образования),</a:t>
            </a:r>
            <a:r>
              <a:rPr lang="ru-RU" sz="2000" b="1" i="1" dirty="0"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которая осуществляется и в дошкольном учреждении, и в школе, где идет углубление знаний, полученных детьми в дошкольном учреждении,  предполагает решение широкого круга задач, связанных с укреплением здоровья ребенка, его эмоционально-личностным, познавательным и художественным развитием, формированием коммуникативных навыков, воспитанием у детей культуры здоровья. В школе занятия проводятся интегрировано с уроками технологии, окружающего мира и даже математики.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hangingPunct="0"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Дети готовят салаты, составляют рецепты, учатся сервировать стол. В этом им помогают персонажи красочных учебников.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7030A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660033"/>
                </a:solidFill>
              </a:rPr>
              <a:t>Программа «Разговор о правильном питании»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989138"/>
            <a:ext cx="3214687" cy="4297362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0070C0"/>
                </a:solidFill>
              </a:rPr>
              <a:t>      </a:t>
            </a:r>
            <a:r>
              <a:rPr lang="ru-RU" sz="2000" b="1" i="1" smtClean="0">
                <a:solidFill>
                  <a:srgbClr val="0070C0"/>
                </a:solidFill>
              </a:rPr>
              <a:t>Ежегодно школа принимает участие в городском конкурсе «Разговор о правильном питании». В этой программе активное участие принимают родители вместе с детьми</a:t>
            </a:r>
          </a:p>
        </p:txBody>
      </p:sp>
      <p:pic>
        <p:nvPicPr>
          <p:cNvPr id="22532" name="Picture 15" descr="D:\DCIM\104_2005\IMGP27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5" y="1571625"/>
            <a:ext cx="5357813" cy="5072063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8687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1800" b="1" i="1" u="sng" dirty="0" smtClean="0">
                <a:solidFill>
                  <a:schemeClr val="accent2">
                    <a:lumMod val="75000"/>
                  </a:schemeClr>
                </a:solidFill>
              </a:rPr>
              <a:t>Утренняя гимнастика до уроков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5-10 минут не заменяют, а дополняют  утреннюю гимнастику , которую ведут обучающиеся 4- классов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4" descr="C:\Documents and Settings\Антонина Георгиевна\Рабочий стол\105_2105\IMGP27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357298"/>
            <a:ext cx="7215188" cy="5143515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85750" y="304800"/>
            <a:ext cx="8643938" cy="532447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 Задача  школы - сохранить  и  по  возможности  укрепить  здоровье  детей.</a:t>
            </a:r>
            <a:r>
              <a:rPr lang="ru-RU" sz="2000" b="1" i="1" dirty="0"/>
              <a:t>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В  первую  очередь  эта  задача  реализуется  через  осуществление  контроля  за  дозировкой  учебных  заданий,  за  посадкой  детей,  их  осанкой. </a:t>
            </a:r>
          </a:p>
          <a:p>
            <a:pPr algn="just"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целях сохранения и укрепления здоровья детей обязательным условием является проведение 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физминуток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во время уроков  /кратковременные серии физических упражнений/, 3-5 упражнений, в состав которых обязательно  входят упражнения: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 снятия утомления глаз;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 формирования осанки;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 выработки рационального дыхания /упражнения для глубокого дыхания в сочетании с движением туловища и конечностей/.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Упражнения должны дать нагрузку мышцам, которые не были загружены, и расслабить мышцы, выполняющие статико-динамическую нагрузку.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роведение «Дня здоровья» в конце каждой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учебной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четверти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9" name="Picture 2" descr="IMG_78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000240"/>
            <a:ext cx="4071937" cy="3929061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458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2000240"/>
            <a:ext cx="4429125" cy="4071966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11188" y="357188"/>
            <a:ext cx="8001000" cy="1127125"/>
          </a:xfrm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Школа и здоровье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566738" y="1752600"/>
            <a:ext cx="8253412" cy="4533900"/>
          </a:xfrm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ru-RU" sz="3000" b="1" smtClean="0">
                <a:solidFill>
                  <a:srgbClr val="002060"/>
                </a:solidFill>
              </a:rPr>
              <a:t>Школа является особым образовательным пространством, в рамках которого происходит не только формирование социально адаптированной личности, ее профессиональное и гражданское самоопределение, но и формируется самая важная, базовая характеристика, обеспечивающая реализацию всех остальных </a:t>
            </a:r>
            <a:r>
              <a:rPr lang="ru-RU" sz="3000" smtClean="0"/>
              <a:t>- </a:t>
            </a:r>
            <a:r>
              <a:rPr lang="ru-RU" sz="3000" b="1" u="sng" smtClean="0">
                <a:solidFill>
                  <a:srgbClr val="C00000"/>
                </a:solidFill>
              </a:rPr>
              <a:t>здоровье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071562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Профилактика безопасности на дорогах 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является составной частью программы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здоровьесбережения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детей</a:t>
            </a:r>
          </a:p>
        </p:txBody>
      </p:sp>
      <p:pic>
        <p:nvPicPr>
          <p:cNvPr id="28675" name="Picture 3" descr="S10305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4" y="1428736"/>
            <a:ext cx="4359275" cy="3675060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8676" name="Picture 2" descr="PIC_0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5"/>
            <a:ext cx="3929062" cy="3643338"/>
          </a:xfrm>
          <a:prstGeom prst="round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179388" y="5392738"/>
            <a:ext cx="4105275" cy="107791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2060"/>
                </a:solidFill>
              </a:rPr>
              <a:t>В школе создана команда ЮИД, которая выступает в детских садах, перед младшими школьниками, на городских конкурсах</a:t>
            </a:r>
          </a:p>
        </p:txBody>
      </p:sp>
      <p:sp>
        <p:nvSpPr>
          <p:cNvPr id="28678" name="Текст 4"/>
          <p:cNvSpPr>
            <a:spLocks/>
          </p:cNvSpPr>
          <p:nvPr/>
        </p:nvSpPr>
        <p:spPr bwMode="auto">
          <a:xfrm>
            <a:off x="4643438" y="5429250"/>
            <a:ext cx="3714750" cy="1143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2400" b="1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Рисунки на асфальте </a:t>
            </a:r>
            <a:endParaRPr lang="ru-RU" sz="2400" b="1">
              <a:solidFill>
                <a:srgbClr val="002060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«Безопасная дорога»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8001000" cy="90170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smtClean="0">
                <a:solidFill>
                  <a:srgbClr val="C00000"/>
                </a:solidFill>
              </a:rPr>
              <a:t>Образовательные стандарты нового поколения ВКЛЮЧАЮТ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sz="half" idx="3"/>
          </p:nvPr>
        </p:nvSpPr>
        <p:spPr>
          <a:xfrm>
            <a:off x="285750" y="1357313"/>
            <a:ext cx="8318500" cy="5233987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85000"/>
              </a:lnSpc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Показатели здоровьесберегающей деятельности образовательных учреждений: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Степень невротизации, распространённости астенических состояний и вегетативных нарушений.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Физическое развитие учащихся.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Заболеваемость учащихся.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Физическая подготовленность учащихся.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Комплексная оценка состояния здоровья.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Здоровый образ жизни.</a:t>
            </a:r>
          </a:p>
        </p:txBody>
      </p:sp>
      <p:pic>
        <p:nvPicPr>
          <p:cNvPr id="64516" name="Picture 4" descr="Знак Ин-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6111875"/>
            <a:ext cx="7921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214313" y="115888"/>
            <a:ext cx="8501062" cy="114300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smtClean="0">
                <a:solidFill>
                  <a:srgbClr val="C00000"/>
                </a:solidFill>
              </a:rPr>
              <a:t>Образовательные стандарты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нового поколения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sz="half" idx="3"/>
          </p:nvPr>
        </p:nvSpPr>
        <p:spPr>
          <a:xfrm>
            <a:off x="395288" y="1557338"/>
            <a:ext cx="8280400" cy="5033962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</a:rPr>
              <a:t>Оценка показателей сформированности здорового образа жизни учащихся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3000" b="1" smtClean="0">
                <a:solidFill>
                  <a:srgbClr val="002060"/>
                </a:solidFill>
              </a:rPr>
              <a:t>проводится по показателям: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3000" b="1" smtClean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распространенности основных факторов риска нарушения здоровья школьников;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информированности школьников в отношении факторов риска;</a:t>
            </a:r>
          </a:p>
          <a:p>
            <a:pPr>
              <a:lnSpc>
                <a:spcPct val="85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сформированности у школьников установок на здоровый образ жизни.</a:t>
            </a:r>
          </a:p>
        </p:txBody>
      </p:sp>
      <p:pic>
        <p:nvPicPr>
          <p:cNvPr id="65540" name="Picture 4" descr="Знак Ин-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6111875"/>
            <a:ext cx="79216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285750" y="304800"/>
            <a:ext cx="8643938" cy="1216025"/>
          </a:xfrm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ru-RU" sz="4000" b="1" smtClean="0">
                <a:solidFill>
                  <a:schemeClr val="accent2"/>
                </a:solidFill>
              </a:rPr>
              <a:t>Цель инновационных процессов</a:t>
            </a:r>
            <a:r>
              <a:rPr lang="ru-RU" sz="3700" b="1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 smtClean="0">
                <a:latin typeface="Arial" charset="0"/>
              </a:rPr>
              <a:t>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заключается не только в повышении качества образования, но и в укреплении здоровья учащихся и в создании психологического комфорта участникам образовательного процесса. 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62963" cy="785812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algn="r"/>
            <a:r>
              <a:rPr lang="ru-RU" sz="2900" b="1" smtClean="0">
                <a:solidFill>
                  <a:srgbClr val="FF0000"/>
                </a:solidFill>
              </a:rPr>
              <a:t>ФГОС НОБ</a:t>
            </a:r>
            <a:br>
              <a:rPr lang="ru-RU" sz="2900" b="1" smtClean="0">
                <a:solidFill>
                  <a:srgbClr val="FF0000"/>
                </a:solidFill>
              </a:rPr>
            </a:br>
            <a:r>
              <a:rPr lang="en-US" sz="2900" b="1" smtClean="0">
                <a:solidFill>
                  <a:srgbClr val="FF0000"/>
                </a:solidFill>
              </a:rPr>
              <a:t>I.</a:t>
            </a:r>
            <a:r>
              <a:rPr lang="ru-RU" sz="2900" b="1" smtClean="0">
                <a:solidFill>
                  <a:srgbClr val="FF0000"/>
                </a:solidFill>
              </a:rPr>
              <a:t> Общие положения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250825" y="1357313"/>
            <a:ext cx="8642350" cy="4662487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   </a:t>
            </a:r>
            <a:r>
              <a:rPr lang="ru-RU" sz="2400" b="1" smtClean="0">
                <a:solidFill>
                  <a:schemeClr val="hlink"/>
                </a:solidFill>
              </a:rPr>
              <a:t>Стандарт ориентирован на становление личностных характеристик выпускника («портрет выпускника начальной школы»):</a:t>
            </a:r>
          </a:p>
          <a:p>
            <a:r>
              <a:rPr lang="ru-RU" sz="1800" b="1" smtClean="0">
                <a:solidFill>
                  <a:srgbClr val="002060"/>
                </a:solidFill>
              </a:rPr>
              <a:t>Любящий свой народ, свой край и свою Родину;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Arial" charset="0"/>
              </a:rPr>
              <a:t>уважающий и принимающий ценности семьи и общества;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Arial" charset="0"/>
              </a:rPr>
              <a:t>   любознательный, активно и заинтересованно познающий мир;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Arial" charset="0"/>
              </a:rPr>
              <a:t>   владеющий основами умения учиться, способный к организации собственной деятельности; 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Arial" charset="0"/>
              </a:rPr>
              <a:t>   готовый самостоятельно действовать и отвечать за свои поступки перед семьей и обществом; </a:t>
            </a:r>
          </a:p>
          <a:p>
            <a:r>
              <a:rPr lang="ru-RU" sz="1600" b="1" smtClean="0">
                <a:solidFill>
                  <a:srgbClr val="002060"/>
                </a:solidFill>
                <a:latin typeface="Arial" charset="0"/>
              </a:rPr>
              <a:t>   доброжелательный, умеющий слушать и слышать собеседника, обосновывать  свою позицию, высказывать свое мнение; </a:t>
            </a:r>
          </a:p>
          <a:p>
            <a:r>
              <a:rPr lang="ru-RU" sz="2800" b="1" i="1" u="sng" smtClean="0">
                <a:solidFill>
                  <a:srgbClr val="9900FF"/>
                </a:solidFill>
                <a:latin typeface="Arial" charset="0"/>
              </a:rPr>
              <a:t>в</a:t>
            </a:r>
            <a:r>
              <a:rPr lang="ru-RU" sz="2800" b="1" i="1" u="sng" smtClean="0">
                <a:solidFill>
                  <a:srgbClr val="9900FF"/>
                </a:solidFill>
              </a:rPr>
              <a:t>ыполняющий правила здорового и безопасного для себя и окружающих образа жизни.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85750" y="142875"/>
            <a:ext cx="8462963" cy="85725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algn="r"/>
            <a:r>
              <a:rPr lang="ru-RU" sz="2900" b="1" smtClean="0">
                <a:solidFill>
                  <a:srgbClr val="FF0000"/>
                </a:solidFill>
              </a:rPr>
              <a:t>ФГОС НОБ</a:t>
            </a:r>
            <a:br>
              <a:rPr lang="ru-RU" sz="2900" b="1" smtClean="0">
                <a:solidFill>
                  <a:srgbClr val="FF0000"/>
                </a:solidFill>
              </a:rPr>
            </a:br>
            <a:r>
              <a:rPr lang="en-US" sz="2900" b="1" smtClean="0">
                <a:solidFill>
                  <a:srgbClr val="FF0000"/>
                </a:solidFill>
              </a:rPr>
              <a:t>II.</a:t>
            </a:r>
            <a:r>
              <a:rPr lang="ru-RU" sz="2900" b="1" smtClean="0">
                <a:solidFill>
                  <a:srgbClr val="FF0000"/>
                </a:solidFill>
              </a:rPr>
              <a:t> Требования к результатам ….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250825" y="1285875"/>
            <a:ext cx="8642350" cy="5072063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3000" b="1" dirty="0" smtClean="0">
                <a:latin typeface="Arial" charset="0"/>
              </a:rPr>
              <a:t>   </a:t>
            </a:r>
            <a:r>
              <a:rPr lang="ru-RU" sz="3000" b="1" dirty="0" smtClean="0">
                <a:solidFill>
                  <a:schemeClr val="hlink"/>
                </a:solidFill>
              </a:rPr>
              <a:t>10. Личностные результаты освоения основной образовательной программы начального общего образования должны включать: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/>
              <a:t>…..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10) 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74038" cy="81280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algn="r"/>
            <a:r>
              <a:rPr lang="ru-RU" sz="2900" b="1" smtClean="0">
                <a:solidFill>
                  <a:srgbClr val="FF0000"/>
                </a:solidFill>
              </a:rPr>
              <a:t>ФГОС НОБ</a:t>
            </a:r>
            <a:br>
              <a:rPr lang="ru-RU" sz="2900" b="1" smtClean="0">
                <a:solidFill>
                  <a:srgbClr val="FF0000"/>
                </a:solidFill>
              </a:rPr>
            </a:br>
            <a:r>
              <a:rPr lang="en-US" sz="2900" b="1" smtClean="0">
                <a:solidFill>
                  <a:srgbClr val="FF0000"/>
                </a:solidFill>
              </a:rPr>
              <a:t>II.</a:t>
            </a:r>
            <a:r>
              <a:rPr lang="ru-RU" sz="2900" b="1" smtClean="0">
                <a:solidFill>
                  <a:srgbClr val="FF0000"/>
                </a:solidFill>
              </a:rPr>
              <a:t> Требования к результатам ….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250825" y="1214438"/>
            <a:ext cx="8642350" cy="523875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12. Предметные результаты освоения основной образовательной программы начального общего образования …  должны отражать: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12.7. Физическая культура: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1) формирование первоначальных представлений о значении физической культуры для укрепления здоровья человека (физического, социального и психологического), о ее позитивном влиянии на развитие человека (физическое, интеллектуальное, эмоциональное, социальное), о физической культуре и здоровье как факторе успешной учебы и социализации;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2) овладение умениями организовывать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здоровьесберегающую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жизнедеятельность (режим дня, утренняя зарядка, оздоровительные мероприятия, подвижные игры и т. д.);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3) формирование навыка систематического наблюдения за своим физическим состоянием, величиной физических нагрузок, данных мониторинга здоровья (рост, масса тела и др.), показателей развития основных физических качеств (силы, быстроты, выносливости, координации, гибкости).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74675" y="304800"/>
            <a:ext cx="8174038" cy="766763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algn="r"/>
            <a:r>
              <a:rPr lang="ru-RU" sz="2900" b="1" smtClean="0">
                <a:solidFill>
                  <a:srgbClr val="FF0000"/>
                </a:solidFill>
              </a:rPr>
              <a:t>ФГОС НОБ</a:t>
            </a:r>
            <a:br>
              <a:rPr lang="ru-RU" sz="2900" b="1" smtClean="0">
                <a:solidFill>
                  <a:srgbClr val="FF0000"/>
                </a:solidFill>
              </a:rPr>
            </a:br>
            <a:r>
              <a:rPr lang="en-US" sz="2900" b="1" smtClean="0">
                <a:solidFill>
                  <a:srgbClr val="FF0000"/>
                </a:solidFill>
              </a:rPr>
              <a:t>III.</a:t>
            </a:r>
            <a:r>
              <a:rPr lang="ru-RU" sz="2900" b="1" smtClean="0">
                <a:solidFill>
                  <a:srgbClr val="FF0000"/>
                </a:solidFill>
              </a:rPr>
              <a:t> Требования к структуре ….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179388" y="1214438"/>
            <a:ext cx="8642350" cy="542925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hlink"/>
                </a:solidFill>
              </a:rPr>
              <a:t>16. Основная образовательная программа начального общего образования …  должны содержать следующие разделы: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7) программа формирования культуры здорового и безопасного образа жизни;</a:t>
            </a:r>
            <a:endParaRPr lang="ru-RU" sz="2400" b="1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hlink"/>
                </a:solidFill>
              </a:rPr>
              <a:t>19. Требования к разделам основной образовательной программы начального общего образования:</a:t>
            </a:r>
            <a:endParaRPr lang="ru-RU" sz="2400" b="1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19.3. Учебный план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u="sng" smtClean="0">
                <a:solidFill>
                  <a:srgbClr val="002060"/>
                </a:solidFill>
              </a:rPr>
              <a:t>Внеурочная деятельность </a:t>
            </a:r>
            <a:r>
              <a:rPr lang="ru-RU" sz="2400" b="1" smtClean="0">
                <a:solidFill>
                  <a:srgbClr val="002060"/>
                </a:solidFill>
              </a:rPr>
              <a:t>организуется по направлениям развития личности (спортивно-оздоровительное, духовно-нравственное, социальное, общеинтеллектуальное, общекультурное)</a:t>
            </a:r>
            <a:endParaRPr lang="ru-RU" sz="2400" b="1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19.7. Программа формирования культуры здорового и безопасного образа жизни должна представлять собой комплексную программу формирования знаний, установок, личностных ориентиров и норм поведения, обеспечивающих сохранение и укрепление физического, психологического и социального здоровья обучающихся</a:t>
            </a:r>
            <a:endParaRPr lang="ru-RU" sz="2400" b="1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85750" y="304800"/>
            <a:ext cx="8462963" cy="766763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algn="r"/>
            <a:r>
              <a:rPr lang="ru-RU" sz="2900" b="1" smtClean="0">
                <a:solidFill>
                  <a:srgbClr val="FF0000"/>
                </a:solidFill>
              </a:rPr>
              <a:t>ФГОС НОБ</a:t>
            </a:r>
            <a:br>
              <a:rPr lang="ru-RU" sz="2900" b="1" smtClean="0">
                <a:solidFill>
                  <a:srgbClr val="FF0000"/>
                </a:solidFill>
              </a:rPr>
            </a:br>
            <a:r>
              <a:rPr lang="en-US" sz="2900" b="1" smtClean="0">
                <a:solidFill>
                  <a:srgbClr val="FF0000"/>
                </a:solidFill>
              </a:rPr>
              <a:t>III.</a:t>
            </a:r>
            <a:r>
              <a:rPr lang="ru-RU" sz="2900" b="1" smtClean="0">
                <a:solidFill>
                  <a:srgbClr val="FF0000"/>
                </a:solidFill>
              </a:rPr>
              <a:t> Требования к структуре ….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591175"/>
          </a:xfrm>
          <a:ln w="57150">
            <a:solidFill>
              <a:srgbClr val="7030A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</a:rPr>
              <a:t>19. Требования к разделам основной образовательной программы начального общего образования: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9900FF"/>
                </a:solidFill>
              </a:rPr>
              <a:t>Программа</a:t>
            </a:r>
            <a:r>
              <a:rPr lang="ru-RU" sz="2000" smtClean="0">
                <a:solidFill>
                  <a:srgbClr val="9900FF"/>
                </a:solidFill>
              </a:rPr>
              <a:t> формирования культуры здорового и безопасного образа жизни </a:t>
            </a:r>
            <a:r>
              <a:rPr lang="ru-RU" sz="2000" b="1" smtClean="0">
                <a:solidFill>
                  <a:srgbClr val="9900FF"/>
                </a:solidFill>
              </a:rPr>
              <a:t>должна обеспечивать: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Пробуждение в детях желания заботиться о своем здоровье (формирование заинтересованного отношения к собственному здоровью);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формирование установки на использование здорового питания;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использование оптимальных двигательных режимов для детей с учетом их возрастных, психологических и иных особенностей, развитие потребности в занятиях физической культурой и спортом;</a:t>
            </a:r>
            <a:endParaRPr lang="ru-RU" sz="2000" b="1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применение рекомендуемого врачами режима дня;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формирование знания негативных факторов риска здоровью детей (сниженная двигательная активность, курение, алкоголь, норкотики и другие психоактивные вещества, инфекционные заболевания);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становление навыков противостояние вовлечению в табакокурение и употребление алкоголя, наркотиков и сильнодействующих веществ;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</a:rPr>
              <a:t>формирование потребности ребенка безбоязненно обращаться к врачу по любым вопросам, связанным с особенностями роста и развития, состояния здоровья, развитие готовности самостоятельно поддерживать свое здоровье на основе использования навыков личной гигиены.</a:t>
            </a:r>
          </a:p>
          <a:p>
            <a:pPr>
              <a:lnSpc>
                <a:spcPct val="80000"/>
              </a:lnSpc>
            </a:pPr>
            <a:endParaRPr lang="ru-RU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713788" cy="600233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defRPr/>
            </a:pPr>
            <a:endParaRPr lang="ru-RU" sz="2000" b="1" i="1" dirty="0">
              <a:cs typeface="Times New Roman" pitchFamily="18" charset="0"/>
            </a:endParaRPr>
          </a:p>
          <a:p>
            <a:pPr indent="449263" algn="just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Всемирная организация здравоохранения определяет, что здоровье - это состояние полного физического, психического и социального благосостояния. Цель школьного образования состоит в том, чтобы ребенок не только освоил академическую программу, но и овладел навыками здорового образа жизни. Только здоровый ребенок может успешно учиться, продуктивно проводить свой досуг, стать в полной мере творцом своей судьбы, т.к. только здоровый человек может достичь цели в своей жизни. Как никогда становится актуальной проблема сохранения и укрепления здоровья с раннего возраста.</a:t>
            </a:r>
          </a:p>
          <a:p>
            <a:pPr indent="449263"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Поэтому важной особенностью любой программы, которую мы принимаем для развития ребенка, должна быть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здоровьесберегающая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направленность. Учитывая индивидуальные особенности ребенка, необходимо создать условия для его благоприятной социальной адаптации и гармоничного развития.</a:t>
            </a:r>
          </a:p>
          <a:p>
            <a:pPr indent="449263" algn="just"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1249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Слайд 1</vt:lpstr>
      <vt:lpstr>Школа и здоровье</vt:lpstr>
      <vt:lpstr>Цель инновационных процессов </vt:lpstr>
      <vt:lpstr>ФГОС НОБ I. Общие положения</vt:lpstr>
      <vt:lpstr>ФГОС НОБ II. Требования к результатам ….</vt:lpstr>
      <vt:lpstr>ФГОС НОБ II. Требования к результатам ….</vt:lpstr>
      <vt:lpstr>ФГОС НОБ III. Требования к структуре ….</vt:lpstr>
      <vt:lpstr>ФГОС НОБ III. Требования к структуре ….</vt:lpstr>
      <vt:lpstr>Слайд 9</vt:lpstr>
      <vt:lpstr>Слайд 10</vt:lpstr>
      <vt:lpstr>Слайд 11</vt:lpstr>
      <vt:lpstr>Слайд 12</vt:lpstr>
      <vt:lpstr> Вода оздоравливает - это неоспоримый фактор. Бассейн есть в детском саду и в школе, что является продолжением закаливания детей, все дети начальной школы, 5 и 6 классы оздоравливаются в бассейне, 6 классов занимаются дополнительно плаванием, с детьми занимаются тренеры, которые учат детей плавать </vt:lpstr>
      <vt:lpstr>Ритмика – это источник здоровья, радости, повышения работоспособности, разрядка умственного и психологического напряжения, является дополнительным резервом двигательной активности. Ритмика в школе является продолжением ритмики детского сада, которая охватывает 260 обучающихся и по просьбе родителей 6 классов охвачены ритмикой во внеурочное время/ 120 человек/, клуб «Ритм» работает в вечернее время для детей в возрасте от 3 до 12 лет. /60человек/; </vt:lpstr>
      <vt:lpstr>Слайд 15</vt:lpstr>
      <vt:lpstr>Программа «Разговор о правильном питании»</vt:lpstr>
      <vt:lpstr>Утренняя гимнастика до уроков  5-10 минут не заменяют, а дополняют  утреннюю гимнастику , которую ведут обучающиеся 4- классов</vt:lpstr>
      <vt:lpstr>Слайд 18</vt:lpstr>
      <vt:lpstr>Проведение «Дня здоровья» в конце каждой учебной четверти</vt:lpstr>
      <vt:lpstr>Профилактика безопасности на дорогах   является составной частью программы здоровьесбережения детей</vt:lpstr>
      <vt:lpstr>Образовательные стандарты нового поколения ВКЛЮЧАЮТ</vt:lpstr>
      <vt:lpstr>Образовательные стандарты  нового поколения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Tonya</dc:creator>
  <cp:lastModifiedBy>Tonya</cp:lastModifiedBy>
  <cp:revision>63</cp:revision>
  <dcterms:created xsi:type="dcterms:W3CDTF">2010-11-25T19:14:09Z</dcterms:created>
  <dcterms:modified xsi:type="dcterms:W3CDTF">2013-01-12T19:12:32Z</dcterms:modified>
</cp:coreProperties>
</file>