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72" r:id="rId7"/>
    <p:sldId id="273" r:id="rId8"/>
    <p:sldId id="263" r:id="rId9"/>
    <p:sldId id="265" r:id="rId10"/>
    <p:sldId id="275" r:id="rId11"/>
    <p:sldId id="266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A1235"/>
    <a:srgbClr val="FF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23522" autoAdjust="0"/>
    <p:restoredTop sz="99674" autoAdjust="0"/>
  </p:normalViewPr>
  <p:slideViewPr>
    <p:cSldViewPr>
      <p:cViewPr varScale="1">
        <p:scale>
          <a:sx n="79" d="100"/>
          <a:sy n="79" d="100"/>
        </p:scale>
        <p:origin x="-62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10B330-F5E8-42AD-9A23-D6A214CB742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8651C0-102F-4EC5-9767-9CF227D21D2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185A6A-3C46-4C94-A366-C41CF4873FF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Заголовок и объект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C952D3B-DDD1-44C9-9F75-99FE04CF21C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CB1A9EA-F25D-435D-A9B9-58EC669E5D4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Заголовок и два объекта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32303DE-6F0E-4343-8FA0-398A3517D24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593E69D-F473-4039-A210-F775BD0E8F0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6ACEEC4-269B-43C7-818D-7D077DC2BCE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122116-E5C7-4CF1-8266-A754C5E767C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E035C6-DB21-4FC0-8A41-BD396CCE1E7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41D46A-803E-4811-92AB-49981A54985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A895BB-24F7-4A87-83C3-1801BB8A886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D509E9-5468-4DE1-BEE3-1ADF75520DB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0AA88A-F50C-43FF-8BCA-D51BC2DF2C1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4C2CB9-D40A-4C8F-8C6D-9A8D561FB61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03AA40-6AD0-4524-85E7-F473BA367F8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9AE9D9C-3073-44CA-B472-6A28E5B6AB3E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1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Documents%20and%20Settings\&#1040;&#1083;&#1080;&#1085;&#1086;&#1095;&#1082;&#1072;\&#1052;&#1086;&#1080;%20&#1076;&#1086;&#1082;&#1091;&#1084;&#1077;&#1085;&#1090;&#1099;\&#1052;&#1086;&#1080;%20&#1074;&#1080;&#1076;&#1077;&#1086;&#1079;&#1072;&#1087;&#1080;&#1089;&#1080;\&#1060;&#1080;&#1083;&#1100;&#1084;.wmv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7" Type="http://schemas.openxmlformats.org/officeDocument/2006/relationships/image" Target="../media/image17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jpeg"/><Relationship Id="rId3" Type="http://schemas.openxmlformats.org/officeDocument/2006/relationships/image" Target="../media/image20.jpeg"/><Relationship Id="rId7" Type="http://schemas.openxmlformats.org/officeDocument/2006/relationships/image" Target="../media/image24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23.jpeg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2217737"/>
          </a:xfrm>
        </p:spPr>
        <p:txBody>
          <a:bodyPr/>
          <a:lstStyle/>
          <a:p>
            <a:r>
              <a:rPr lang="ru-RU" sz="2400"/>
              <a:t>Иногда при свете солнца, если зайцы пролетают,</a:t>
            </a:r>
            <a:br>
              <a:rPr lang="ru-RU" sz="2400"/>
            </a:br>
            <a:r>
              <a:rPr lang="ru-RU" sz="2400"/>
              <a:t>То не стоит удивляться мухи тоже ведь летают, </a:t>
            </a:r>
            <a:br>
              <a:rPr lang="ru-RU" sz="2400"/>
            </a:br>
            <a:r>
              <a:rPr lang="ru-RU" sz="2400"/>
              <a:t>Но при этом абсолютно никого не удивляют</a:t>
            </a:r>
            <a:r>
              <a:rPr lang="ru-RU" sz="1800"/>
              <a:t>. </a:t>
            </a:r>
            <a:br>
              <a:rPr lang="ru-RU" sz="1800"/>
            </a:br>
            <a:endParaRPr lang="ru-RU" sz="1800"/>
          </a:p>
        </p:txBody>
      </p:sp>
      <p:sp>
        <p:nvSpPr>
          <p:cNvPr id="2053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684213" y="5805488"/>
            <a:ext cx="8229600" cy="576262"/>
          </a:xfrm>
        </p:spPr>
        <p:txBody>
          <a:bodyPr/>
          <a:lstStyle/>
          <a:p>
            <a:r>
              <a:rPr lang="ru-RU" sz="2800"/>
              <a:t>Ребята, а какой зайчик умеет летать?</a:t>
            </a:r>
          </a:p>
        </p:txBody>
      </p:sp>
      <p:pic>
        <p:nvPicPr>
          <p:cNvPr id="2052" name="Picture 4" descr="picture"/>
          <p:cNvPicPr preferRelativeResize="0">
            <a:picLocks noChangeArrowheads="1"/>
          </p:cNvPicPr>
          <p:nvPr>
            <p:ph type="body"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1692275" y="2205038"/>
            <a:ext cx="5616575" cy="3455987"/>
          </a:xfrm>
          <a:solidFill>
            <a:srgbClr val="FFFF66"/>
          </a:solidFill>
          <a:ln>
            <a:solidFill>
              <a:srgbClr val="000000"/>
            </a:solidFill>
            <a:rou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r>
              <a:rPr lang="ru-RU" sz="2000" b="1">
                <a:latin typeface="Tahoma" pitchFamily="34" charset="0"/>
              </a:rPr>
              <a:t>Слова помощники: </a:t>
            </a:r>
            <a:r>
              <a:rPr lang="ru-RU" sz="2000" b="1">
                <a:solidFill>
                  <a:schemeClr val="tx1"/>
                </a:solidFill>
                <a:latin typeface="Tahoma" pitchFamily="34" charset="0"/>
              </a:rPr>
              <a:t>Шагает, тают, видны, весны.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 sz="3600"/>
              <a:t>  </a:t>
            </a:r>
            <a:endParaRPr lang="ru-RU" sz="1600"/>
          </a:p>
        </p:txBody>
      </p:sp>
      <p:sp>
        <p:nvSpPr>
          <p:cNvPr id="76804" name="Rectangle 4"/>
          <p:cNvSpPr>
            <a:spLocks noChangeArrowheads="1"/>
          </p:cNvSpPr>
          <p:nvPr/>
        </p:nvSpPr>
        <p:spPr bwMode="auto">
          <a:xfrm>
            <a:off x="4211638" y="1436688"/>
            <a:ext cx="4392612" cy="436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ru-RU" sz="2800">
                <a:latin typeface="Tahoma" pitchFamily="34" charset="0"/>
              </a:rPr>
              <a:t>К нам весна... </a:t>
            </a:r>
          </a:p>
          <a:p>
            <a:pPr algn="ctr"/>
            <a:r>
              <a:rPr lang="ru-RU" sz="2800">
                <a:latin typeface="Tahoma" pitchFamily="34" charset="0"/>
              </a:rPr>
              <a:t>Быстрыми шагами, </a:t>
            </a:r>
          </a:p>
          <a:p>
            <a:pPr algn="ctr"/>
            <a:r>
              <a:rPr lang="ru-RU" sz="2800">
                <a:latin typeface="Tahoma" pitchFamily="34" charset="0"/>
              </a:rPr>
              <a:t>И сугробы... </a:t>
            </a:r>
          </a:p>
          <a:p>
            <a:pPr algn="ctr"/>
            <a:r>
              <a:rPr lang="ru-RU" sz="2800">
                <a:latin typeface="Tahoma" pitchFamily="34" charset="0"/>
              </a:rPr>
              <a:t>Под ее ногами. </a:t>
            </a:r>
          </a:p>
          <a:p>
            <a:pPr algn="ctr"/>
            <a:r>
              <a:rPr lang="ru-RU" sz="2800">
                <a:latin typeface="Tahoma" pitchFamily="34" charset="0"/>
              </a:rPr>
              <a:t>Черные проталины </a:t>
            </a:r>
          </a:p>
          <a:p>
            <a:pPr algn="ctr"/>
            <a:r>
              <a:rPr lang="ru-RU" sz="2800">
                <a:latin typeface="Tahoma" pitchFamily="34" charset="0"/>
              </a:rPr>
              <a:t>На полях... </a:t>
            </a:r>
          </a:p>
          <a:p>
            <a:pPr algn="ctr"/>
            <a:r>
              <a:rPr lang="ru-RU" sz="2800">
                <a:latin typeface="Tahoma" pitchFamily="34" charset="0"/>
              </a:rPr>
              <a:t>Верно, очень теплые</a:t>
            </a:r>
          </a:p>
          <a:p>
            <a:pPr algn="ctr"/>
            <a:r>
              <a:rPr lang="ru-RU" sz="2800">
                <a:latin typeface="Tahoma" pitchFamily="34" charset="0"/>
              </a:rPr>
              <a:t>Ноги у...</a:t>
            </a:r>
            <a:r>
              <a:rPr lang="ru-RU" sz="2800" i="1">
                <a:latin typeface="Tahoma" pitchFamily="34" charset="0"/>
              </a:rPr>
              <a:t>          </a:t>
            </a:r>
            <a:endParaRPr lang="ru-RU" sz="2800">
              <a:latin typeface="Tahoma" pitchFamily="34" charset="0"/>
            </a:endParaRPr>
          </a:p>
          <a:p>
            <a:pPr algn="ctr"/>
            <a:r>
              <a:rPr lang="ru-RU" sz="2800" i="1">
                <a:latin typeface="Tahoma" pitchFamily="34" charset="0"/>
              </a:rPr>
              <a:t>                                                        И. Токмакова </a:t>
            </a:r>
          </a:p>
        </p:txBody>
      </p:sp>
      <p:pic>
        <p:nvPicPr>
          <p:cNvPr id="76805" name="Picture 5" descr="picture"/>
          <p:cNvPicPr preferRelativeResize="0">
            <a:picLocks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827088" y="1700213"/>
            <a:ext cx="3240087" cy="3816350"/>
          </a:xfrm>
          <a:solidFill>
            <a:srgbClr val="FFFFFF"/>
          </a:solidFill>
          <a:ln>
            <a:solidFill>
              <a:srgbClr val="000000"/>
            </a:solidFill>
            <a:rou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3" name="Rectangle 5"/>
          <p:cNvSpPr>
            <a:spLocks noGrp="1" noChangeArrowheads="1"/>
          </p:cNvSpPr>
          <p:nvPr>
            <p:ph type="title"/>
          </p:nvPr>
        </p:nvSpPr>
        <p:spPr>
          <a:xfrm>
            <a:off x="395288" y="333375"/>
            <a:ext cx="8229600" cy="2519363"/>
          </a:xfrm>
        </p:spPr>
        <p:txBody>
          <a:bodyPr/>
          <a:lstStyle/>
          <a:p>
            <a:r>
              <a:rPr lang="ru-RU" sz="2000" b="1"/>
              <a:t>Я — Весна-красна, </a:t>
            </a:r>
            <a:br>
              <a:rPr lang="ru-RU" sz="2000" b="1"/>
            </a:br>
            <a:r>
              <a:rPr lang="ru-RU" sz="2000" b="1"/>
              <a:t>Бужу землю ото сна, Наполняю соком почки, </a:t>
            </a:r>
            <a:br>
              <a:rPr lang="ru-RU" sz="2000" b="1"/>
            </a:br>
            <a:r>
              <a:rPr lang="ru-RU" sz="2000" b="1"/>
              <a:t>На лугах ращу цветочки.Прогоняю с речек лед,</a:t>
            </a:r>
            <a:br>
              <a:rPr lang="ru-RU" sz="2000" b="1"/>
            </a:br>
            <a:r>
              <a:rPr lang="ru-RU" sz="2000" b="1"/>
              <a:t>Светлым делаю восход. </a:t>
            </a:r>
            <a:br>
              <a:rPr lang="ru-RU" sz="2000" b="1"/>
            </a:br>
            <a:r>
              <a:rPr lang="ru-RU" sz="2000" b="1"/>
              <a:t>Всюду в поле и в лесу</a:t>
            </a:r>
            <a:br>
              <a:rPr lang="ru-RU" sz="2000" b="1"/>
            </a:br>
            <a:r>
              <a:rPr lang="ru-RU" sz="2000" b="1"/>
              <a:t>Людям радость я несу.</a:t>
            </a:r>
          </a:p>
        </p:txBody>
      </p:sp>
      <p:pic>
        <p:nvPicPr>
          <p:cNvPr id="63492" name="Picture 4" descr="picture"/>
          <p:cNvPicPr preferRelativeResize="0">
            <a:picLocks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971550" y="2636838"/>
            <a:ext cx="6985000" cy="3816350"/>
          </a:xfrm>
          <a:solidFill>
            <a:srgbClr val="FFFFFF"/>
          </a:solidFill>
          <a:ln>
            <a:solidFill>
              <a:srgbClr val="000000"/>
            </a:solidFill>
            <a:rou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0" name="Picture 4" descr="picture"/>
          <p:cNvPicPr preferRelativeResize="0"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188913"/>
            <a:ext cx="8496300" cy="640873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Словарь настроений </a:t>
            </a:r>
          </a:p>
        </p:txBody>
      </p:sp>
      <p:sp>
        <p:nvSpPr>
          <p:cNvPr id="20485" name="Rectangle 5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r>
              <a:rPr lang="ru-RU" sz="2000"/>
              <a:t> </a:t>
            </a:r>
            <a:r>
              <a:rPr lang="ru-RU" sz="2400"/>
              <a:t>Как звучала музыка? </a:t>
            </a:r>
          </a:p>
          <a:p>
            <a:pPr>
              <a:buFontTx/>
              <a:buNone/>
            </a:pPr>
            <a:r>
              <a:rPr lang="ru-RU" sz="2000"/>
              <a:t>      </a:t>
            </a:r>
          </a:p>
          <a:p>
            <a:pPr>
              <a:buFontTx/>
              <a:buNone/>
            </a:pPr>
            <a:r>
              <a:rPr lang="ru-RU" sz="2000"/>
              <a:t>      </a:t>
            </a:r>
          </a:p>
          <a:p>
            <a:pPr>
              <a:buFontTx/>
              <a:buNone/>
            </a:pPr>
            <a:r>
              <a:rPr lang="ru-RU" sz="2000"/>
              <a:t>        </a:t>
            </a:r>
          </a:p>
          <a:p>
            <a:pPr>
              <a:buFontTx/>
              <a:buNone/>
            </a:pPr>
            <a:r>
              <a:rPr lang="ru-RU" sz="2000"/>
              <a:t>     Музыка звучала…</a:t>
            </a:r>
          </a:p>
          <a:p>
            <a:pPr>
              <a:buFontTx/>
              <a:buNone/>
            </a:pPr>
            <a:r>
              <a:rPr lang="ru-RU" sz="2000"/>
              <a:t>     </a:t>
            </a:r>
          </a:p>
          <a:p>
            <a:pPr>
              <a:buFontTx/>
              <a:buNone/>
            </a:pPr>
            <a:r>
              <a:rPr lang="ru-RU" sz="2000"/>
              <a:t>     плавно, нежно, игриво, ласково,  легко,  упруго, отрывисто, задумчиво, задорно, торжественно, величественно, энергично, напевно, светло, неторопливо … 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r>
              <a:rPr lang="ru-RU" sz="2400"/>
              <a:t>Какое настроение создала мелодия?</a:t>
            </a:r>
          </a:p>
          <a:p>
            <a:pPr>
              <a:buFontTx/>
              <a:buNone/>
            </a:pPr>
            <a:r>
              <a:rPr lang="ru-RU" sz="2400"/>
              <a:t>    </a:t>
            </a:r>
          </a:p>
          <a:p>
            <a:pPr>
              <a:buFontTx/>
              <a:buNone/>
            </a:pPr>
            <a:endParaRPr lang="ru-RU" sz="2000"/>
          </a:p>
          <a:p>
            <a:pPr>
              <a:buFontTx/>
              <a:buNone/>
            </a:pPr>
            <a:r>
              <a:rPr lang="ru-RU" sz="2000"/>
              <a:t>     Мелодия создала…</a:t>
            </a:r>
          </a:p>
          <a:p>
            <a:pPr>
              <a:buFontTx/>
              <a:buNone/>
            </a:pPr>
            <a:endParaRPr lang="ru-RU" sz="2000"/>
          </a:p>
          <a:p>
            <a:pPr>
              <a:buFontTx/>
              <a:buNone/>
            </a:pPr>
            <a:r>
              <a:rPr lang="ru-RU" sz="2000"/>
              <a:t>     радостное, печальное, жизнерадостное,</a:t>
            </a:r>
          </a:p>
          <a:p>
            <a:pPr>
              <a:buFontTx/>
              <a:buNone/>
            </a:pPr>
            <a:r>
              <a:rPr lang="ru-RU" sz="2000"/>
              <a:t>     оптимистическое, грустное,  веселое, чудесное …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/>
              <a:t>Закройте глаза и шепотом произнесем слово: “Весна!” Что вы себе представили? Чем пахнет весна? Какого она цвета? Какие звуки можно услышать весной?</a:t>
            </a:r>
          </a:p>
        </p:txBody>
      </p:sp>
      <p:pic>
        <p:nvPicPr>
          <p:cNvPr id="22532" name="Picture 4" descr="picture"/>
          <p:cNvPicPr preferRelativeResize="0">
            <a:picLocks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68313" y="1700213"/>
            <a:ext cx="3816350" cy="4176712"/>
          </a:xfrm>
          <a:solidFill>
            <a:srgbClr val="FFFFFF"/>
          </a:solidFill>
          <a:ln>
            <a:solidFill>
              <a:srgbClr val="000000"/>
            </a:solidFill>
            <a:round/>
          </a:ln>
        </p:spPr>
      </p:pic>
      <p:pic>
        <p:nvPicPr>
          <p:cNvPr id="22534" name="Picture 6" descr="picture"/>
          <p:cNvPicPr preferRelativeResize="0">
            <a:picLocks noChangeArrowheads="1"/>
          </p:cNvPicPr>
          <p:nvPr>
            <p:ph sz="quarter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859338" y="1700213"/>
            <a:ext cx="3384550" cy="2405062"/>
          </a:xfrm>
          <a:solidFill>
            <a:srgbClr val="FFFFFF"/>
          </a:solidFill>
          <a:ln>
            <a:solidFill>
              <a:srgbClr val="000000"/>
            </a:solidFill>
            <a:round/>
          </a:ln>
        </p:spPr>
      </p:pic>
      <p:pic>
        <p:nvPicPr>
          <p:cNvPr id="22536" name="Picture 8" descr="picture"/>
          <p:cNvPicPr preferRelativeResize="0">
            <a:picLocks noChangeArrowheads="1"/>
          </p:cNvPicPr>
          <p:nvPr>
            <p:ph sz="quarter" idx="3"/>
          </p:nvPr>
        </p:nvPicPr>
        <p:blipFill>
          <a:blip r:embed="rId4"/>
          <a:srcRect/>
          <a:stretch>
            <a:fillRect/>
          </a:stretch>
        </p:blipFill>
        <p:spPr>
          <a:xfrm>
            <a:off x="4859338" y="4292600"/>
            <a:ext cx="3384550" cy="2403475"/>
          </a:xfrm>
          <a:solidFill>
            <a:srgbClr val="FFFFFF"/>
          </a:solidFill>
          <a:ln>
            <a:solidFill>
              <a:srgbClr val="000000"/>
            </a:solidFill>
            <a:rou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b="1"/>
              <a:t>Наш солнечный зайчик очень любит стихи о весне, давайте прочитаем его любимое стихотворение.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sz="quarter" idx="1"/>
          </p:nvPr>
        </p:nvSpPr>
        <p:spPr>
          <a:xfrm>
            <a:off x="468313" y="1341438"/>
            <a:ext cx="3743325" cy="2879725"/>
          </a:xfrm>
        </p:spPr>
        <p:txBody>
          <a:bodyPr/>
          <a:lstStyle/>
          <a:p>
            <a:pPr>
              <a:buFontTx/>
              <a:buNone/>
            </a:pPr>
            <a:r>
              <a:rPr lang="ru-RU" sz="2000">
                <a:latin typeface="Tahoma" pitchFamily="34" charset="0"/>
              </a:rPr>
              <a:t>У Весны работы много, </a:t>
            </a:r>
          </a:p>
          <a:p>
            <a:pPr>
              <a:buFontTx/>
              <a:buNone/>
            </a:pPr>
            <a:r>
              <a:rPr lang="ru-RU" sz="2000">
                <a:latin typeface="Tahoma" pitchFamily="34" charset="0"/>
              </a:rPr>
              <a:t>Помогают ей лучи. </a:t>
            </a:r>
          </a:p>
          <a:p>
            <a:pPr>
              <a:buFontTx/>
              <a:buNone/>
            </a:pPr>
            <a:r>
              <a:rPr lang="ru-RU" sz="2000">
                <a:latin typeface="Tahoma" pitchFamily="34" charset="0"/>
              </a:rPr>
              <a:t>Дружно гонят по дорогам </a:t>
            </a:r>
          </a:p>
          <a:p>
            <a:pPr>
              <a:buFontTx/>
              <a:buNone/>
            </a:pPr>
            <a:r>
              <a:rPr lang="ru-RU" sz="2000">
                <a:latin typeface="Tahoma" pitchFamily="34" charset="0"/>
              </a:rPr>
              <a:t>Говорливые ручьи.</a:t>
            </a:r>
          </a:p>
          <a:p>
            <a:pPr>
              <a:buFontTx/>
              <a:buNone/>
            </a:pPr>
            <a:r>
              <a:rPr lang="ru-RU" sz="2000">
                <a:latin typeface="Tahoma" pitchFamily="34" charset="0"/>
              </a:rPr>
              <a:t>Топят снег, ломают льдинки,</a:t>
            </a:r>
          </a:p>
          <a:p>
            <a:pPr>
              <a:buFontTx/>
              <a:buNone/>
            </a:pPr>
            <a:r>
              <a:rPr lang="ru-RU" sz="2000">
                <a:latin typeface="Tahoma" pitchFamily="34" charset="0"/>
              </a:rPr>
              <a:t>Согревают всё вокруг.</a:t>
            </a:r>
          </a:p>
          <a:p>
            <a:pPr>
              <a:buFontTx/>
              <a:buNone/>
            </a:pPr>
            <a:r>
              <a:rPr lang="ru-RU" sz="2000">
                <a:latin typeface="Tahoma" pitchFamily="34" charset="0"/>
              </a:rPr>
              <a:t>Из-под снега и травинок</a:t>
            </a:r>
          </a:p>
          <a:p>
            <a:pPr>
              <a:buFontTx/>
              <a:buNone/>
            </a:pPr>
            <a:r>
              <a:rPr lang="ru-RU" sz="2000">
                <a:latin typeface="Tahoma" pitchFamily="34" charset="0"/>
              </a:rPr>
              <a:t>Выполз первый сонный жук.           </a:t>
            </a:r>
          </a:p>
          <a:p>
            <a:pPr>
              <a:buFontTx/>
              <a:buNone/>
            </a:pPr>
            <a:endParaRPr lang="ru-RU" sz="2000">
              <a:latin typeface="Tahoma" pitchFamily="34" charset="0"/>
            </a:endParaRPr>
          </a:p>
          <a:p>
            <a:pPr>
              <a:buFontTx/>
              <a:buNone/>
            </a:pPr>
            <a:endParaRPr lang="ru-RU" sz="2000">
              <a:latin typeface="Tahoma" pitchFamily="34" charset="0"/>
            </a:endParaRPr>
          </a:p>
        </p:txBody>
      </p:sp>
      <p:sp>
        <p:nvSpPr>
          <p:cNvPr id="24583" name="Rectangle 7"/>
          <p:cNvSpPr>
            <a:spLocks noGrp="1" noChangeArrowheads="1"/>
          </p:cNvSpPr>
          <p:nvPr>
            <p:ph sz="quarter" idx="2"/>
          </p:nvPr>
        </p:nvSpPr>
        <p:spPr>
          <a:xfrm>
            <a:off x="4643438" y="1412875"/>
            <a:ext cx="4027487" cy="2908300"/>
          </a:xfrm>
        </p:spPr>
        <p:txBody>
          <a:bodyPr/>
          <a:lstStyle/>
          <a:p>
            <a:pPr>
              <a:buFontTx/>
              <a:buNone/>
            </a:pPr>
            <a:r>
              <a:rPr lang="ru-RU" sz="2000">
                <a:latin typeface="Tahoma" pitchFamily="34" charset="0"/>
              </a:rPr>
              <a:t>На проталине цветочки </a:t>
            </a:r>
          </a:p>
          <a:p>
            <a:pPr>
              <a:buFontTx/>
              <a:buNone/>
            </a:pPr>
            <a:r>
              <a:rPr lang="ru-RU" sz="2000">
                <a:latin typeface="Tahoma" pitchFamily="34" charset="0"/>
              </a:rPr>
              <a:t>Золотые расцвели,                                                                                                </a:t>
            </a:r>
          </a:p>
          <a:p>
            <a:pPr>
              <a:buFontTx/>
              <a:buNone/>
            </a:pPr>
            <a:r>
              <a:rPr lang="ru-RU" sz="2000">
                <a:latin typeface="Tahoma" pitchFamily="34" charset="0"/>
              </a:rPr>
              <a:t>Налились, набухли почки, </a:t>
            </a:r>
          </a:p>
          <a:p>
            <a:pPr>
              <a:buFontTx/>
              <a:buNone/>
            </a:pPr>
            <a:r>
              <a:rPr lang="ru-RU" sz="2000">
                <a:latin typeface="Tahoma" pitchFamily="34" charset="0"/>
              </a:rPr>
              <a:t>Из гнезда летят шмели.</a:t>
            </a:r>
          </a:p>
          <a:p>
            <a:pPr>
              <a:buFontTx/>
              <a:buNone/>
            </a:pPr>
            <a:r>
              <a:rPr lang="ru-RU" sz="2000">
                <a:latin typeface="Tahoma" pitchFamily="34" charset="0"/>
              </a:rPr>
              <a:t>У Весны забот немало,</a:t>
            </a:r>
          </a:p>
          <a:p>
            <a:pPr>
              <a:buFontTx/>
              <a:buNone/>
            </a:pPr>
            <a:r>
              <a:rPr lang="ru-RU" sz="2000">
                <a:latin typeface="Tahoma" pitchFamily="34" charset="0"/>
              </a:rPr>
              <a:t>Но дела идут на лад:</a:t>
            </a:r>
          </a:p>
          <a:p>
            <a:pPr>
              <a:buFontTx/>
              <a:buNone/>
            </a:pPr>
            <a:r>
              <a:rPr lang="ru-RU" sz="2000">
                <a:latin typeface="Tahoma" pitchFamily="34" charset="0"/>
              </a:rPr>
              <a:t>Изумрудным поле стало,</a:t>
            </a:r>
          </a:p>
          <a:p>
            <a:pPr>
              <a:buFontTx/>
              <a:buNone/>
            </a:pPr>
            <a:r>
              <a:rPr lang="ru-RU" sz="2000">
                <a:latin typeface="Tahoma" pitchFamily="34" charset="0"/>
              </a:rPr>
              <a:t>И сады в цвету стоят.</a:t>
            </a:r>
          </a:p>
        </p:txBody>
      </p:sp>
      <p:pic>
        <p:nvPicPr>
          <p:cNvPr id="24585" name="Picture 9" descr="picture"/>
          <p:cNvPicPr preferRelativeResize="0"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4508500"/>
            <a:ext cx="1597025" cy="1347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</p:pic>
      <p:pic>
        <p:nvPicPr>
          <p:cNvPr id="24586" name="Picture 10" descr="picture"/>
          <p:cNvPicPr preferRelativeResize="0"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51050" y="4508500"/>
            <a:ext cx="1560513" cy="12969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</p:pic>
      <p:pic>
        <p:nvPicPr>
          <p:cNvPr id="24587" name="Picture 11" descr="picture"/>
          <p:cNvPicPr preferRelativeResize="0"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79838" y="4508500"/>
            <a:ext cx="1616075" cy="13287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</p:pic>
      <p:pic>
        <p:nvPicPr>
          <p:cNvPr id="24588" name="Picture 12" descr="picture"/>
          <p:cNvPicPr preferRelativeResize="0">
            <a:picLocks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651500" y="4508500"/>
            <a:ext cx="1560513" cy="13081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</p:pic>
      <p:pic>
        <p:nvPicPr>
          <p:cNvPr id="24589" name="Picture 13" descr="picture"/>
          <p:cNvPicPr preferRelativeResize="0">
            <a:picLocks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308850" y="4508500"/>
            <a:ext cx="1597025" cy="12969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/>
              <a:t>Минутка психофизической разгрузки.</a:t>
            </a:r>
          </a:p>
        </p:txBody>
      </p:sp>
      <p:pic>
        <p:nvPicPr>
          <p:cNvPr id="72707" name="Фильм.wmv">
            <a:hlinkClick r:id="" action="ppaction://media"/>
          </p:cNvPr>
          <p:cNvPicPr>
            <a:picLocks noGrp="1" noRot="1" noChangeAspect="1" noChangeArrowheads="1"/>
          </p:cNvPicPr>
          <p:nvPr>
            <p:ph idx="1"/>
            <a:videoFile r:link="rId1"/>
          </p:nvPr>
        </p:nvPicPr>
        <p:blipFill>
          <a:blip r:embed="rId3"/>
          <a:srcRect/>
          <a:stretch>
            <a:fillRect/>
          </a:stretch>
        </p:blipFill>
        <p:spPr>
          <a:xfrm>
            <a:off x="250825" y="1484313"/>
            <a:ext cx="8569325" cy="5040312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68480" fill="hold"/>
                                        <p:tgtEl>
                                          <p:spTgt spid="7270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0" mute="1">
                <p:cTn id="7" fill="remove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72707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27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7270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707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r>
              <a:rPr lang="ru-RU" sz="2400"/>
              <a:t/>
            </a:r>
            <a:br>
              <a:rPr lang="ru-RU" sz="2400"/>
            </a:br>
            <a:r>
              <a:rPr lang="ru-RU" sz="2400"/>
              <a:t>«Повстречал гонцов весны,</a:t>
            </a:r>
            <a:br>
              <a:rPr lang="ru-RU" sz="2400"/>
            </a:br>
            <a:r>
              <a:rPr lang="ru-RU" sz="2400"/>
              <a:t> отгадайте кто они?»</a:t>
            </a:r>
            <a:br>
              <a:rPr lang="ru-RU" sz="2400"/>
            </a:br>
            <a:endParaRPr lang="ru-RU" sz="2400" i="1"/>
          </a:p>
        </p:txBody>
      </p:sp>
      <p:sp>
        <p:nvSpPr>
          <p:cNvPr id="7373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 sz="2000"/>
              <a:t>    Я выступаю перед вами,</a:t>
            </a:r>
          </a:p>
          <a:p>
            <a:pPr>
              <a:buFontTx/>
              <a:buNone/>
            </a:pPr>
            <a:r>
              <a:rPr lang="ru-RU" sz="2000"/>
              <a:t>    Как молодой весны гонец.</a:t>
            </a:r>
          </a:p>
          <a:p>
            <a:pPr>
              <a:buFontTx/>
              <a:buNone/>
            </a:pPr>
            <a:r>
              <a:rPr lang="ru-RU" sz="2000"/>
              <a:t>    Я рад увидеться с друзьями!</a:t>
            </a:r>
          </a:p>
          <a:p>
            <a:pPr>
              <a:buFontTx/>
              <a:buNone/>
            </a:pPr>
            <a:r>
              <a:rPr lang="ru-RU" sz="2000"/>
              <a:t>    Ну, а зовут меня …</a:t>
            </a:r>
          </a:p>
        </p:txBody>
      </p:sp>
      <p:sp>
        <p:nvSpPr>
          <p:cNvPr id="73732" name="Rectangle 4"/>
          <p:cNvSpPr>
            <a:spLocks noGrp="1" noChangeArrowheads="1"/>
          </p:cNvSpPr>
          <p:nvPr>
            <p:ph sz="quarter" idx="2"/>
          </p:nvPr>
        </p:nvSpPr>
        <p:spPr/>
        <p:txBody>
          <a:bodyPr/>
          <a:lstStyle/>
          <a:p>
            <a:pPr>
              <a:buFontTx/>
              <a:buNone/>
            </a:pPr>
            <a:endParaRPr lang="ru-RU" sz="2000"/>
          </a:p>
          <a:p>
            <a:pPr>
              <a:buFontTx/>
              <a:buNone/>
            </a:pPr>
            <a:r>
              <a:rPr lang="ru-RU" sz="2000"/>
              <a:t>Всех перелетных птиц черней,</a:t>
            </a:r>
          </a:p>
          <a:p>
            <a:pPr>
              <a:buFontTx/>
              <a:buNone/>
            </a:pPr>
            <a:r>
              <a:rPr lang="ru-RU" sz="2000"/>
              <a:t>чистит пашню от червей.</a:t>
            </a:r>
          </a:p>
        </p:txBody>
      </p:sp>
      <p:sp>
        <p:nvSpPr>
          <p:cNvPr id="73733" name="Rectangle 5"/>
          <p:cNvSpPr>
            <a:spLocks noGrp="1" noChangeArrowheads="1"/>
          </p:cNvSpPr>
          <p:nvPr>
            <p:ph sz="quarter" idx="3"/>
          </p:nvPr>
        </p:nvSpPr>
        <p:spPr>
          <a:xfrm>
            <a:off x="457200" y="3284538"/>
            <a:ext cx="4038600" cy="2841625"/>
          </a:xfrm>
        </p:spPr>
        <p:txBody>
          <a:bodyPr/>
          <a:lstStyle/>
          <a:p>
            <a:pPr>
              <a:buFontTx/>
              <a:buNone/>
            </a:pPr>
            <a:r>
              <a:rPr lang="ru-RU" sz="2000"/>
              <a:t>   Гнездо свое он в поле вьет,</a:t>
            </a:r>
          </a:p>
          <a:p>
            <a:pPr>
              <a:buFontTx/>
              <a:buNone/>
            </a:pPr>
            <a:r>
              <a:rPr lang="ru-RU" sz="2000"/>
              <a:t>   Где тянутся растенья.</a:t>
            </a:r>
          </a:p>
          <a:p>
            <a:pPr>
              <a:buFontTx/>
              <a:buNone/>
            </a:pPr>
            <a:r>
              <a:rPr lang="ru-RU" sz="2000"/>
              <a:t>   Его и песня, и полет</a:t>
            </a:r>
          </a:p>
          <a:p>
            <a:pPr>
              <a:buFontTx/>
              <a:buNone/>
            </a:pPr>
            <a:r>
              <a:rPr lang="ru-RU" sz="2000"/>
              <a:t>   Вошли в стихотворения.</a:t>
            </a:r>
          </a:p>
        </p:txBody>
      </p:sp>
      <p:sp>
        <p:nvSpPr>
          <p:cNvPr id="73734" name="Rectangle 6"/>
          <p:cNvSpPr>
            <a:spLocks noGrp="1" noChangeArrowheads="1"/>
          </p:cNvSpPr>
          <p:nvPr>
            <p:ph sz="quarter" idx="4"/>
          </p:nvPr>
        </p:nvSpPr>
        <p:spPr>
          <a:xfrm>
            <a:off x="4648200" y="3357563"/>
            <a:ext cx="4038600" cy="2303462"/>
          </a:xfrm>
        </p:spPr>
        <p:txBody>
          <a:bodyPr/>
          <a:lstStyle/>
          <a:p>
            <a:pPr>
              <a:buFontTx/>
              <a:buNone/>
            </a:pPr>
            <a:r>
              <a:rPr lang="ru-RU" sz="2000"/>
              <a:t>Прилетает к нам с теплом, </a:t>
            </a:r>
          </a:p>
          <a:p>
            <a:pPr>
              <a:buFontTx/>
              <a:buNone/>
            </a:pPr>
            <a:r>
              <a:rPr lang="ru-RU" sz="2000"/>
              <a:t>Путь проделав длинный. </a:t>
            </a:r>
          </a:p>
          <a:p>
            <a:pPr>
              <a:buFontTx/>
              <a:buNone/>
            </a:pPr>
            <a:r>
              <a:rPr lang="ru-RU" sz="2000"/>
              <a:t>Лепит домик под окном </a:t>
            </a:r>
          </a:p>
          <a:p>
            <a:pPr>
              <a:buFontTx/>
              <a:buNone/>
            </a:pPr>
            <a:r>
              <a:rPr lang="ru-RU" sz="2000"/>
              <a:t>Из травы и глины.</a:t>
            </a:r>
          </a:p>
        </p:txBody>
      </p:sp>
      <p:pic>
        <p:nvPicPr>
          <p:cNvPr id="73735" name="Picture 7" descr="picture"/>
          <p:cNvPicPr preferRelativeResize="0"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188913"/>
            <a:ext cx="1295400" cy="14398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</p:pic>
      <p:pic>
        <p:nvPicPr>
          <p:cNvPr id="73736" name="Picture 8" descr="picture"/>
          <p:cNvPicPr preferRelativeResize="0"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92950" y="260350"/>
            <a:ext cx="1727200" cy="15843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</p:pic>
      <p:pic>
        <p:nvPicPr>
          <p:cNvPr id="73737" name="Picture 9" descr="picture"/>
          <p:cNvPicPr preferRelativeResize="0"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5288" y="4941888"/>
            <a:ext cx="1579562" cy="14716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</p:pic>
      <p:pic>
        <p:nvPicPr>
          <p:cNvPr id="73738" name="Picture 10" descr="picture"/>
          <p:cNvPicPr preferRelativeResize="0">
            <a:picLocks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092950" y="4941888"/>
            <a:ext cx="1655763" cy="15113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</p:pic>
      <p:pic>
        <p:nvPicPr>
          <p:cNvPr id="73739" name="Picture 11" descr="picture"/>
          <p:cNvPicPr preferRelativeResize="0">
            <a:picLocks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484438" y="4941888"/>
            <a:ext cx="1582737" cy="14398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</p:pic>
      <p:pic>
        <p:nvPicPr>
          <p:cNvPr id="73740" name="Picture 12" descr="picture"/>
          <p:cNvPicPr preferRelativeResize="0">
            <a:picLocks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787900" y="4941888"/>
            <a:ext cx="2089150" cy="15113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/>
              <a:t>Почему не надо рвать цветы?</a:t>
            </a:r>
            <a:r>
              <a:rPr lang="ru-RU"/>
              <a:t> </a:t>
            </a:r>
          </a:p>
        </p:txBody>
      </p:sp>
      <p:sp>
        <p:nvSpPr>
          <p:cNvPr id="35849" name="Rectangle 9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 sz="2400"/>
              <a:t>Если Я сорву цветок,</a:t>
            </a:r>
          </a:p>
          <a:p>
            <a:pPr>
              <a:buFontTx/>
              <a:buNone/>
            </a:pPr>
            <a:r>
              <a:rPr lang="ru-RU" sz="2400"/>
              <a:t>Если ТЫ сорвешь цветок...</a:t>
            </a:r>
          </a:p>
          <a:p>
            <a:pPr>
              <a:buFontTx/>
              <a:buNone/>
            </a:pPr>
            <a:r>
              <a:rPr lang="ru-RU" sz="2400"/>
              <a:t>Если ВСЕ: и я, и ты –</a:t>
            </a:r>
          </a:p>
          <a:p>
            <a:pPr>
              <a:buFontTx/>
              <a:buNone/>
            </a:pPr>
            <a:r>
              <a:rPr lang="ru-RU" sz="2400"/>
              <a:t>Если МЫ сорвем цветы,</a:t>
            </a:r>
          </a:p>
          <a:p>
            <a:pPr>
              <a:buFontTx/>
              <a:buNone/>
            </a:pPr>
            <a:r>
              <a:rPr lang="ru-RU" sz="2400"/>
              <a:t>То окажутся пусты</a:t>
            </a:r>
          </a:p>
          <a:p>
            <a:pPr>
              <a:buFontTx/>
              <a:buNone/>
            </a:pPr>
            <a:r>
              <a:rPr lang="ru-RU" sz="2400"/>
              <a:t>И деревья, и кусты... </a:t>
            </a:r>
          </a:p>
          <a:p>
            <a:pPr>
              <a:buFontTx/>
              <a:buNone/>
            </a:pPr>
            <a:r>
              <a:rPr lang="ru-RU" sz="2400"/>
              <a:t>И не будет красоты. </a:t>
            </a:r>
          </a:p>
          <a:p>
            <a:pPr>
              <a:buFontTx/>
              <a:buNone/>
            </a:pPr>
            <a:r>
              <a:rPr lang="ru-RU" sz="2400"/>
              <a:t>И не будет доброты.</a:t>
            </a:r>
          </a:p>
          <a:p>
            <a:pPr>
              <a:buFontTx/>
              <a:buNone/>
            </a:pPr>
            <a:r>
              <a:rPr lang="ru-RU" sz="2400"/>
              <a:t>Если только Я и ТЫ –</a:t>
            </a:r>
          </a:p>
          <a:p>
            <a:pPr>
              <a:buFontTx/>
              <a:buNone/>
            </a:pPr>
            <a:r>
              <a:rPr lang="ru-RU" sz="2400"/>
              <a:t>Если МЫ сорвем цветы...</a:t>
            </a:r>
          </a:p>
        </p:txBody>
      </p:sp>
      <p:pic>
        <p:nvPicPr>
          <p:cNvPr id="35846" name="Picture 6" descr="picture"/>
          <p:cNvPicPr preferRelativeResize="0">
            <a:picLocks noChangeArrowheads="1"/>
          </p:cNvPicPr>
          <p:nvPr>
            <p:ph sz="half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971550" y="1844675"/>
            <a:ext cx="2881313" cy="4176713"/>
          </a:xfrm>
          <a:solidFill>
            <a:srgbClr val="FFFFFF"/>
          </a:solidFill>
          <a:ln>
            <a:solidFill>
              <a:srgbClr val="000000"/>
            </a:solidFill>
            <a:rou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r>
              <a:rPr lang="ru-RU" sz="1800" b="1">
                <a:latin typeface="Tahoma" pitchFamily="34" charset="0"/>
              </a:rPr>
              <a:t>Вспомним  цветы , которые цветут весной на лесной полянке? Какой цветок лишний?</a:t>
            </a:r>
            <a:r>
              <a:rPr lang="ru-RU" sz="4000"/>
              <a:t> </a:t>
            </a:r>
          </a:p>
        </p:txBody>
      </p:sp>
      <p:pic>
        <p:nvPicPr>
          <p:cNvPr id="45060" name="Picture 4" descr="picture"/>
          <p:cNvPicPr preferRelativeResize="0">
            <a:picLocks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50825" y="1484313"/>
            <a:ext cx="1943100" cy="2185987"/>
          </a:xfrm>
          <a:solidFill>
            <a:srgbClr val="FFFFFF"/>
          </a:solidFill>
          <a:ln>
            <a:solidFill>
              <a:srgbClr val="000000"/>
            </a:solidFill>
            <a:round/>
          </a:ln>
        </p:spPr>
      </p:pic>
      <p:pic>
        <p:nvPicPr>
          <p:cNvPr id="45062" name="Picture 6" descr="picture"/>
          <p:cNvPicPr preferRelativeResize="0">
            <a:picLocks noChangeArrowheads="1"/>
          </p:cNvPicPr>
          <p:nvPr>
            <p:ph sz="quarter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643438" y="1484313"/>
            <a:ext cx="2332037" cy="2232025"/>
          </a:xfrm>
          <a:solidFill>
            <a:srgbClr val="FFFFFF"/>
          </a:solidFill>
          <a:ln>
            <a:solidFill>
              <a:srgbClr val="000000"/>
            </a:solidFill>
            <a:round/>
          </a:ln>
        </p:spPr>
      </p:pic>
      <p:pic>
        <p:nvPicPr>
          <p:cNvPr id="45070" name="Picture 14" descr="picture"/>
          <p:cNvPicPr preferRelativeResize="0"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68538" y="1484313"/>
            <a:ext cx="2286000" cy="228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</p:pic>
      <p:pic>
        <p:nvPicPr>
          <p:cNvPr id="45077" name="Picture 21" descr="picture"/>
          <p:cNvPicPr preferRelativeResize="0">
            <a:picLocks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68313" y="3933825"/>
            <a:ext cx="2232025" cy="215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</p:pic>
      <p:pic>
        <p:nvPicPr>
          <p:cNvPr id="45082" name="Picture 26" descr="picture"/>
          <p:cNvPicPr preferRelativeResize="0">
            <a:picLocks noChangeArrowheads="1"/>
          </p:cNvPicPr>
          <p:nvPr>
            <p:ph sz="quarter" idx="3"/>
          </p:nvPr>
        </p:nvPicPr>
        <p:blipFill>
          <a:blip r:embed="rId6"/>
          <a:srcRect/>
          <a:stretch>
            <a:fillRect/>
          </a:stretch>
        </p:blipFill>
        <p:spPr>
          <a:xfrm>
            <a:off x="3348038" y="3860800"/>
            <a:ext cx="2262187" cy="2187575"/>
          </a:xfrm>
          <a:solidFill>
            <a:srgbClr val="FFFFFF"/>
          </a:solidFill>
          <a:ln>
            <a:solidFill>
              <a:srgbClr val="000000"/>
            </a:solidFill>
            <a:round/>
          </a:ln>
        </p:spPr>
      </p:pic>
      <p:pic>
        <p:nvPicPr>
          <p:cNvPr id="45086" name="Picture 30" descr="picture"/>
          <p:cNvPicPr preferRelativeResize="0">
            <a:picLocks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092950" y="1484313"/>
            <a:ext cx="1871663" cy="2160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</p:pic>
      <p:pic>
        <p:nvPicPr>
          <p:cNvPr id="45087" name="Picture 31" descr="picture"/>
          <p:cNvPicPr preferRelativeResize="0">
            <a:picLocks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227763" y="3789363"/>
            <a:ext cx="2303462" cy="23050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5">
      <a:dk1>
        <a:srgbClr val="000000"/>
      </a:dk1>
      <a:lt1>
        <a:srgbClr val="FFFFD9"/>
      </a:lt1>
      <a:dk2>
        <a:srgbClr val="000000"/>
      </a:dk2>
      <a:lt2>
        <a:srgbClr val="777777"/>
      </a:lt2>
      <a:accent1>
        <a:srgbClr val="FFFFF7"/>
      </a:accent1>
      <a:accent2>
        <a:srgbClr val="33CCCC"/>
      </a:accent2>
      <a:accent3>
        <a:srgbClr val="FFFFE9"/>
      </a:accent3>
      <a:accent4>
        <a:srgbClr val="000000"/>
      </a:accent4>
      <a:accent5>
        <a:srgbClr val="FFFFFA"/>
      </a:accent5>
      <a:accent6>
        <a:srgbClr val="2DB9B9"/>
      </a:accent6>
      <a:hlink>
        <a:srgbClr val="FF5050"/>
      </a:hlink>
      <a:folHlink>
        <a:srgbClr val="FF99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Compass</Template>
  <TotalTime>787</TotalTime>
  <Words>409</Words>
  <Application>Microsoft PowerPoint</Application>
  <PresentationFormat>Экран (4:3)</PresentationFormat>
  <Paragraphs>76</Paragraphs>
  <Slides>11</Slides>
  <Notes>0</Notes>
  <HiddenSlides>0</HiddenSlides>
  <MMClips>1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4" baseType="lpstr">
      <vt:lpstr>Arial</vt:lpstr>
      <vt:lpstr>Tahoma</vt:lpstr>
      <vt:lpstr>Оформление по умолчанию</vt:lpstr>
      <vt:lpstr>Иногда при свете солнца, если зайцы пролетают, То не стоит удивляться мухи тоже ведь летают,  Но при этом абсолютно никого не удивляют.  </vt:lpstr>
      <vt:lpstr>Слайд 2</vt:lpstr>
      <vt:lpstr>Словарь настроений </vt:lpstr>
      <vt:lpstr>Закройте глаза и шепотом произнесем слово: “Весна!” Что вы себе представили? Чем пахнет весна? Какого она цвета? Какие звуки можно услышать весной?</vt:lpstr>
      <vt:lpstr>Наш солнечный зайчик очень любит стихи о весне, давайте прочитаем его любимое стихотворение.</vt:lpstr>
      <vt:lpstr>Минутка психофизической разгрузки.</vt:lpstr>
      <vt:lpstr> «Повстречал гонцов весны,  отгадайте кто они?» </vt:lpstr>
      <vt:lpstr>Почему не надо рвать цветы? </vt:lpstr>
      <vt:lpstr>Вспомним  цветы , которые цветут весной на лесной полянке? Какой цветок лишний? </vt:lpstr>
      <vt:lpstr>Слова помощники: Шагает, тают, видны, весны.</vt:lpstr>
      <vt:lpstr>Я — Весна-красна,  Бужу землю ото сна, Наполняю соком почки,  На лугах ращу цветочки.Прогоняю с речек лед, Светлым делаю восход.  Всюду в поле и в лесу Людям радость я несу.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Иногда при свете солнца, если зайцы пролетают, То не стоит удивляться мухи тоже ведь летают,  Но при этом абсолютно никого не удивляют.  </dc:title>
  <dc:creator>user</dc:creator>
  <cp:lastModifiedBy>Дима</cp:lastModifiedBy>
  <cp:revision>41</cp:revision>
  <dcterms:created xsi:type="dcterms:W3CDTF">2008-03-18T15:42:29Z</dcterms:created>
  <dcterms:modified xsi:type="dcterms:W3CDTF">2009-04-11T13:37:23Z</dcterms:modified>
</cp:coreProperties>
</file>