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348" r:id="rId2"/>
    <p:sldId id="349" r:id="rId3"/>
    <p:sldId id="310" r:id="rId4"/>
    <p:sldId id="294" r:id="rId5"/>
    <p:sldId id="299" r:id="rId6"/>
    <p:sldId id="304" r:id="rId7"/>
    <p:sldId id="266" r:id="rId8"/>
    <p:sldId id="307" r:id="rId9"/>
    <p:sldId id="350" r:id="rId10"/>
    <p:sldId id="276" r:id="rId11"/>
    <p:sldId id="279" r:id="rId12"/>
    <p:sldId id="287" r:id="rId13"/>
    <p:sldId id="271" r:id="rId14"/>
    <p:sldId id="291" r:id="rId15"/>
    <p:sldId id="316" r:id="rId16"/>
    <p:sldId id="320" r:id="rId17"/>
    <p:sldId id="347" r:id="rId18"/>
    <p:sldId id="321" r:id="rId19"/>
    <p:sldId id="324" r:id="rId20"/>
    <p:sldId id="325" r:id="rId21"/>
    <p:sldId id="327" r:id="rId22"/>
    <p:sldId id="329" r:id="rId23"/>
    <p:sldId id="342" r:id="rId24"/>
    <p:sldId id="308" r:id="rId25"/>
    <p:sldId id="34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00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09C55DF-B4E3-408A-ABBB-5181F25D53AE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4FA309-1624-40AA-8FCC-445BB93FB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5C51FF-A916-4518-870D-DF0115E39258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8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8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E6F1-E1C5-494F-99E2-92D21BC42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6AC64-3B6E-4B6F-919E-98F7181F7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A4142-87A0-440E-8CCA-13FB5FF48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B3092-D67A-4435-9474-5EEF55D87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E60D6-9DBE-4478-92D3-869A618BB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5F74B-3B15-44BE-AC98-17925F88C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500C9-330F-4A4F-A0EE-2F84D65A7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35D4D-90AB-4155-978F-FFFCB7E70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E539B-D2A2-4DA6-9C08-B6E3930AA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20113-5189-4EA4-9956-251BE37DE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75B6A-1A62-4939-98B2-A775F0993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15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9499CD9-0E13-44B6-B391-DA089F407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club.itdrom.com/files/gallery/gal_photo/nature/576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bonvoyage.taba.ru/image/show_original/5524/image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hyperlink" Target="http://www.kolodruziv.com.ua/wp-content/uploads/2010/06/karpaty1.jp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awards.ru/system/userphotos/0012/1547/121547_large.JPG" TargetMode="External"/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2" Type="http://schemas.openxmlformats.org/officeDocument/2006/relationships/hyperlink" Target="http://img4.vkrugudruzei.ru/images/053/945/98/blog/877CDC2FCDAB4362B1FD6937B23F3D7D_im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sdiplomat.com/files/pics/anpash/14.jpg" TargetMode="External"/><Relationship Id="rId5" Type="http://schemas.openxmlformats.org/officeDocument/2006/relationships/image" Target="../media/image50.jpeg"/><Relationship Id="rId4" Type="http://schemas.openxmlformats.org/officeDocument/2006/relationships/hyperlink" Target="http://max-foto.by.ru/flowers/slides/flowers_057.jpg" TargetMode="External"/><Relationship Id="rId9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nderclub.com/images/RAVENS/163359.jpg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hyperlink" Target="http://www.socionik-light.com/foto/1234973034.jpg" TargetMode="Externa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rnns.ru/uploads/posts/2010-01/thumbs/1264582014_758732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img0.liveinternet.ru/images/attach/b/0/20/64/20064499_12523.jpg" TargetMode="External"/><Relationship Id="rId7" Type="http://schemas.openxmlformats.org/officeDocument/2006/relationships/hyperlink" Target="http://www.stihi.ru/pics/2009/03/08/1321.jpg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hyperlink" Target="http://www.xclimbing.ru/custom/images/Adamtash2.jpg" TargetMode="External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3.jpeg"/><Relationship Id="rId2" Type="http://schemas.openxmlformats.org/officeDocument/2006/relationships/hyperlink" Target="http://s005.radikal.ru/i211/1006/cb/ba18a5e98d59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ics.photographer.ru/nonstop/pics/pictures/133/133268.jpg" TargetMode="External"/><Relationship Id="rId5" Type="http://schemas.openxmlformats.org/officeDocument/2006/relationships/image" Target="../media/image62.jpeg"/><Relationship Id="rId4" Type="http://schemas.openxmlformats.org/officeDocument/2006/relationships/hyperlink" Target="http://turizm.a42.ru/img/articles/26625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xtours.com/images/peru/laketiticaca2.jpg" TargetMode="External"/><Relationship Id="rId3" Type="http://schemas.openxmlformats.org/officeDocument/2006/relationships/image" Target="../media/image64.jpeg"/><Relationship Id="rId7" Type="http://schemas.openxmlformats.org/officeDocument/2006/relationships/image" Target="../media/image66.jpeg"/><Relationship Id="rId2" Type="http://schemas.openxmlformats.org/officeDocument/2006/relationships/hyperlink" Target="http://www.2tyrista.ru/images/country/main304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geo.web.ru/druza/a-Kurb_lake%20louise.JPG" TargetMode="External"/><Relationship Id="rId5" Type="http://schemas.openxmlformats.org/officeDocument/2006/relationships/image" Target="../media/image65.jpeg"/><Relationship Id="rId4" Type="http://schemas.openxmlformats.org/officeDocument/2006/relationships/hyperlink" Target="http://www.pilipino.ru/places/baguio/articles/about/images/ter.jpg" TargetMode="External"/><Relationship Id="rId9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g-2005-01.photosight.ru/14/728280.jpg" TargetMode="Externa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gigamir.net/lifestyle/travels/world/pub30257/" TargetMode="External"/><Relationship Id="rId13" Type="http://schemas.openxmlformats.org/officeDocument/2006/relationships/hyperlink" Target="http://theme.worldnokia.ru/page/97/" TargetMode="External"/><Relationship Id="rId18" Type="http://schemas.openxmlformats.org/officeDocument/2006/relationships/hyperlink" Target="http://sofora.livejournal.com/25700.html" TargetMode="External"/><Relationship Id="rId26" Type="http://schemas.openxmlformats.org/officeDocument/2006/relationships/hyperlink" Target="http://www.viktoriya-tour.ru/tourart/tur--karpaty/" TargetMode="External"/><Relationship Id="rId3" Type="http://schemas.openxmlformats.org/officeDocument/2006/relationships/hyperlink" Target="http://www.photosight.ru/photo.php?phot" TargetMode="External"/><Relationship Id="rId21" Type="http://schemas.openxmlformats.org/officeDocument/2006/relationships/hyperlink" Target="http://www.pilipino.ru/main.php?show=place&amp;with=baguio" TargetMode="External"/><Relationship Id="rId7" Type="http://schemas.openxmlformats.org/officeDocument/2006/relationships/hyperlink" Target="http://www.color-travel.net/" TargetMode="External"/><Relationship Id="rId12" Type="http://schemas.openxmlformats.org/officeDocument/2006/relationships/hyperlink" Target="http://www.ayurtour.ru/info/print_1532_0.htm" TargetMode="External"/><Relationship Id="rId17" Type="http://schemas.openxmlformats.org/officeDocument/2006/relationships/hyperlink" Target="http://russhanson.ru/forum/viewtopic.php?p=338130" TargetMode="External"/><Relationship Id="rId25" Type="http://schemas.openxmlformats.org/officeDocument/2006/relationships/hyperlink" Target="http://rusdiplomat.ru/post114708630" TargetMode="External"/><Relationship Id="rId2" Type="http://schemas.openxmlformats.org/officeDocument/2006/relationships/hyperlink" Target="http://www.nerve.ru/user.asp?id=465&amp;series_filter=411" TargetMode="External"/><Relationship Id="rId16" Type="http://schemas.openxmlformats.org/officeDocument/2006/relationships/hyperlink" Target="http://www.24ru.com/ru/nepal/photos/index0112.html" TargetMode="External"/><Relationship Id="rId20" Type="http://schemas.openxmlformats.org/officeDocument/2006/relationships/hyperlink" Target="http://www.horeman.ru/publ/72" TargetMode="External"/><Relationship Id="rId29" Type="http://schemas.openxmlformats.org/officeDocument/2006/relationships/hyperlink" Target="http://www.r52.ru/index.phtml?rid=36&amp;fid=317&amp;sid=90&amp;nid=27415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kolodruziv.com.ua/" TargetMode="External"/><Relationship Id="rId11" Type="http://schemas.openxmlformats.org/officeDocument/2006/relationships/hyperlink" Target="http://www.sight-touch.com/photos/ru/landscape/page-18.html" TargetMode="External"/><Relationship Id="rId24" Type="http://schemas.openxmlformats.org/officeDocument/2006/relationships/hyperlink" Target="http://www.proza.ru/2009/03/26/1037" TargetMode="External"/><Relationship Id="rId5" Type="http://schemas.openxmlformats.org/officeDocument/2006/relationships/hyperlink" Target="http://m.bavun.ru/classifieds/132238.html" TargetMode="External"/><Relationship Id="rId15" Type="http://schemas.openxmlformats.org/officeDocument/2006/relationships/hyperlink" Target="http://www.segodnya.ua/news/12061271.html" TargetMode="External"/><Relationship Id="rId23" Type="http://schemas.openxmlformats.org/officeDocument/2006/relationships/hyperlink" Target="http://www.docrafts.co.uk.moikompas.ru/compas/gorniyturizm" TargetMode="External"/><Relationship Id="rId28" Type="http://schemas.openxmlformats.org/officeDocument/2006/relationships/hyperlink" Target="http://www.socionik.com/thread/10703-20.html" TargetMode="External"/><Relationship Id="rId10" Type="http://schemas.openxmlformats.org/officeDocument/2006/relationships/hyperlink" Target="http://otdokhni.ucoz.ru/forum/47-8189-1" TargetMode="External"/><Relationship Id="rId19" Type="http://schemas.openxmlformats.org/officeDocument/2006/relationships/hyperlink" Target="http://www.valiza-tour.kiev.ua/canada_towns/" TargetMode="External"/><Relationship Id="rId4" Type="http://schemas.openxmlformats.org/officeDocument/2006/relationships/hyperlink" Target="http://astro.uni-altai.ru/pub/show.html?id=997" TargetMode="External"/><Relationship Id="rId9" Type="http://schemas.openxmlformats.org/officeDocument/2006/relationships/hyperlink" Target="http://www.ice-scream.ru/nature/beautiful-mountains.php" TargetMode="External"/><Relationship Id="rId14" Type="http://schemas.openxmlformats.org/officeDocument/2006/relationships/hyperlink" Target="http://podrobnosti.ua/popularnews/2010/08/11/" TargetMode="External"/><Relationship Id="rId22" Type="http://schemas.openxmlformats.org/officeDocument/2006/relationships/hyperlink" Target="http://www.dxtours.com/peru.shtml" TargetMode="External"/><Relationship Id="rId27" Type="http://schemas.openxmlformats.org/officeDocument/2006/relationships/hyperlink" Target="http://www.salambek.net/forum/93-909-1" TargetMode="External"/><Relationship Id="rId30" Type="http://schemas.openxmlformats.org/officeDocument/2006/relationships/hyperlink" Target="http://www.chernovik.net/news/318/ERUDITOR/2009/01/30/814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tihi.ru/pics/2009/03/08/1321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557338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Comic Sans MS" pitchFamily="66" charset="0"/>
              </a:rPr>
              <a:t>Окружающий мир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39975" y="2852738"/>
            <a:ext cx="4038600" cy="50482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2 класс</a:t>
            </a: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850" y="4365625"/>
            <a:ext cx="8280400" cy="19431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ru-RU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latin typeface="Comic Sans MS" pitchFamily="66" charset="0"/>
              </a:rPr>
              <a:t>Альпийские</a:t>
            </a:r>
            <a:r>
              <a:rPr lang="en-US" b="1" smtClean="0">
                <a:latin typeface="Comic Sans MS" pitchFamily="66" charset="0"/>
              </a:rPr>
              <a:t> </a:t>
            </a:r>
            <a:r>
              <a:rPr lang="ru-RU" b="1" smtClean="0">
                <a:latin typeface="Comic Sans MS" pitchFamily="66" charset="0"/>
              </a:rPr>
              <a:t>луга</a:t>
            </a:r>
          </a:p>
        </p:txBody>
      </p:sp>
      <p:pic>
        <p:nvPicPr>
          <p:cNvPr id="12291" name="Picture 4" descr="горечавк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196975"/>
            <a:ext cx="3455987" cy="2578100"/>
          </a:xfrm>
          <a:noFill/>
          <a:ln>
            <a:solidFill>
              <a:schemeClr val="tx1"/>
            </a:solidFill>
          </a:ln>
        </p:spPr>
      </p:pic>
      <p:pic>
        <p:nvPicPr>
          <p:cNvPr id="12292" name="Picture 6" descr="луг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933825"/>
            <a:ext cx="3455987" cy="258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3" name="Picture 14" descr="лу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933825"/>
            <a:ext cx="3313112" cy="264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4" name="Picture 15" descr="тюльпа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1196975"/>
            <a:ext cx="3240087" cy="2605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919162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latin typeface="Comic Sans MS" pitchFamily="66" charset="0"/>
              </a:rPr>
              <a:t>  Альпийские луга</a:t>
            </a:r>
          </a:p>
        </p:txBody>
      </p:sp>
      <p:pic>
        <p:nvPicPr>
          <p:cNvPr id="13315" name="Picture 4" descr="растения х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789363"/>
            <a:ext cx="3527425" cy="271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6" name="Picture 11" descr="с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789363"/>
            <a:ext cx="3529012" cy="279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7" name="Picture 12" descr="горечавк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052513"/>
            <a:ext cx="3527425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8" name="Picture 13" descr="луг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1052513"/>
            <a:ext cx="3527425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latin typeface="Comic Sans MS" pitchFamily="66" charset="0"/>
              </a:rPr>
              <a:t>Растения гор</a:t>
            </a:r>
          </a:p>
        </p:txBody>
      </p:sp>
      <p:pic>
        <p:nvPicPr>
          <p:cNvPr id="14339" name="Picture 3" descr="эдельвейс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981075"/>
            <a:ext cx="3095625" cy="2324100"/>
          </a:xfrm>
          <a:noFill/>
          <a:ln>
            <a:solidFill>
              <a:schemeClr val="tx1"/>
            </a:solidFill>
          </a:ln>
        </p:spPr>
      </p:pic>
      <p:pic>
        <p:nvPicPr>
          <p:cNvPr id="14340" name="Picture 4" descr="лишайник на кам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981075"/>
            <a:ext cx="3168650" cy="236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1" name="Picture 5" descr="горечавка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716338"/>
            <a:ext cx="3095625" cy="231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2" name="Picture 6" descr="сосна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1052513"/>
            <a:ext cx="1366838" cy="2376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11188" y="328612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chemeClr val="tx2"/>
                </a:solidFill>
                <a:latin typeface="Comic Sans MS" pitchFamily="66" charset="0"/>
              </a:rPr>
              <a:t>Эдельвейс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900113" y="6308725"/>
            <a:ext cx="1293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Comic Sans MS" pitchFamily="66" charset="0"/>
              </a:rPr>
              <a:t>Горечавка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868738" y="3406775"/>
            <a:ext cx="221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chemeClr val="tx2"/>
                </a:solidFill>
                <a:latin typeface="Comic Sans MS" pitchFamily="66" charset="0"/>
              </a:rPr>
              <a:t>      Лишайник</a:t>
            </a:r>
          </a:p>
        </p:txBody>
      </p:sp>
      <p:pic>
        <p:nvPicPr>
          <p:cNvPr id="14346" name="Picture 10" descr="лук горны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3789363"/>
            <a:ext cx="1665288" cy="234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7019925" y="3109913"/>
            <a:ext cx="2124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ru-RU">
                <a:solidFill>
                  <a:schemeClr val="tx2"/>
                </a:solidFill>
                <a:latin typeface="Comic Sans MS" pitchFamily="66" charset="0"/>
              </a:rPr>
              <a:t>Сосна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7164388" y="6308725"/>
            <a:ext cx="148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Comic Sans MS" pitchFamily="66" charset="0"/>
              </a:rPr>
              <a:t>Горный лук</a:t>
            </a:r>
          </a:p>
        </p:txBody>
      </p:sp>
      <p:sp>
        <p:nvSpPr>
          <p:cNvPr id="14349" name="Rectangle 18"/>
          <p:cNvSpPr>
            <a:spLocks noChangeArrowheads="1"/>
          </p:cNvSpPr>
          <p:nvPr/>
        </p:nvSpPr>
        <p:spPr bwMode="auto">
          <a:xfrm>
            <a:off x="4859338" y="6308725"/>
            <a:ext cx="58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omic Sans MS" pitchFamily="66" charset="0"/>
              </a:rPr>
              <a:t>Ель</a:t>
            </a:r>
          </a:p>
        </p:txBody>
      </p:sp>
      <p:pic>
        <p:nvPicPr>
          <p:cNvPr id="14350" name="Picture 5" descr="ел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275" y="3789363"/>
            <a:ext cx="3041650" cy="232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atin typeface="Comic Sans MS" pitchFamily="66" charset="0"/>
              </a:rPr>
              <a:t>    Животные гор</a:t>
            </a:r>
          </a:p>
        </p:txBody>
      </p:sp>
      <p:pic>
        <p:nvPicPr>
          <p:cNvPr id="15363" name="Picture 11" descr="медве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12875"/>
            <a:ext cx="2520950" cy="181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4" name="Picture 12" descr="бел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412875"/>
            <a:ext cx="2447925" cy="1782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5" name="Picture 15" descr="пчел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333375"/>
            <a:ext cx="1054100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6" name="Picture 19" descr="сусл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005263"/>
            <a:ext cx="2592387" cy="1954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7" name="Picture 20" descr="куропат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4005263"/>
            <a:ext cx="1387475" cy="1830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8" name="Picture 21" descr="луг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005263"/>
            <a:ext cx="2520950" cy="185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9" name="Picture 22" descr="форель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688" y="1428750"/>
            <a:ext cx="2303462" cy="172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70" name="Rectangle 25"/>
          <p:cNvSpPr>
            <a:spLocks noChangeArrowheads="1"/>
          </p:cNvSpPr>
          <p:nvPr/>
        </p:nvSpPr>
        <p:spPr bwMode="auto">
          <a:xfrm>
            <a:off x="900113" y="3357563"/>
            <a:ext cx="1135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omic Sans MS" pitchFamily="66" charset="0"/>
              </a:rPr>
              <a:t>Медведь</a:t>
            </a:r>
          </a:p>
        </p:txBody>
      </p:sp>
      <p:sp>
        <p:nvSpPr>
          <p:cNvPr id="15371" name="Rectangle 26"/>
          <p:cNvSpPr>
            <a:spLocks noChangeArrowheads="1"/>
          </p:cNvSpPr>
          <p:nvPr/>
        </p:nvSpPr>
        <p:spPr bwMode="auto">
          <a:xfrm>
            <a:off x="4122738" y="3246438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omic Sans MS" pitchFamily="66" charset="0"/>
              </a:rPr>
              <a:t>Белка</a:t>
            </a:r>
          </a:p>
        </p:txBody>
      </p:sp>
      <p:sp>
        <p:nvSpPr>
          <p:cNvPr id="15372" name="Rectangle 27"/>
          <p:cNvSpPr>
            <a:spLocks noChangeArrowheads="1"/>
          </p:cNvSpPr>
          <p:nvPr/>
        </p:nvSpPr>
        <p:spPr bwMode="auto">
          <a:xfrm>
            <a:off x="7092950" y="3284538"/>
            <a:ext cx="973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omic Sans MS" pitchFamily="66" charset="0"/>
              </a:rPr>
              <a:t>Форель</a:t>
            </a:r>
          </a:p>
        </p:txBody>
      </p:sp>
      <p:sp>
        <p:nvSpPr>
          <p:cNvPr id="15373" name="Rectangle 28"/>
          <p:cNvSpPr>
            <a:spLocks noChangeArrowheads="1"/>
          </p:cNvSpPr>
          <p:nvPr/>
        </p:nvSpPr>
        <p:spPr bwMode="auto">
          <a:xfrm>
            <a:off x="1116013" y="6237288"/>
            <a:ext cx="965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omic Sans MS" pitchFamily="66" charset="0"/>
              </a:rPr>
              <a:t>Суслик</a:t>
            </a:r>
          </a:p>
        </p:txBody>
      </p:sp>
      <p:sp>
        <p:nvSpPr>
          <p:cNvPr id="15374" name="Rectangle 29"/>
          <p:cNvSpPr>
            <a:spLocks noChangeArrowheads="1"/>
          </p:cNvSpPr>
          <p:nvPr/>
        </p:nvSpPr>
        <p:spPr bwMode="auto">
          <a:xfrm>
            <a:off x="3995738" y="6165850"/>
            <a:ext cx="1028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omic Sans MS" pitchFamily="66" charset="0"/>
              </a:rPr>
              <a:t>Лошадь</a:t>
            </a:r>
          </a:p>
        </p:txBody>
      </p:sp>
      <p:sp>
        <p:nvSpPr>
          <p:cNvPr id="15375" name="Rectangle 30"/>
          <p:cNvSpPr>
            <a:spLocks noChangeArrowheads="1"/>
          </p:cNvSpPr>
          <p:nvPr/>
        </p:nvSpPr>
        <p:spPr bwMode="auto">
          <a:xfrm>
            <a:off x="6804025" y="6165850"/>
            <a:ext cx="130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omic Sans MS" pitchFamily="66" charset="0"/>
              </a:rPr>
              <a:t>Куропатка</a:t>
            </a:r>
          </a:p>
        </p:txBody>
      </p:sp>
      <p:pic>
        <p:nvPicPr>
          <p:cNvPr id="15376" name="Picture 8" descr="бабочк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650" y="188913"/>
            <a:ext cx="1009650" cy="744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latin typeface="Comic Sans MS" pitchFamily="66" charset="0"/>
              </a:rPr>
              <a:t>   Животные гор</a:t>
            </a:r>
          </a:p>
        </p:txBody>
      </p:sp>
      <p:pic>
        <p:nvPicPr>
          <p:cNvPr id="16387" name="Picture 5" descr="я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2665413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8" name="Picture 8" descr="ла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052513"/>
            <a:ext cx="1800225" cy="2233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Picture 11" descr="альпийский козе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860800"/>
            <a:ext cx="2593975" cy="2541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0" name="Picture 12" descr="горный бара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3860800"/>
            <a:ext cx="2808288" cy="250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1" name="Picture 13" descr="орел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1052513"/>
            <a:ext cx="2592388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2" name="Picture 14" descr="бар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3860800"/>
            <a:ext cx="2663825" cy="251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3" name="Rectangle 15"/>
          <p:cNvSpPr>
            <a:spLocks noChangeArrowheads="1"/>
          </p:cNvSpPr>
          <p:nvPr/>
        </p:nvSpPr>
        <p:spPr bwMode="auto">
          <a:xfrm>
            <a:off x="1331913" y="3429000"/>
            <a:ext cx="439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omic Sans MS" pitchFamily="66" charset="0"/>
              </a:rPr>
              <a:t>Як</a:t>
            </a:r>
          </a:p>
        </p:txBody>
      </p:sp>
      <p:sp>
        <p:nvSpPr>
          <p:cNvPr id="16394" name="Rectangle 16"/>
          <p:cNvSpPr>
            <a:spLocks noChangeArrowheads="1"/>
          </p:cNvSpPr>
          <p:nvPr/>
        </p:nvSpPr>
        <p:spPr bwMode="auto">
          <a:xfrm>
            <a:off x="4179888" y="3297238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omic Sans MS" pitchFamily="66" charset="0"/>
              </a:rPr>
              <a:t>Лама</a:t>
            </a:r>
          </a:p>
        </p:txBody>
      </p:sp>
      <p:sp>
        <p:nvSpPr>
          <p:cNvPr id="16395" name="Rectangle 17"/>
          <p:cNvSpPr>
            <a:spLocks noChangeArrowheads="1"/>
          </p:cNvSpPr>
          <p:nvPr/>
        </p:nvSpPr>
        <p:spPr bwMode="auto">
          <a:xfrm>
            <a:off x="6588125" y="3357563"/>
            <a:ext cx="163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omic Sans MS" pitchFamily="66" charset="0"/>
              </a:rPr>
              <a:t>Горный орел</a:t>
            </a:r>
          </a:p>
        </p:txBody>
      </p:sp>
      <p:sp>
        <p:nvSpPr>
          <p:cNvPr id="16396" name="Rectangle 18"/>
          <p:cNvSpPr>
            <a:spLocks noChangeArrowheads="1"/>
          </p:cNvSpPr>
          <p:nvPr/>
        </p:nvSpPr>
        <p:spPr bwMode="auto">
          <a:xfrm>
            <a:off x="539750" y="6491288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omic Sans MS" pitchFamily="66" charset="0"/>
              </a:rPr>
              <a:t>Горный козел</a:t>
            </a:r>
          </a:p>
        </p:txBody>
      </p:sp>
      <p:sp>
        <p:nvSpPr>
          <p:cNvPr id="16397" name="Rectangle 19"/>
          <p:cNvSpPr>
            <a:spLocks noChangeArrowheads="1"/>
          </p:cNvSpPr>
          <p:nvPr/>
        </p:nvSpPr>
        <p:spPr bwMode="auto">
          <a:xfrm>
            <a:off x="3563938" y="6491288"/>
            <a:ext cx="1712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omic Sans MS" pitchFamily="66" charset="0"/>
              </a:rPr>
              <a:t>Горный баран</a:t>
            </a:r>
          </a:p>
        </p:txBody>
      </p:sp>
      <p:sp>
        <p:nvSpPr>
          <p:cNvPr id="16398" name="Rectangle 20"/>
          <p:cNvSpPr>
            <a:spLocks noChangeArrowheads="1"/>
          </p:cNvSpPr>
          <p:nvPr/>
        </p:nvSpPr>
        <p:spPr bwMode="auto">
          <a:xfrm>
            <a:off x="6443663" y="6491288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omic Sans MS" pitchFamily="66" charset="0"/>
              </a:rPr>
              <a:t>Снежный барс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95513" y="449263"/>
            <a:ext cx="5761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000" b="1">
                <a:solidFill>
                  <a:schemeClr val="tx2"/>
                </a:solidFill>
                <a:latin typeface="Bookman Old Style" pitchFamily="18" charset="0"/>
              </a:rPr>
              <a:t>   </a:t>
            </a:r>
            <a:r>
              <a:rPr lang="ru-RU" sz="4400" b="1">
                <a:solidFill>
                  <a:schemeClr val="tx2"/>
                </a:solidFill>
                <a:latin typeface="Comic Sans MS" pitchFamily="66" charset="0"/>
              </a:rPr>
              <a:t>Уральские горы</a:t>
            </a:r>
          </a:p>
        </p:txBody>
      </p:sp>
      <p:pic>
        <p:nvPicPr>
          <p:cNvPr id="17411" name="Picture 5" descr="http://club.itdrom.com/files/gallery/gal_photo/nature/576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341438"/>
            <a:ext cx="3970338" cy="280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2" name="Picture 9" descr="Река Више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068638"/>
            <a:ext cx="4392613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38187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latin typeface="Comic Sans MS" pitchFamily="66" charset="0"/>
              </a:rPr>
              <a:t>   Карпаты</a:t>
            </a:r>
          </a:p>
        </p:txBody>
      </p:sp>
      <p:pic>
        <p:nvPicPr>
          <p:cNvPr id="18435" name="Picture 4" descr="Картинка 3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44675"/>
            <a:ext cx="4176712" cy="313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7" descr="Картинка 309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6163" y="1125538"/>
            <a:ext cx="4000500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7" name="Picture 13" descr="http://img.board.com.ua/a/wm/1042827950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4003675"/>
            <a:ext cx="3948112" cy="261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26 из 525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295275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59" name="Picture 4" descr="Картинка 30 из 5252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1125538"/>
            <a:ext cx="3492500" cy="2325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0" name="Picture 11" descr="Картинка 57 из 5252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3644900"/>
            <a:ext cx="3892550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1" name="Picture 14" descr="Картинка 155 из 5252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263" y="3644900"/>
            <a:ext cx="3525837" cy="264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2" name="Прямоугольник 8"/>
          <p:cNvSpPr>
            <a:spLocks noChangeArrowheads="1"/>
          </p:cNvSpPr>
          <p:nvPr/>
        </p:nvSpPr>
        <p:spPr bwMode="auto">
          <a:xfrm>
            <a:off x="3924300" y="260350"/>
            <a:ext cx="4394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tx2"/>
                </a:solidFill>
                <a:latin typeface="Comic Sans MS" pitchFamily="66" charset="0"/>
              </a:rPr>
              <a:t>Кавказские горы</a:t>
            </a:r>
            <a:endParaRPr lang="ru-RU" sz="4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-1836738" y="0"/>
            <a:ext cx="8229601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atin typeface="Comic Sans MS" pitchFamily="66" charset="0"/>
              </a:rPr>
              <a:t>Альпы</a:t>
            </a:r>
          </a:p>
        </p:txBody>
      </p:sp>
      <p:pic>
        <p:nvPicPr>
          <p:cNvPr id="20483" name="Picture 2" descr="http://img0.liveinternet.ru/images/attach/c/0/46/966/46966532_1216107579tDRZ9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4321175" cy="289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4" name="Picture 9" descr="Картинка 22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60350"/>
            <a:ext cx="4032250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5" name="Picture 11" descr="Картинка 140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3492500"/>
            <a:ext cx="4105275" cy="307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778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latin typeface="Comic Sans MS" pitchFamily="66" charset="0"/>
              </a:rPr>
              <a:t/>
            </a:r>
            <a:br>
              <a:rPr lang="ru-RU" sz="4000" b="1" smtClean="0">
                <a:latin typeface="Comic Sans MS" pitchFamily="66" charset="0"/>
              </a:rPr>
            </a:br>
            <a:r>
              <a:rPr lang="ru-RU" b="1" smtClean="0">
                <a:latin typeface="Comic Sans MS" pitchFamily="66" charset="0"/>
              </a:rPr>
              <a:t>Гималаи</a:t>
            </a:r>
          </a:p>
        </p:txBody>
      </p:sp>
      <p:pic>
        <p:nvPicPr>
          <p:cNvPr id="21507" name="Picture 4" descr="Картинка 5 из 861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557338"/>
            <a:ext cx="3960812" cy="3240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8" name="Picture 7" descr="http://www.tour-spb.ru/editor/assets/denimatour/India/1271281966_1-318_1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557338"/>
            <a:ext cx="4224338" cy="3240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755650" y="1268413"/>
            <a:ext cx="74168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b="1">
                <a:latin typeface="Comic Sans MS" pitchFamily="66" charset="0"/>
              </a:rPr>
              <a:t>Что это за места на Земле,</a:t>
            </a:r>
            <a:r>
              <a:rPr lang="en-US" sz="2400" b="1">
                <a:latin typeface="Comic Sans MS" pitchFamily="66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latin typeface="Comic Sans MS" pitchFamily="66" charset="0"/>
              </a:rPr>
              <a:t>где мы одновременно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latin typeface="Comic Sans MS" pitchFamily="66" charset="0"/>
              </a:rPr>
              <a:t>можем встретиться с животными и растениями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latin typeface="Comic Sans MS" pitchFamily="66" charset="0"/>
              </a:rPr>
              <a:t>жарких и холодных стран,</a:t>
            </a:r>
            <a:endParaRPr lang="en-US" sz="2400" b="1">
              <a:latin typeface="Comic Sans MS" pitchFamily="66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400" b="1">
                <a:latin typeface="Comic Sans MS" pitchFamily="66" charset="0"/>
              </a:rPr>
              <a:t> здесь, стоя на одном месте,</a:t>
            </a:r>
            <a:endParaRPr lang="en-US" sz="2400" b="1">
              <a:latin typeface="Comic Sans MS" pitchFamily="66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400" b="1">
                <a:latin typeface="Comic Sans MS" pitchFamily="66" charset="0"/>
              </a:rPr>
              <a:t> можно сразу увидеть тундру, степь, лес и пустыню и даже вечные снега?</a:t>
            </a:r>
          </a:p>
          <a:p>
            <a:pPr algn="ctr">
              <a:buFont typeface="Wingdings" pitchFamily="2" charset="2"/>
              <a:buNone/>
            </a:pPr>
            <a:endParaRPr lang="ru-RU" b="1">
              <a:latin typeface="Comic Sans MS" pitchFamily="66" charset="0"/>
            </a:endParaRP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4214813" y="476250"/>
            <a:ext cx="609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/>
              <a:t>?</a:t>
            </a:r>
          </a:p>
        </p:txBody>
      </p:sp>
      <p:pic>
        <p:nvPicPr>
          <p:cNvPr id="4100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292600"/>
            <a:ext cx="17287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atin typeface="Comic Sans MS" pitchFamily="66" charset="0"/>
              </a:rPr>
              <a:t>Памир</a:t>
            </a:r>
          </a:p>
        </p:txBody>
      </p:sp>
      <p:pic>
        <p:nvPicPr>
          <p:cNvPr id="22531" name="Picture 2" descr="http://www.mountain.ru/article/article_img/1300/f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908050"/>
            <a:ext cx="3816350" cy="279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2" name="Picture 7" descr="Картинка 46 из 339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908050"/>
            <a:ext cx="4083050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3" name="Picture 4" descr="Картинка 21 из 339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3860800"/>
            <a:ext cx="4084637" cy="273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4" name="Picture 14" descr="Картинка 397 из 573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463" y="3860800"/>
            <a:ext cx="3816350" cy="27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4984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latin typeface="Comic Sans MS" pitchFamily="66" charset="0"/>
              </a:rPr>
              <a:t/>
            </a:r>
            <a:br>
              <a:rPr lang="ru-RU" sz="4000" b="1" dirty="0" smtClean="0">
                <a:latin typeface="Comic Sans MS" pitchFamily="66" charset="0"/>
              </a:rPr>
            </a:br>
            <a:r>
              <a:rPr lang="ru-RU" sz="4000" b="1" dirty="0" smtClean="0">
                <a:latin typeface="Comic Sans MS" pitchFamily="66" charset="0"/>
              </a:rPr>
              <a:t/>
            </a:r>
            <a:br>
              <a:rPr lang="ru-RU" sz="4000" b="1" dirty="0" smtClean="0">
                <a:latin typeface="Comic Sans MS" pitchFamily="66" charset="0"/>
              </a:rPr>
            </a:br>
            <a:r>
              <a:rPr lang="ru-RU" sz="4000" b="1" dirty="0" smtClean="0">
                <a:latin typeface="Comic Sans MS" pitchFamily="66" charset="0"/>
              </a:rPr>
              <a:t>Тибет</a:t>
            </a:r>
            <a:br>
              <a:rPr lang="ru-RU" sz="4000" b="1" dirty="0" smtClean="0">
                <a:latin typeface="Comic Sans MS" pitchFamily="66" charset="0"/>
              </a:rPr>
            </a:br>
            <a:r>
              <a:rPr lang="ru-RU" sz="4000" b="1" dirty="0" smtClean="0">
                <a:latin typeface="Comic Sans MS" pitchFamily="66" charset="0"/>
              </a:rPr>
              <a:t/>
            </a:r>
            <a:br>
              <a:rPr lang="ru-RU" sz="4000" b="1" dirty="0" smtClean="0">
                <a:latin typeface="Comic Sans MS" pitchFamily="66" charset="0"/>
              </a:rPr>
            </a:br>
            <a:endParaRPr lang="ru-RU" sz="4000" b="1" dirty="0" smtClean="0">
              <a:latin typeface="Comic Sans MS" pitchFamily="66" charset="0"/>
            </a:endParaRPr>
          </a:p>
        </p:txBody>
      </p:sp>
      <p:pic>
        <p:nvPicPr>
          <p:cNvPr id="23555" name="Picture 5" descr="Картинка 8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0538" y="333375"/>
            <a:ext cx="3440112" cy="345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6" name="Picture 8" descr="Картинка 53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341438"/>
            <a:ext cx="3781425" cy="2830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7" name="Picture 2" descr="Картинка 12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3933825"/>
            <a:ext cx="3816350" cy="2735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latin typeface="Comic Sans MS" pitchFamily="66" charset="0"/>
              </a:rPr>
              <a:t>Кордильеры</a:t>
            </a:r>
          </a:p>
        </p:txBody>
      </p:sp>
      <p:pic>
        <p:nvPicPr>
          <p:cNvPr id="24579" name="Picture 8" descr="Картинка 57 из 18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268413"/>
            <a:ext cx="3744912" cy="237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0" name="Picture 13" descr="Картинка 70 из 188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775" y="3933825"/>
            <a:ext cx="3852863" cy="254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1" name="Picture 2" descr="Картинка 16 из 188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4005263"/>
            <a:ext cx="3816350" cy="251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2" name="Picture 5" descr="Картинка 26 из 188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7900" y="1341438"/>
            <a:ext cx="3816350" cy="2405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29600" cy="73818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atin typeface="Comic Sans MS" pitchFamily="66" charset="0"/>
              </a:rPr>
              <a:t>Анды</a:t>
            </a:r>
          </a:p>
        </p:txBody>
      </p:sp>
      <p:pic>
        <p:nvPicPr>
          <p:cNvPr id="25603" name="Picture 3" descr="анды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1888" y="3387725"/>
            <a:ext cx="3878262" cy="299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4" name="Picture 6" descr="анд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260350"/>
            <a:ext cx="3779837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5" name="Picture 2" descr="http://world-atlas.ru/wp-content/454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913"/>
            <a:ext cx="3606800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6" name="Picture 4" descr="http://media-cdn.tripadvisor.com/media/photo-s/01/10/58/d3/parque-nacional-nahu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3429000"/>
            <a:ext cx="3816350" cy="287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latin typeface="Comic Sans MS" pitchFamily="66" charset="0"/>
              </a:rPr>
              <a:t>Горы на Марсе</a:t>
            </a:r>
          </a:p>
        </p:txBody>
      </p:sp>
      <p:pic>
        <p:nvPicPr>
          <p:cNvPr id="26627" name="Picture 19" descr="марс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789363"/>
            <a:ext cx="3821113" cy="27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8" name="Picture 2" descr="Картинка 2 из 241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341438"/>
            <a:ext cx="3887788" cy="280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250825" y="4868863"/>
            <a:ext cx="4572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Comic Sans MS" pitchFamily="66" charset="0"/>
              </a:rPr>
              <a:t>«Лучше гор могут быть только горы, на которых никто не бывал»</a:t>
            </a:r>
            <a:r>
              <a:rPr lang="ru-RU" sz="2400" b="1" i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Comic Sans MS" pitchFamily="66" charset="0"/>
              </a:rPr>
              <a:t>В.Высоцкий</a:t>
            </a:r>
            <a:r>
              <a:rPr lang="ru-RU" sz="2400" b="1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Comic Sans MS" pitchFamily="66" charset="0"/>
              </a:rPr>
              <a:t>Использованные ресурсы</a:t>
            </a:r>
          </a:p>
        </p:txBody>
      </p:sp>
      <p:sp>
        <p:nvSpPr>
          <p:cNvPr id="27651" name="Прямоугольник 5"/>
          <p:cNvSpPr>
            <a:spLocks noChangeArrowheads="1"/>
          </p:cNvSpPr>
          <p:nvPr/>
        </p:nvSpPr>
        <p:spPr bwMode="auto">
          <a:xfrm>
            <a:off x="179388" y="692150"/>
            <a:ext cx="65516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http://www.uraltravel.com/northural-rus.htm</a:t>
            </a:r>
            <a:endParaRPr lang="ru-RU" sz="1200"/>
          </a:p>
        </p:txBody>
      </p:sp>
      <p:sp>
        <p:nvSpPr>
          <p:cNvPr id="27652" name="Прямоугольник 6"/>
          <p:cNvSpPr>
            <a:spLocks noChangeArrowheads="1"/>
          </p:cNvSpPr>
          <p:nvPr/>
        </p:nvSpPr>
        <p:spPr bwMode="auto">
          <a:xfrm>
            <a:off x="179388" y="1052513"/>
            <a:ext cx="5905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ru-RU" sz="1200">
                <a:solidFill>
                  <a:srgbClr val="379E37"/>
                </a:solidFill>
                <a:latin typeface="Arial" charset="0"/>
                <a:cs typeface="Arial" charset="0"/>
                <a:hlinkClick r:id="rId2"/>
              </a:rPr>
              <a:t>http://www.nerve.ru/user.asp?id=465&amp;series_filter=411</a:t>
            </a:r>
            <a:r>
              <a:rPr lang="ru-RU" sz="12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653" name="Прямоугольник 7"/>
          <p:cNvSpPr>
            <a:spLocks noChangeArrowheads="1"/>
          </p:cNvSpPr>
          <p:nvPr/>
        </p:nvSpPr>
        <p:spPr bwMode="auto">
          <a:xfrm>
            <a:off x="179388" y="1341438"/>
            <a:ext cx="4378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ru-RU" sz="1200">
                <a:solidFill>
                  <a:srgbClr val="379E37"/>
                </a:solidFill>
                <a:latin typeface="Arial" charset="0"/>
                <a:cs typeface="Arial" charset="0"/>
                <a:hlinkClick r:id="rId3"/>
              </a:rPr>
              <a:t>http://www.photosight.ru/photo.php?phot</a:t>
            </a:r>
            <a:r>
              <a:rPr lang="ru-RU" sz="12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654" name="Прямоугольник 8"/>
          <p:cNvSpPr>
            <a:spLocks noChangeArrowheads="1"/>
          </p:cNvSpPr>
          <p:nvPr/>
        </p:nvSpPr>
        <p:spPr bwMode="auto">
          <a:xfrm>
            <a:off x="179388" y="1700213"/>
            <a:ext cx="5905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ru-RU" sz="1200">
                <a:solidFill>
                  <a:srgbClr val="379E37"/>
                </a:solidFill>
                <a:latin typeface="Arial" charset="0"/>
                <a:cs typeface="Arial" charset="0"/>
                <a:hlinkClick r:id="rId4"/>
              </a:rPr>
              <a:t>http://astro.uni-altai.ru/pub/show.html?id=997</a:t>
            </a:r>
            <a:r>
              <a:rPr lang="ru-RU" sz="12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655" name="Прямоугольник 9"/>
          <p:cNvSpPr>
            <a:spLocks noChangeArrowheads="1"/>
          </p:cNvSpPr>
          <p:nvPr/>
        </p:nvSpPr>
        <p:spPr bwMode="auto">
          <a:xfrm>
            <a:off x="179388" y="1989138"/>
            <a:ext cx="44434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ru-RU" sz="1200">
                <a:solidFill>
                  <a:srgbClr val="379E37"/>
                </a:solidFill>
                <a:latin typeface="Arial" charset="0"/>
                <a:cs typeface="Arial" charset="0"/>
                <a:hlinkClick r:id="rId5"/>
              </a:rPr>
              <a:t>http://m.bavun.ru/classifieds/132238.html</a:t>
            </a:r>
            <a:r>
              <a:rPr lang="ru-RU" sz="12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656" name="Прямоугольник 10"/>
          <p:cNvSpPr>
            <a:spLocks noChangeArrowheads="1"/>
          </p:cNvSpPr>
          <p:nvPr/>
        </p:nvSpPr>
        <p:spPr bwMode="auto">
          <a:xfrm>
            <a:off x="5508625" y="4797425"/>
            <a:ext cx="2603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379E37"/>
                </a:solidFill>
                <a:latin typeface="Arial" charset="0"/>
                <a:cs typeface="Arial" charset="0"/>
                <a:hlinkClick r:id="rId6"/>
              </a:rPr>
              <a:t>http://kolodruziv.com.ua</a:t>
            </a:r>
            <a:endParaRPr lang="ru-RU" sz="1200"/>
          </a:p>
        </p:txBody>
      </p:sp>
      <p:sp>
        <p:nvSpPr>
          <p:cNvPr id="27657" name="Прямоугольник 11"/>
          <p:cNvSpPr>
            <a:spLocks noChangeArrowheads="1"/>
          </p:cNvSpPr>
          <p:nvPr/>
        </p:nvSpPr>
        <p:spPr bwMode="auto">
          <a:xfrm>
            <a:off x="5580063" y="3573463"/>
            <a:ext cx="2606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7"/>
              </a:rPr>
              <a:t>www.color-travel.net</a:t>
            </a:r>
            <a:endParaRPr lang="ru-RU" sz="1200"/>
          </a:p>
        </p:txBody>
      </p:sp>
      <p:sp>
        <p:nvSpPr>
          <p:cNvPr id="27658" name="Прямоугольник 12"/>
          <p:cNvSpPr>
            <a:spLocks noChangeArrowheads="1"/>
          </p:cNvSpPr>
          <p:nvPr/>
        </p:nvSpPr>
        <p:spPr bwMode="auto">
          <a:xfrm>
            <a:off x="5580063" y="2133600"/>
            <a:ext cx="14874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8"/>
              </a:rPr>
              <a:t>gigamir.net</a:t>
            </a:r>
            <a:endParaRPr lang="ru-RU" sz="1200"/>
          </a:p>
        </p:txBody>
      </p:sp>
      <p:sp>
        <p:nvSpPr>
          <p:cNvPr id="27659" name="Прямоугольник 13"/>
          <p:cNvSpPr>
            <a:spLocks noChangeArrowheads="1"/>
          </p:cNvSpPr>
          <p:nvPr/>
        </p:nvSpPr>
        <p:spPr bwMode="auto">
          <a:xfrm>
            <a:off x="250825" y="3357563"/>
            <a:ext cx="7597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/>
            <a:r>
              <a:rPr lang="ru-RU" sz="1200">
                <a:solidFill>
                  <a:srgbClr val="379E37"/>
                </a:solidFill>
                <a:hlinkClick r:id="rId9"/>
              </a:rPr>
              <a:t>http://www.ice-scream.ru/nature/beautiful-mountains.php</a:t>
            </a:r>
            <a:r>
              <a:rPr lang="ru-RU" sz="1200"/>
              <a:t> </a:t>
            </a:r>
          </a:p>
        </p:txBody>
      </p:sp>
      <p:sp>
        <p:nvSpPr>
          <p:cNvPr id="27660" name="Прямоугольник 14"/>
          <p:cNvSpPr>
            <a:spLocks noChangeArrowheads="1"/>
          </p:cNvSpPr>
          <p:nvPr/>
        </p:nvSpPr>
        <p:spPr bwMode="auto">
          <a:xfrm>
            <a:off x="179388" y="3716338"/>
            <a:ext cx="42894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ru-RU" sz="1200">
                <a:solidFill>
                  <a:srgbClr val="379E37"/>
                </a:solidFill>
                <a:latin typeface="Arial" charset="0"/>
                <a:cs typeface="Arial" charset="0"/>
                <a:hlinkClick r:id="rId10"/>
              </a:rPr>
              <a:t>http://otdokhni.ucoz.ru/forum/47-8189-1</a:t>
            </a:r>
            <a:r>
              <a:rPr lang="ru-RU" sz="12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661" name="Прямоугольник 15"/>
          <p:cNvSpPr>
            <a:spLocks noChangeArrowheads="1"/>
          </p:cNvSpPr>
          <p:nvPr/>
        </p:nvSpPr>
        <p:spPr bwMode="auto">
          <a:xfrm>
            <a:off x="179388" y="4076700"/>
            <a:ext cx="71294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ru-RU" sz="1200">
                <a:solidFill>
                  <a:srgbClr val="379E37"/>
                </a:solidFill>
                <a:latin typeface="Arial" charset="0"/>
                <a:cs typeface="Arial" charset="0"/>
                <a:hlinkClick r:id="rId11"/>
              </a:rPr>
              <a:t>http://www.sight-touch.com/photos/ru/landscape/page-18.html</a:t>
            </a:r>
            <a:r>
              <a:rPr lang="ru-RU" sz="12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662" name="Прямоугольник 16"/>
          <p:cNvSpPr>
            <a:spLocks noChangeArrowheads="1"/>
          </p:cNvSpPr>
          <p:nvPr/>
        </p:nvSpPr>
        <p:spPr bwMode="auto">
          <a:xfrm>
            <a:off x="179388" y="4365625"/>
            <a:ext cx="6696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ru-RU" sz="1200">
                <a:solidFill>
                  <a:srgbClr val="379E37"/>
                </a:solidFill>
                <a:latin typeface="Arial" charset="0"/>
                <a:cs typeface="Arial" charset="0"/>
                <a:hlinkClick r:id="rId12"/>
              </a:rPr>
              <a:t>http://www.ayurtour.ru/info/print_1532_0.htm</a:t>
            </a:r>
            <a:r>
              <a:rPr lang="ru-RU" sz="12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663" name="Прямоугольник 17"/>
          <p:cNvSpPr>
            <a:spLocks noChangeArrowheads="1"/>
          </p:cNvSpPr>
          <p:nvPr/>
        </p:nvSpPr>
        <p:spPr bwMode="auto">
          <a:xfrm>
            <a:off x="179388" y="4652963"/>
            <a:ext cx="3505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13"/>
              </a:rPr>
              <a:t>http://theme.worldnokia.ru/page/97</a:t>
            </a:r>
            <a:endParaRPr lang="ru-RU" sz="1200"/>
          </a:p>
        </p:txBody>
      </p:sp>
      <p:sp>
        <p:nvSpPr>
          <p:cNvPr id="27664" name="Прямоугольник 18"/>
          <p:cNvSpPr>
            <a:spLocks noChangeArrowheads="1"/>
          </p:cNvSpPr>
          <p:nvPr/>
        </p:nvSpPr>
        <p:spPr bwMode="auto">
          <a:xfrm>
            <a:off x="5580063" y="3213100"/>
            <a:ext cx="1635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14"/>
              </a:rPr>
              <a:t>podrobnosti.ua</a:t>
            </a:r>
            <a:endParaRPr lang="ru-RU" sz="1200"/>
          </a:p>
        </p:txBody>
      </p:sp>
      <p:sp>
        <p:nvSpPr>
          <p:cNvPr id="27665" name="Прямоугольник 19"/>
          <p:cNvSpPr>
            <a:spLocks noChangeArrowheads="1"/>
          </p:cNvSpPr>
          <p:nvPr/>
        </p:nvSpPr>
        <p:spPr bwMode="auto">
          <a:xfrm>
            <a:off x="179388" y="5300663"/>
            <a:ext cx="3032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hlinkClick r:id="rId13"/>
              </a:rPr>
              <a:t>http://theme.worldnokia.ru/page/97</a:t>
            </a:r>
            <a:endParaRPr lang="ru-RU" sz="1200"/>
          </a:p>
        </p:txBody>
      </p:sp>
      <p:sp>
        <p:nvSpPr>
          <p:cNvPr id="27666" name="Прямоугольник 20"/>
          <p:cNvSpPr>
            <a:spLocks noChangeArrowheads="1"/>
          </p:cNvSpPr>
          <p:nvPr/>
        </p:nvSpPr>
        <p:spPr bwMode="auto">
          <a:xfrm>
            <a:off x="179388" y="5516563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ru-RU" sz="1200">
                <a:solidFill>
                  <a:srgbClr val="379E37"/>
                </a:solidFill>
                <a:latin typeface="Arial" charset="0"/>
                <a:cs typeface="Arial" charset="0"/>
                <a:hlinkClick r:id="rId15"/>
              </a:rPr>
              <a:t>http://www.segodnya.ua</a:t>
            </a:r>
            <a:r>
              <a:rPr lang="ru-RU" sz="1400">
                <a:solidFill>
                  <a:srgbClr val="379E37"/>
                </a:solidFill>
                <a:latin typeface="Arial" charset="0"/>
                <a:cs typeface="Arial" charset="0"/>
                <a:hlinkClick r:id="rId15"/>
              </a:rPr>
              <a:t>/news/12061271.html</a:t>
            </a:r>
            <a:r>
              <a:rPr lang="ru-RU" sz="14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667" name="Прямоугольник 21"/>
          <p:cNvSpPr>
            <a:spLocks noChangeArrowheads="1"/>
          </p:cNvSpPr>
          <p:nvPr/>
        </p:nvSpPr>
        <p:spPr bwMode="auto">
          <a:xfrm>
            <a:off x="179388" y="5732463"/>
            <a:ext cx="4572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ru-RU" sz="1200">
                <a:solidFill>
                  <a:srgbClr val="379E37"/>
                </a:solidFill>
                <a:latin typeface="Arial" charset="0"/>
                <a:cs typeface="Arial" charset="0"/>
                <a:hlinkClick r:id="rId16"/>
              </a:rPr>
              <a:t>http://www.24ru.com/ru/nepal/photos/index0112.html</a:t>
            </a:r>
            <a:r>
              <a:rPr lang="ru-RU" sz="12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668" name="Прямоугольник 22"/>
          <p:cNvSpPr>
            <a:spLocks noChangeArrowheads="1"/>
          </p:cNvSpPr>
          <p:nvPr/>
        </p:nvSpPr>
        <p:spPr bwMode="auto">
          <a:xfrm>
            <a:off x="179388" y="6021388"/>
            <a:ext cx="4284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ru-RU" sz="1200">
                <a:solidFill>
                  <a:srgbClr val="379E37"/>
                </a:solidFill>
                <a:latin typeface="Arial" charset="0"/>
                <a:cs typeface="Arial" charset="0"/>
                <a:hlinkClick r:id="rId17"/>
              </a:rPr>
              <a:t>http://russhanson.ru/forum/viewtopic.php?p=338130</a:t>
            </a:r>
            <a:r>
              <a:rPr lang="ru-RU" sz="12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669" name="Прямоугольник 23"/>
          <p:cNvSpPr>
            <a:spLocks noChangeArrowheads="1"/>
          </p:cNvSpPr>
          <p:nvPr/>
        </p:nvSpPr>
        <p:spPr bwMode="auto">
          <a:xfrm>
            <a:off x="5580063" y="765175"/>
            <a:ext cx="29067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t"/>
            <a:r>
              <a:rPr lang="ru-RU" sz="1200">
                <a:solidFill>
                  <a:srgbClr val="379E37"/>
                </a:solidFill>
                <a:latin typeface="Arial" charset="0"/>
                <a:cs typeface="Arial" charset="0"/>
                <a:hlinkClick r:id="rId18"/>
              </a:rPr>
              <a:t>http://sofora.livejournal.com/25700.html</a:t>
            </a:r>
            <a:r>
              <a:rPr lang="ru-RU" sz="12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670" name="Прямоугольник 24"/>
          <p:cNvSpPr>
            <a:spLocks noChangeArrowheads="1"/>
          </p:cNvSpPr>
          <p:nvPr/>
        </p:nvSpPr>
        <p:spPr bwMode="auto">
          <a:xfrm>
            <a:off x="5580063" y="1125538"/>
            <a:ext cx="2051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http://images.google.ru</a:t>
            </a:r>
            <a:endParaRPr lang="ru-RU" sz="1200"/>
          </a:p>
        </p:txBody>
      </p:sp>
      <p:sp>
        <p:nvSpPr>
          <p:cNvPr id="27671" name="Прямоугольник 25"/>
          <p:cNvSpPr>
            <a:spLocks noChangeArrowheads="1"/>
          </p:cNvSpPr>
          <p:nvPr/>
        </p:nvSpPr>
        <p:spPr bwMode="auto">
          <a:xfrm>
            <a:off x="5580063" y="1412875"/>
            <a:ext cx="4572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ru-RU" sz="1200">
                <a:solidFill>
                  <a:srgbClr val="379E37"/>
                </a:solidFill>
                <a:latin typeface="Arial" charset="0"/>
                <a:cs typeface="Arial" charset="0"/>
                <a:hlinkClick r:id="rId19"/>
              </a:rPr>
              <a:t>http://www.valiza-tour.kiev.ua/canada_towns</a:t>
            </a:r>
            <a:r>
              <a:rPr lang="ru-RU" sz="1400">
                <a:solidFill>
                  <a:srgbClr val="379E37"/>
                </a:solidFill>
                <a:latin typeface="Arial" charset="0"/>
                <a:cs typeface="Arial" charset="0"/>
                <a:hlinkClick r:id="rId19"/>
              </a:rPr>
              <a:t>/</a:t>
            </a:r>
            <a:r>
              <a:rPr lang="ru-RU" sz="14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672" name="Прямоугольник 26"/>
          <p:cNvSpPr>
            <a:spLocks noChangeArrowheads="1"/>
          </p:cNvSpPr>
          <p:nvPr/>
        </p:nvSpPr>
        <p:spPr bwMode="auto">
          <a:xfrm>
            <a:off x="5580063" y="1773238"/>
            <a:ext cx="230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t"/>
            <a:r>
              <a:rPr lang="ru-RU" sz="1200">
                <a:solidFill>
                  <a:srgbClr val="379E37"/>
                </a:solidFill>
                <a:latin typeface="Arial" charset="0"/>
                <a:cs typeface="Arial" charset="0"/>
                <a:hlinkClick r:id="rId20"/>
              </a:rPr>
              <a:t>http://www.horeman.ru/publ/72</a:t>
            </a:r>
            <a:r>
              <a:rPr lang="ru-RU" sz="12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673" name="Прямоугольник 27"/>
          <p:cNvSpPr>
            <a:spLocks noChangeArrowheads="1"/>
          </p:cNvSpPr>
          <p:nvPr/>
        </p:nvSpPr>
        <p:spPr bwMode="auto">
          <a:xfrm>
            <a:off x="250825" y="2997200"/>
            <a:ext cx="4859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ru-RU" sz="1200">
                <a:solidFill>
                  <a:srgbClr val="379E37"/>
                </a:solidFill>
                <a:latin typeface="Arial" charset="0"/>
                <a:cs typeface="Arial" charset="0"/>
                <a:hlinkClick r:id="rId21"/>
              </a:rPr>
              <a:t>http://www.pilipino.ru/main.php?show=place&amp;with=baguio</a:t>
            </a:r>
            <a:r>
              <a:rPr lang="ru-RU" sz="12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674" name="Прямоугольник 28"/>
          <p:cNvSpPr>
            <a:spLocks noChangeArrowheads="1"/>
          </p:cNvSpPr>
          <p:nvPr/>
        </p:nvSpPr>
        <p:spPr bwMode="auto">
          <a:xfrm>
            <a:off x="5508625" y="2852738"/>
            <a:ext cx="25765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t"/>
            <a:r>
              <a:rPr lang="ru-RU" sz="1200">
                <a:solidFill>
                  <a:srgbClr val="379E37"/>
                </a:solidFill>
                <a:latin typeface="Arial" charset="0"/>
                <a:cs typeface="Arial" charset="0"/>
                <a:hlinkClick r:id="rId22"/>
              </a:rPr>
              <a:t>http://www.dxtours.com/peru.shtml</a:t>
            </a:r>
            <a:r>
              <a:rPr lang="ru-RU" sz="12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675" name="Прямоугольник 29"/>
          <p:cNvSpPr>
            <a:spLocks noChangeArrowheads="1"/>
          </p:cNvSpPr>
          <p:nvPr/>
        </p:nvSpPr>
        <p:spPr bwMode="auto">
          <a:xfrm>
            <a:off x="179388" y="2636838"/>
            <a:ext cx="4572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ru-RU" sz="1200">
                <a:solidFill>
                  <a:srgbClr val="379E37"/>
                </a:solidFill>
                <a:latin typeface="Arial" charset="0"/>
                <a:cs typeface="Arial" charset="0"/>
                <a:hlinkClick r:id="rId23"/>
              </a:rPr>
              <a:t>http://www.docrafts.co.uk.moikompas.ru/compas/gorniyturizm</a:t>
            </a:r>
            <a:r>
              <a:rPr lang="ru-RU" sz="12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676" name="Прямоугольник 30"/>
          <p:cNvSpPr>
            <a:spLocks noChangeArrowheads="1"/>
          </p:cNvSpPr>
          <p:nvPr/>
        </p:nvSpPr>
        <p:spPr bwMode="auto">
          <a:xfrm>
            <a:off x="5508625" y="3933825"/>
            <a:ext cx="2735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t"/>
            <a:r>
              <a:rPr lang="ru-RU" sz="1200">
                <a:solidFill>
                  <a:srgbClr val="379E37"/>
                </a:solidFill>
                <a:latin typeface="Arial" charset="0"/>
                <a:cs typeface="Arial" charset="0"/>
                <a:hlinkClick r:id="rId24"/>
              </a:rPr>
              <a:t>http://www.proza.ru/2009/03/26/1037</a:t>
            </a:r>
            <a:r>
              <a:rPr lang="ru-RU" sz="12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677" name="Прямоугольник 31"/>
          <p:cNvSpPr>
            <a:spLocks noChangeArrowheads="1"/>
          </p:cNvSpPr>
          <p:nvPr/>
        </p:nvSpPr>
        <p:spPr bwMode="auto">
          <a:xfrm>
            <a:off x="5508625" y="4365625"/>
            <a:ext cx="2671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t"/>
            <a:r>
              <a:rPr lang="ru-RU" sz="1200">
                <a:solidFill>
                  <a:srgbClr val="379E37"/>
                </a:solidFill>
                <a:latin typeface="Arial" charset="0"/>
                <a:cs typeface="Arial" charset="0"/>
                <a:hlinkClick r:id="rId25"/>
              </a:rPr>
              <a:t>http://rusdiplomat.ru/post114708630</a:t>
            </a:r>
            <a:r>
              <a:rPr lang="ru-RU" sz="12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678" name="Rectangle 31"/>
          <p:cNvSpPr>
            <a:spLocks noChangeArrowheads="1"/>
          </p:cNvSpPr>
          <p:nvPr/>
        </p:nvSpPr>
        <p:spPr bwMode="auto">
          <a:xfrm>
            <a:off x="179388" y="2349500"/>
            <a:ext cx="806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t" hangingPunct="0"/>
            <a:r>
              <a:rPr lang="ru-RU" sz="1200">
                <a:solidFill>
                  <a:srgbClr val="379E37"/>
                </a:solidFill>
                <a:hlinkClick r:id="rId26"/>
              </a:rPr>
              <a:t>http://www.viktoriya-tour.ru/tourart/tur--karpaty/</a:t>
            </a:r>
            <a:r>
              <a:rPr lang="ru-RU" sz="1200"/>
              <a:t> </a:t>
            </a:r>
          </a:p>
        </p:txBody>
      </p:sp>
      <p:sp>
        <p:nvSpPr>
          <p:cNvPr id="27679" name="Rectangle 32"/>
          <p:cNvSpPr>
            <a:spLocks noChangeArrowheads="1"/>
          </p:cNvSpPr>
          <p:nvPr/>
        </p:nvSpPr>
        <p:spPr bwMode="auto">
          <a:xfrm>
            <a:off x="5508625" y="2492375"/>
            <a:ext cx="9144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t" hangingPunct="0"/>
            <a:r>
              <a:rPr lang="ru-RU" sz="1200">
                <a:solidFill>
                  <a:srgbClr val="379E37"/>
                </a:solidFill>
                <a:hlinkClick r:id="rId27"/>
              </a:rPr>
              <a:t>http://www.salambek.net/forum/93-909-1</a:t>
            </a:r>
            <a:r>
              <a:rPr lang="ru-RU" sz="1200"/>
              <a:t> </a:t>
            </a:r>
          </a:p>
        </p:txBody>
      </p:sp>
      <p:sp>
        <p:nvSpPr>
          <p:cNvPr id="27680" name="Rectangle 33"/>
          <p:cNvSpPr>
            <a:spLocks noChangeArrowheads="1"/>
          </p:cNvSpPr>
          <p:nvPr/>
        </p:nvSpPr>
        <p:spPr bwMode="auto">
          <a:xfrm>
            <a:off x="250825" y="4941888"/>
            <a:ext cx="83883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t" hangingPunct="0"/>
            <a:r>
              <a:rPr lang="ru-RU" sz="1200">
                <a:solidFill>
                  <a:srgbClr val="379E37"/>
                </a:solidFill>
                <a:hlinkClick r:id="rId28"/>
              </a:rPr>
              <a:t>http://www.socionik.com/thread/10703-20.html</a:t>
            </a:r>
            <a:r>
              <a:rPr lang="ru-RU" sz="1200"/>
              <a:t> </a:t>
            </a:r>
          </a:p>
          <a:p>
            <a:pPr eaLnBrk="0" hangingPunct="0"/>
            <a:endParaRPr lang="ru-RU"/>
          </a:p>
        </p:txBody>
      </p:sp>
      <p:sp>
        <p:nvSpPr>
          <p:cNvPr id="27681" name="Rectangle 34"/>
          <p:cNvSpPr>
            <a:spLocks noChangeArrowheads="1"/>
          </p:cNvSpPr>
          <p:nvPr/>
        </p:nvSpPr>
        <p:spPr bwMode="auto">
          <a:xfrm>
            <a:off x="179388" y="6308725"/>
            <a:ext cx="471646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t" hangingPunct="0"/>
            <a:r>
              <a:rPr lang="ru-RU" sz="1200">
                <a:solidFill>
                  <a:srgbClr val="379E37"/>
                </a:solidFill>
                <a:hlinkClick r:id="rId29"/>
              </a:rPr>
              <a:t>http://www.r52.ru/index.phtml?rid=36&amp;fid=317&amp;sid=90&amp;nid=27415</a:t>
            </a:r>
            <a:r>
              <a:rPr lang="ru-RU" sz="1200"/>
              <a:t> </a:t>
            </a:r>
          </a:p>
          <a:p>
            <a:pPr eaLnBrk="0" hangingPunct="0"/>
            <a:endParaRPr lang="ru-RU"/>
          </a:p>
        </p:txBody>
      </p:sp>
      <p:sp>
        <p:nvSpPr>
          <p:cNvPr id="27682" name="Прямоугольник 33"/>
          <p:cNvSpPr>
            <a:spLocks noChangeArrowheads="1"/>
          </p:cNvSpPr>
          <p:nvPr/>
        </p:nvSpPr>
        <p:spPr bwMode="auto">
          <a:xfrm>
            <a:off x="5435600" y="5157788"/>
            <a:ext cx="31686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t" hangingPunct="0"/>
            <a:r>
              <a:rPr lang="ru-RU" sz="1200">
                <a:solidFill>
                  <a:srgbClr val="379E37"/>
                </a:solidFill>
                <a:latin typeface="Arial" charset="0"/>
                <a:cs typeface="Arial" charset="0"/>
                <a:hlinkClick r:id="rId30"/>
              </a:rPr>
              <a:t>http://www.chernovik.net/news/318/ERUDITOR/2009/01/30/8148</a:t>
            </a:r>
            <a:r>
              <a:rPr lang="ru-RU" sz="120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12875"/>
            <a:ext cx="7343775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Comic Sans MS" pitchFamily="66" charset="0"/>
              </a:rPr>
              <a:t> Работа с атласом (часть 4, стр.16-17)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Перечислите известные вам природные зоны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latin typeface="Comic Sans MS" pitchFamily="66" charset="0"/>
              </a:rPr>
              <a:t>Работа с учебником (стр.44)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Вспомните Закон природной зональности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В чем причина смены природных зон?</a:t>
            </a:r>
          </a:p>
          <a:p>
            <a:pPr eaLnBrk="1" hangingPunct="1">
              <a:defRPr/>
            </a:pPr>
            <a:endParaRPr lang="ru-RU" sz="24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ru-RU" sz="24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Какие формы земной поверхности существуют на Земле?</a:t>
            </a:r>
          </a:p>
        </p:txBody>
      </p:sp>
      <p:pic>
        <p:nvPicPr>
          <p:cNvPr id="6148" name="Picture 5" descr="солнышко"/>
          <p:cNvPicPr>
            <a:picLocks noGrp="1" noChangeAspect="1" noChangeArrowheads="1" noCrop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24525" y="1268413"/>
            <a:ext cx="952500" cy="952500"/>
          </a:xfrm>
          <a:noFill/>
        </p:spPr>
      </p:pic>
      <p:pic>
        <p:nvPicPr>
          <p:cNvPr id="6149" name="Picture 7" descr="равн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652963"/>
            <a:ext cx="3024188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0" name="Picture 9" descr="11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70021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4" descr="гимала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141663"/>
            <a:ext cx="2808287" cy="2055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1476375" y="1196975"/>
            <a:ext cx="626427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Горные экосистемы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277813"/>
            <a:ext cx="7042150" cy="91916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latin typeface="Comic Sans MS" pitchFamily="66" charset="0"/>
              </a:rPr>
              <a:t/>
            </a:r>
            <a:br>
              <a:rPr lang="ru-RU" sz="2400" b="1" smtClean="0">
                <a:latin typeface="Comic Sans MS" pitchFamily="66" charset="0"/>
              </a:rPr>
            </a:br>
            <a:endParaRPr lang="ru-RU" sz="2400" b="1" smtClean="0">
              <a:latin typeface="Comic Sans MS" pitchFamily="66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763713" y="549275"/>
            <a:ext cx="63373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Comic Sans MS" pitchFamily="66" charset="0"/>
              </a:rPr>
              <a:t>ЭКОСИСТЕМА - природный комплекс,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Comic Sans MS" pitchFamily="66" charset="0"/>
              </a:rPr>
              <a:t>образованный живыми организмами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Comic Sans MS" pitchFamily="66" charset="0"/>
              </a:rPr>
              <a:t>и средой их обитания</a:t>
            </a:r>
          </a:p>
        </p:txBody>
      </p:sp>
      <p:pic>
        <p:nvPicPr>
          <p:cNvPr id="8196" name="Picture 4" descr="Image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420938"/>
            <a:ext cx="6913563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771775" y="1768475"/>
            <a:ext cx="3411538" cy="376238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chemeClr val="bg2"/>
                </a:solidFill>
                <a:latin typeface="Comic Sans MS" pitchFamily="66" charset="0"/>
              </a:rPr>
              <a:t>Из чего состоит экосистема?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latin typeface="Comic Sans MS" pitchFamily="66" charset="0"/>
              </a:rPr>
              <a:t>Высотные (горные) пояса</a:t>
            </a:r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5076825" y="5734050"/>
            <a:ext cx="386715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Степи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5076825" y="4365625"/>
            <a:ext cx="386715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Горные леса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5003800" y="3141663"/>
            <a:ext cx="386715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Альпийские луга</a:t>
            </a: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5003800" y="1844675"/>
            <a:ext cx="386715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Горные ледники</a:t>
            </a:r>
          </a:p>
        </p:txBody>
      </p:sp>
      <p:pic>
        <p:nvPicPr>
          <p:cNvPr id="9223" name="Picture 11" descr="луг швейца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708275"/>
            <a:ext cx="1800225" cy="1357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4" name="Picture 13" descr="ле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4149725"/>
            <a:ext cx="1873250" cy="140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5" name="Picture 14" descr="ледн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1268413"/>
            <a:ext cx="1800225" cy="1354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6" name="Picture 16" descr="спеть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5613400"/>
            <a:ext cx="1873250" cy="124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7" name="Rectangle 18"/>
          <p:cNvSpPr>
            <a:spLocks noChangeArrowheads="1"/>
          </p:cNvSpPr>
          <p:nvPr/>
        </p:nvSpPr>
        <p:spPr bwMode="auto">
          <a:xfrm>
            <a:off x="0" y="1890713"/>
            <a:ext cx="3492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u="sng">
                <a:latin typeface="Comic Sans MS" pitchFamily="66" charset="0"/>
              </a:rPr>
              <a:t>Очень холодный воздух</a:t>
            </a:r>
          </a:p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9228" name="Rectangle 19"/>
          <p:cNvSpPr>
            <a:spLocks noChangeArrowheads="1"/>
          </p:cNvSpPr>
          <p:nvPr/>
        </p:nvSpPr>
        <p:spPr bwMode="auto">
          <a:xfrm>
            <a:off x="0" y="3246438"/>
            <a:ext cx="5703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   </a:t>
            </a:r>
            <a:r>
              <a:rPr lang="ru-RU" u="sng">
                <a:latin typeface="Comic Sans MS" pitchFamily="66" charset="0"/>
              </a:rPr>
              <a:t>Холодный воздух</a:t>
            </a:r>
          </a:p>
        </p:txBody>
      </p:sp>
      <p:sp>
        <p:nvSpPr>
          <p:cNvPr id="9229" name="Rectangle 20"/>
          <p:cNvSpPr>
            <a:spLocks noChangeArrowheads="1"/>
          </p:cNvSpPr>
          <p:nvPr/>
        </p:nvSpPr>
        <p:spPr bwMode="auto">
          <a:xfrm>
            <a:off x="0" y="4189413"/>
            <a:ext cx="3348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omic Sans MS" pitchFamily="66" charset="0"/>
            </a:endParaRPr>
          </a:p>
          <a:p>
            <a:r>
              <a:rPr lang="en-US">
                <a:latin typeface="Comic Sans MS" pitchFamily="66" charset="0"/>
              </a:rPr>
              <a:t>   </a:t>
            </a:r>
            <a:r>
              <a:rPr lang="ru-RU" u="sng">
                <a:latin typeface="Comic Sans MS" pitchFamily="66" charset="0"/>
              </a:rPr>
              <a:t>Прохладный воздух</a:t>
            </a:r>
          </a:p>
        </p:txBody>
      </p:sp>
      <p:sp>
        <p:nvSpPr>
          <p:cNvPr id="9230" name="Rectangle 21"/>
          <p:cNvSpPr>
            <a:spLocks noChangeArrowheads="1"/>
          </p:cNvSpPr>
          <p:nvPr/>
        </p:nvSpPr>
        <p:spPr bwMode="auto">
          <a:xfrm>
            <a:off x="0" y="5729288"/>
            <a:ext cx="2433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    </a:t>
            </a:r>
            <a:r>
              <a:rPr lang="ru-RU" u="sng">
                <a:latin typeface="Comic Sans MS" pitchFamily="66" charset="0"/>
              </a:rPr>
              <a:t>Теплый воздух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919162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latin typeface="Comic Sans MS" pitchFamily="66" charset="0"/>
              </a:rPr>
              <a:t>Альпийские луга</a:t>
            </a:r>
          </a:p>
        </p:txBody>
      </p:sp>
      <p:pic>
        <p:nvPicPr>
          <p:cNvPr id="10243" name="Picture 5" descr="луг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781300"/>
            <a:ext cx="3527425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4" name="Picture 9" descr="луг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84313"/>
            <a:ext cx="3600450" cy="2640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5 из 462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765175"/>
            <a:ext cx="50673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429000" y="5043488"/>
            <a:ext cx="237648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3200" b="1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Альпинист</a:t>
            </a:r>
            <a:endParaRPr lang="ru-RU" sz="3200" b="1">
              <a:solidFill>
                <a:schemeClr val="tx2"/>
              </a:solidFill>
              <a:latin typeface="Comic Sans MS" pitchFamily="66" charset="0"/>
            </a:endParaRPr>
          </a:p>
          <a:p>
            <a:pPr algn="ctr" eaLnBrk="0" hangingPunct="0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938</TotalTime>
  <Words>294</Words>
  <Application>Microsoft Office PowerPoint</Application>
  <PresentationFormat>Экран (4:3)</PresentationFormat>
  <Paragraphs>104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Глобус</vt:lpstr>
      <vt:lpstr>Окружающий мир</vt:lpstr>
      <vt:lpstr>Слайд 2</vt:lpstr>
      <vt:lpstr> Работа с атласом (часть 4, стр.16-17) Перечислите известные вам природные зоны</vt:lpstr>
      <vt:lpstr>Работа с учебником (стр.44)</vt:lpstr>
      <vt:lpstr>Слайд 5</vt:lpstr>
      <vt:lpstr> </vt:lpstr>
      <vt:lpstr>Высотные (горные) пояса</vt:lpstr>
      <vt:lpstr>Альпийские луга</vt:lpstr>
      <vt:lpstr>Слайд 9</vt:lpstr>
      <vt:lpstr>Альпийские луга</vt:lpstr>
      <vt:lpstr>  Альпийские луга</vt:lpstr>
      <vt:lpstr>Растения гор</vt:lpstr>
      <vt:lpstr>    Животные гор</vt:lpstr>
      <vt:lpstr>   Животные гор</vt:lpstr>
      <vt:lpstr>Слайд 15</vt:lpstr>
      <vt:lpstr>   Карпаты</vt:lpstr>
      <vt:lpstr>Слайд 17</vt:lpstr>
      <vt:lpstr>Альпы</vt:lpstr>
      <vt:lpstr> Гималаи</vt:lpstr>
      <vt:lpstr>Памир</vt:lpstr>
      <vt:lpstr>  Тибет  </vt:lpstr>
      <vt:lpstr>Кордильеры</vt:lpstr>
      <vt:lpstr>Анды</vt:lpstr>
      <vt:lpstr>Горы на Марсе</vt:lpstr>
      <vt:lpstr>Использованные ресурсы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Чижмакова</cp:lastModifiedBy>
  <cp:revision>92</cp:revision>
  <dcterms:created xsi:type="dcterms:W3CDTF">2009-02-07T14:44:06Z</dcterms:created>
  <dcterms:modified xsi:type="dcterms:W3CDTF">2014-03-26T08:23:00Z</dcterms:modified>
</cp:coreProperties>
</file>