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56" r:id="rId3"/>
    <p:sldId id="286" r:id="rId4"/>
    <p:sldId id="276" r:id="rId5"/>
    <p:sldId id="271" r:id="rId6"/>
    <p:sldId id="272" r:id="rId7"/>
    <p:sldId id="287" r:id="rId8"/>
    <p:sldId id="289" r:id="rId9"/>
    <p:sldId id="275" r:id="rId10"/>
    <p:sldId id="266" r:id="rId11"/>
    <p:sldId id="265" r:id="rId12"/>
    <p:sldId id="262" r:id="rId13"/>
    <p:sldId id="263" r:id="rId14"/>
    <p:sldId id="264" r:id="rId15"/>
    <p:sldId id="259" r:id="rId16"/>
    <p:sldId id="267" r:id="rId17"/>
    <p:sldId id="260" r:id="rId18"/>
    <p:sldId id="261" r:id="rId19"/>
    <p:sldId id="268" r:id="rId20"/>
    <p:sldId id="269" r:id="rId21"/>
    <p:sldId id="270" r:id="rId22"/>
    <p:sldId id="279" r:id="rId23"/>
    <p:sldId id="280" r:id="rId24"/>
    <p:sldId id="281" r:id="rId25"/>
    <p:sldId id="282" r:id="rId26"/>
    <p:sldId id="283" r:id="rId27"/>
    <p:sldId id="290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F36E48EC-6AD8-46BB-9D6B-B28C0068CDC6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33293496-375B-46B6-A76D-5041B5EAC473}" type="presOf" srcId="{D831D0E8-FC2F-417C-8A50-B7132907CF42}" destId="{7639CDC6-C8AB-48DF-84F2-A06C8023F0E7}" srcOrd="0" destOrd="0" presId="urn:microsoft.com/office/officeart/2005/8/layout/venn3"/>
    <dgm:cxn modelId="{04DCD79E-1753-4992-B3D2-EB90C2B3B34F}" type="presOf" srcId="{66612BEF-459C-4E4F-BD0C-352D325DEF40}" destId="{446CA65D-CB69-46F3-B3D9-11BB3C3F4571}" srcOrd="0" destOrd="0" presId="urn:microsoft.com/office/officeart/2005/8/layout/venn3"/>
    <dgm:cxn modelId="{DAB2FF8E-FEA6-46CD-AA30-67944DECAC9C}" type="presOf" srcId="{EF3DA76C-D868-4446-A08E-A80CAB3A147C}" destId="{71C6594F-E037-4259-BCD1-AAD3B842C68C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7E91BFF6-1C42-4511-A2B7-445C8343693D}" type="presOf" srcId="{9E53B189-0707-4064-9012-2711E3FFAF51}" destId="{5E98A81F-6172-48FF-A315-DC20E1D6D860}" srcOrd="0" destOrd="0" presId="urn:microsoft.com/office/officeart/2005/8/layout/venn3"/>
    <dgm:cxn modelId="{85AD16A7-4119-4FFB-A52F-ED27B6947A0A}" type="presParOf" srcId="{446CA65D-CB69-46F3-B3D9-11BB3C3F4571}" destId="{5E98A81F-6172-48FF-A315-DC20E1D6D860}" srcOrd="0" destOrd="0" presId="urn:microsoft.com/office/officeart/2005/8/layout/venn3"/>
    <dgm:cxn modelId="{534EF2E8-51B3-4020-9415-3522A2F4E89A}" type="presParOf" srcId="{446CA65D-CB69-46F3-B3D9-11BB3C3F4571}" destId="{233A0F06-B176-4222-B794-F8A2ACEF7896}" srcOrd="1" destOrd="0" presId="urn:microsoft.com/office/officeart/2005/8/layout/venn3"/>
    <dgm:cxn modelId="{D5704CE2-66BE-4A68-B380-659ADD99AE6D}" type="presParOf" srcId="{446CA65D-CB69-46F3-B3D9-11BB3C3F4571}" destId="{F714F26A-66E6-47A5-BA72-4D05BE71D5ED}" srcOrd="2" destOrd="0" presId="urn:microsoft.com/office/officeart/2005/8/layout/venn3"/>
    <dgm:cxn modelId="{BFEB25B4-3E71-4ED4-AA1C-4B967407210B}" type="presParOf" srcId="{446CA65D-CB69-46F3-B3D9-11BB3C3F4571}" destId="{C1BB16E1-7DA5-48EB-B3D7-8BC424EC9F8B}" srcOrd="3" destOrd="0" presId="urn:microsoft.com/office/officeart/2005/8/layout/venn3"/>
    <dgm:cxn modelId="{93D7EE8D-067F-4C76-8546-D79AEDBF76B3}" type="presParOf" srcId="{446CA65D-CB69-46F3-B3D9-11BB3C3F4571}" destId="{71C6594F-E037-4259-BCD1-AAD3B842C68C}" srcOrd="4" destOrd="0" presId="urn:microsoft.com/office/officeart/2005/8/layout/venn3"/>
    <dgm:cxn modelId="{7FA027AB-13A4-4B4A-A712-E836144EE0C5}" type="presParOf" srcId="{446CA65D-CB69-46F3-B3D9-11BB3C3F4571}" destId="{DEE0814D-27E9-4EA5-92C4-69241B91B41B}" srcOrd="5" destOrd="0" presId="urn:microsoft.com/office/officeart/2005/8/layout/venn3"/>
    <dgm:cxn modelId="{04104AA3-E0ED-4DD6-85EA-A1E030A953A1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687F4-40BF-4891-8581-F277B7F91592}" type="presOf" srcId="{CD68ACB4-957B-40B2-9AB7-BA3A4F59C6F2}" destId="{6EF1AF08-9334-480F-9092-2F9E329DD69C}" srcOrd="0" destOrd="0" presId="urn:microsoft.com/office/officeart/2005/8/layout/venn3"/>
    <dgm:cxn modelId="{59BEC4CA-082D-4B99-8668-31EBEE83E74A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04A0A4D1-5B8A-4966-B2A4-4D03311EEE3A}" type="presOf" srcId="{9B28D258-7D84-4D3E-A4D6-4DC2CAD20B9A}" destId="{218F0263-153A-4B8C-B3FB-8AB83B00CF86}" srcOrd="0" destOrd="0" presId="urn:microsoft.com/office/officeart/2005/8/layout/venn3"/>
    <dgm:cxn modelId="{3602A782-B11C-45DF-9E5C-794615A5EC3B}" type="presOf" srcId="{EAE1088C-D00C-4178-B118-09F4A6B86C1F}" destId="{F0D1C6A0-6AE3-4478-BCA0-1963AF8130D5}" srcOrd="0" destOrd="0" presId="urn:microsoft.com/office/officeart/2005/8/layout/venn3"/>
    <dgm:cxn modelId="{95AEB26C-B154-409D-B79A-B2504C2B2BAF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FAB0468-A3D8-44DC-B1EE-1BD51A8E4443}" type="presParOf" srcId="{F0D1C6A0-6AE3-4478-BCA0-1963AF8130D5}" destId="{F9C5F6B0-4D31-493A-9460-1EC566C3BB84}" srcOrd="0" destOrd="0" presId="urn:microsoft.com/office/officeart/2005/8/layout/venn3"/>
    <dgm:cxn modelId="{1FF961C3-23AC-49A1-9C81-DAE273F3E5B7}" type="presParOf" srcId="{F0D1C6A0-6AE3-4478-BCA0-1963AF8130D5}" destId="{B842DF3E-E78D-462F-A5CC-E16C67B01821}" srcOrd="1" destOrd="0" presId="urn:microsoft.com/office/officeart/2005/8/layout/venn3"/>
    <dgm:cxn modelId="{C31D0B27-98A4-4F39-BC93-AB325A6BD088}" type="presParOf" srcId="{F0D1C6A0-6AE3-4478-BCA0-1963AF8130D5}" destId="{6EF1AF08-9334-480F-9092-2F9E329DD69C}" srcOrd="2" destOrd="0" presId="urn:microsoft.com/office/officeart/2005/8/layout/venn3"/>
    <dgm:cxn modelId="{194280EB-10BB-4AD7-83C9-78FD1E3F1AB1}" type="presParOf" srcId="{F0D1C6A0-6AE3-4478-BCA0-1963AF8130D5}" destId="{B4C4B1EE-0694-4A8B-ADE2-6079FF95B405}" srcOrd="3" destOrd="0" presId="urn:microsoft.com/office/officeart/2005/8/layout/venn3"/>
    <dgm:cxn modelId="{F890384E-ECEC-4AD6-B3C8-67BDCA9CF115}" type="presParOf" srcId="{F0D1C6A0-6AE3-4478-BCA0-1963AF8130D5}" destId="{6FC185DC-2AFF-4C48-ABA6-A267AA6D91B6}" srcOrd="4" destOrd="0" presId="urn:microsoft.com/office/officeart/2005/8/layout/venn3"/>
    <dgm:cxn modelId="{85C4ACA7-7107-490E-A8D2-97B8117293D5}" type="presParOf" srcId="{F0D1C6A0-6AE3-4478-BCA0-1963AF8130D5}" destId="{8F737D8B-7FC9-4805-BF3E-0815E46E311C}" srcOrd="5" destOrd="0" presId="urn:microsoft.com/office/officeart/2005/8/layout/venn3"/>
    <dgm:cxn modelId="{43FAD9FF-F958-4F74-83EB-4F9DFD2455A7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Составила: Куприянова Е.А.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учитель начальных классов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МБОУ СОШ «Горки-Х»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урока по окружающему миру.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969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Речные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4 из 9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5 из 171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щука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 из 6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973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карась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 из 368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9 из 51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03625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ёрш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Морские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а 17 из 5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сельдь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9 из 34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треска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3 из 16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морской окунь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 descr="C:\Users\1\Pictures\КАРТИНКИ\АНИМИРОВАННЫЕ КАРТИНКИ\1 (75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142984"/>
            <a:ext cx="2905142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:wipe/>
      </p:transition>
    </mc:Choice>
    <mc:Fallback>
      <p:transition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27 из 26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камбала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 из 331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акула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ish-portal.info/img_rib/so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428736"/>
            <a:ext cx="5857884" cy="2714644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3786214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сома, в отличие от большинства других рыб, тело голое, без чешуи. Его защищает толстая кожа.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28759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71736" y="4929198"/>
            <a:ext cx="4643470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в самом омуте живет,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Хозяин глубины.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Имеет он огромный рот,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глазки чуть видны.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66 из 5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1142984"/>
            <a:ext cx="5076825" cy="3500462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4071966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Ерш такой колючий, что его иногда называют речным ежом.                                         Колючие плавники  — защита ерша.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28759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4929198"/>
            <a:ext cx="4429156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Мастер шубу себе сшил,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Иглы вынуть позабыл.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071538" y="4572008"/>
            <a:ext cx="5143536" cy="1785950"/>
          </a:xfrm>
          <a:prstGeom prst="cloudCallout">
            <a:avLst>
              <a:gd name="adj1" fmla="val 73631"/>
              <a:gd name="adj2" fmla="val -171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Опасней всех в реке она!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Хитра, прожорлива, сильна.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Картинка 62 из 17087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871543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7 из 33116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857232"/>
            <a:ext cx="8858312" cy="3814791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1472" y="4857760"/>
            <a:ext cx="5786478" cy="1785950"/>
          </a:xfrm>
          <a:prstGeom prst="cloudCallout">
            <a:avLst>
              <a:gd name="adj1" fmla="val 68204"/>
              <a:gd name="adj2" fmla="val -33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Ее называют грозой морей.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большая и быстро плавает.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Зубы у нее в шесть рядов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острые, как бритва.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 из 2628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643050"/>
            <a:ext cx="5267362" cy="3214710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4071966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Камбала может менять окраску под цвет дна, что помогает ей защищаться от врагов.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357422" y="5429264"/>
            <a:ext cx="5072098" cy="1285884"/>
          </a:xfrm>
          <a:prstGeom prst="cloudCallout">
            <a:avLst>
              <a:gd name="adj1" fmla="val 53493"/>
              <a:gd name="adj2" fmla="val -718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рыба плоская, как блин,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все время лежит на дне.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8715436" cy="2357454"/>
          </a:xfrm>
          <a:prstGeom prst="cloudCallout">
            <a:avLst>
              <a:gd name="adj1" fmla="val 31051"/>
              <a:gd name="adj2" fmla="val 1085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проделали опыт: положили её в банку, раскрашенную полосками, оставили. Приходят через какое-то время, а рыба – вся полосатая, словно кусочек занавески в банке забыли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4 из 2704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286124"/>
            <a:ext cx="5592168" cy="332423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cstate="email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2643206"/>
          </a:xfrm>
          <a:prstGeom prst="cloudCallout">
            <a:avLst>
              <a:gd name="adj1" fmla="val 32135"/>
              <a:gd name="adj2" fmla="val 856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6" name="Picture 12" descr="Картинка 88 из 148831"/>
          <p:cNvPicPr>
            <a:picLocks noChangeAspect="1" noChangeArrowheads="1"/>
          </p:cNvPicPr>
          <p:nvPr/>
        </p:nvPicPr>
        <p:blipFill>
          <a:blip cstate="email"/>
          <a:srcRect/>
          <a:stretch>
            <a:fillRect/>
          </a:stretch>
        </p:blipFill>
        <p:spPr bwMode="auto">
          <a:xfrm>
            <a:off x="142844" y="3429000"/>
            <a:ext cx="6357982" cy="32994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107154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Рыбы прекрасно приспособлены для жизни в воде.                             Тела их обтекаемы, чтобы было легче плавать. Плавники и хвост помогают рыбам плавать. Хвостовой плавник толкает рыбу вперёд. Спинной плавник не даёт ей опрокинутся на бок. Грудные и брюшные плавники работают, как рули: с их помощью рыба поворачивает влево и вправо,  погружается и всплывает.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428736"/>
            <a:ext cx="4143404" cy="2143140"/>
          </a:xfrm>
          <a:prstGeom prst="cloudCallout">
            <a:avLst>
              <a:gd name="adj1" fmla="val 6283"/>
              <a:gd name="adj2" fmla="val 98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я расскажу вам о строении рыб на примере краснопёрки.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214678" y="4857760"/>
            <a:ext cx="3929090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эта рыба так называется?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1 из 98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000108"/>
            <a:ext cx="450056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tolkuchka.dsip.net/uploads/post-28559-1152139501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64486" cy="4596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ЖАБЕРНАЯ КРЫШКА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71546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ТУЛОВИЩЕ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614364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ПЛАВНИКИ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143512"/>
            <a:ext cx="1571636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1071546"/>
            <a:ext cx="1357322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ХВОСТ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785786" y="2643182"/>
            <a:ext cx="1357322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92877" y="4321975"/>
            <a:ext cx="1428760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393141" y="2393149"/>
            <a:ext cx="1928826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0"/>
          </p:cNvCxnSpPr>
          <p:nvPr/>
        </p:nvCxnSpPr>
        <p:spPr>
          <a:xfrm rot="5400000">
            <a:off x="4893471" y="5393545"/>
            <a:ext cx="1214446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0"/>
          </p:cNvCxnSpPr>
          <p:nvPr/>
        </p:nvCxnSpPr>
        <p:spPr>
          <a:xfrm rot="5400000" flipH="1" flipV="1">
            <a:off x="5464975" y="4179099"/>
            <a:ext cx="1857388" cy="2071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71934" y="5214950"/>
            <a:ext cx="1285884" cy="9286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643702" y="2000240"/>
            <a:ext cx="2143140" cy="1285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9" idx="0"/>
          </p:cNvCxnSpPr>
          <p:nvPr/>
        </p:nvCxnSpPr>
        <p:spPr>
          <a:xfrm rot="16200000" flipH="1">
            <a:off x="3071802" y="3857628"/>
            <a:ext cx="4000528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7 из 9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072198" y="142852"/>
            <a:ext cx="2928958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краснопёрка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143108" y="5714992"/>
            <a:ext cx="3357618" cy="1143008"/>
          </a:xfrm>
          <a:prstGeom prst="cloudCallout">
            <a:avLst>
              <a:gd name="adj1" fmla="val 118312"/>
              <a:gd name="adj2" fmla="val -658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эта рыба так называется?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00570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3214710"/>
          </a:xfrm>
          <a:prstGeom prst="cloudCallout">
            <a:avLst>
              <a:gd name="adj1" fmla="val -33205"/>
              <a:gd name="adj2" fmla="val 81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071546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Рыбы не могут жить без кислорода. Вода содержит                                        кислород, и большинство рыб получает его из воды с помощью жабр. Жабры устроены таким образом, что могут удерживать кислород. Они находятся под жаберной крышкой. Рыба заглатывает ртом воду и сразу же плотно его закрывает. Вода проходит через жабры, и содержащийся в ней кислород попадает в кровь.  Обогащённая кислородом кровь доставляет его ко всем органам рыбы.                 Вода выходит наружу сквозь жаберные щели.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Картинка 21 из 14883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643314"/>
            <a:ext cx="6357982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-214346" y="0"/>
            <a:ext cx="9358346" cy="3500438"/>
          </a:xfrm>
          <a:prstGeom prst="cloudCallout">
            <a:avLst>
              <a:gd name="adj1" fmla="val -19618"/>
              <a:gd name="adj2" fmla="val 868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17 из 644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500438"/>
            <a:ext cx="5701772" cy="32173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28604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Тело почти всех рыб покрыто чешуёй. Она растёт всё жизнь, нарастая колечками. Летом рыба быстро растёт – и колечко на чешуе широкое, а зимой рыба почти не растёт – и колечко получается узкое. По колечкам, широким и узким, можно сосчитать, сколько рыбе зим и лет. Чешуйный покров, подобно панцирю, защищает рыб от повреждений, проникновения микроорганизмов, придает телу упругость, эластичность, и благодаря этому обеспечивает рыбе большую скорость движения.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54 из 93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224325" y="633403"/>
            <a:ext cx="4500595" cy="50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а 274 из 93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428868"/>
            <a:ext cx="5076825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</TotalTime>
  <Words>379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Презентация урока по окружающему миру.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HP</dc:creator>
  <cp:lastModifiedBy>HP</cp:lastModifiedBy>
  <cp:revision>2</cp:revision>
  <dcterms:modified xsi:type="dcterms:W3CDTF">2012-11-20T15:13:54Z</dcterms:modified>
</cp:coreProperties>
</file>