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0" r:id="rId2"/>
    <p:sldId id="284" r:id="rId3"/>
    <p:sldId id="263" r:id="rId4"/>
    <p:sldId id="324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18" r:id="rId13"/>
    <p:sldId id="34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61" autoAdjust="0"/>
    <p:restoredTop sz="94660"/>
  </p:normalViewPr>
  <p:slideViewPr>
    <p:cSldViewPr>
      <p:cViewPr varScale="1">
        <p:scale>
          <a:sx n="39" d="100"/>
          <a:sy n="39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1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0C996BF6-3D1E-4DE9-BB3B-16E6FC31632F}" type="datetimeFigureOut">
              <a:rPr lang="ru-RU" smtClean="0"/>
              <a:pPr/>
              <a:t>29.08.2012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74079CDD-5F21-40B4-8006-4671D3E889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4640"/>
            <a:ext cx="8229600" cy="1066130"/>
          </a:xfrm>
        </p:spPr>
        <p:txBody>
          <a:bodyPr>
            <a:normAutofit fontScale="90000"/>
          </a:bodyPr>
          <a:lstStyle/>
          <a:p>
            <a:r>
              <a:rPr lang="ru-RU" sz="5400" i="1" dirty="0" smtClean="0">
                <a:solidFill>
                  <a:srgbClr val="FFC000"/>
                </a:solidFill>
              </a:rPr>
              <a:t>Гитара… далёкая и близкая</a:t>
            </a:r>
            <a:endParaRPr lang="ru-RU" sz="5400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Андрей\Desktop\u1204_1501_guitar_6_str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340768"/>
            <a:ext cx="9144000" cy="551723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443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62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31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313" fill="hold">
                                          <p:stCondLst>
                                            <p:cond delay="31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313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313" fill="hold">
                                          <p:stCondLst>
                                            <p:cond delay="9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28600"/>
            <a:ext cx="7061786" cy="1066800"/>
          </a:xfrm>
        </p:spPr>
        <p:txBody>
          <a:bodyPr/>
          <a:lstStyle/>
          <a:p>
            <a:r>
              <a:rPr lang="ru-RU" i="1" dirty="0">
                <a:solidFill>
                  <a:srgbClr val="FFC000"/>
                </a:solidFill>
              </a:rPr>
              <a:t>И</a:t>
            </a:r>
            <a:r>
              <a:rPr lang="ru-RU" i="1" dirty="0" smtClean="0">
                <a:solidFill>
                  <a:srgbClr val="FFC000"/>
                </a:solidFill>
              </a:rPr>
              <a:t>нструмент </a:t>
            </a:r>
            <a:r>
              <a:rPr lang="ru-RU" i="1" dirty="0">
                <a:solidFill>
                  <a:srgbClr val="FFC000"/>
                </a:solidFill>
              </a:rPr>
              <a:t>ансамблевый</a:t>
            </a:r>
          </a:p>
        </p:txBody>
      </p:sp>
      <p:pic>
        <p:nvPicPr>
          <p:cNvPr id="4098" name="Picture 2" descr="C:\Users\Андрей\Desktop\005_sambaans.gita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632848" cy="47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38984"/>
      </p:ext>
    </p:extLst>
  </p:cSld>
  <p:clrMapOvr>
    <a:masterClrMapping/>
  </p:clrMapOvr>
  <p:transition spd="slow" advTm="5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2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8600"/>
            <a:ext cx="7133794" cy="968152"/>
          </a:xfrm>
        </p:spPr>
        <p:txBody>
          <a:bodyPr>
            <a:normAutofit fontScale="90000"/>
          </a:bodyPr>
          <a:lstStyle/>
          <a:p>
            <a:r>
              <a:rPr lang="ru-RU" i="1" dirty="0">
                <a:solidFill>
                  <a:srgbClr val="FFC000"/>
                </a:solidFill>
              </a:rPr>
              <a:t>А</a:t>
            </a:r>
            <a:r>
              <a:rPr lang="ru-RU" i="1" dirty="0" smtClean="0">
                <a:solidFill>
                  <a:srgbClr val="FFC000"/>
                </a:solidFill>
              </a:rPr>
              <a:t>ккомпанирующий инструм</a:t>
            </a:r>
            <a:r>
              <a:rPr lang="ru-RU" dirty="0" smtClean="0">
                <a:solidFill>
                  <a:srgbClr val="FFC000"/>
                </a:solidFill>
              </a:rPr>
              <a:t>ент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5122" name="Picture 2" descr="C:\Users\Андрей\Desktop\lk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12776"/>
            <a:ext cx="6689792" cy="486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0545080"/>
      </p:ext>
    </p:extLst>
  </p:cSld>
  <p:clrMapOvr>
    <a:masterClrMapping/>
  </p:clrMapOvr>
  <p:transition spd="slow" advTm="49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1463040"/>
            <a:ext cx="3555058" cy="4990296"/>
          </a:xfrm>
        </p:spPr>
        <p:txBody>
          <a:bodyPr>
            <a:normAutofit fontScale="92500"/>
          </a:bodyPr>
          <a:lstStyle/>
          <a:p>
            <a:pPr lvl="0">
              <a:lnSpc>
                <a:spcPct val="150000"/>
              </a:lnSpc>
              <a:buClr>
                <a:srgbClr val="838995"/>
              </a:buClr>
            </a:pPr>
            <a:r>
              <a:rPr lang="ru-RU" sz="3000" i="1" spc="0" dirty="0">
                <a:solidFill>
                  <a:srgbClr val="FFC000"/>
                </a:solidFill>
              </a:rPr>
              <a:t>обладает большими художественно-исполнительскими возможностями и широким разнообразием тембров.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15616" y="228600"/>
            <a:ext cx="6917770" cy="1066800"/>
          </a:xfrm>
        </p:spPr>
        <p:txBody>
          <a:bodyPr/>
          <a:lstStyle/>
          <a:p>
            <a:r>
              <a:rPr lang="ru-RU" sz="4400" i="1" dirty="0">
                <a:solidFill>
                  <a:srgbClr val="FFC000"/>
                </a:solidFill>
              </a:rPr>
              <a:t>Классическая гитара</a:t>
            </a:r>
            <a:endParaRPr lang="ru-RU" i="1" dirty="0"/>
          </a:p>
        </p:txBody>
      </p:sp>
      <p:pic>
        <p:nvPicPr>
          <p:cNvPr id="5" name="Picture 2" descr="C:\Users\Андрей\Desktop\1252948359_radio_guitar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99992" y="1484784"/>
            <a:ext cx="4032448" cy="4968552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80278324"/>
      </p:ext>
    </p:extLst>
  </p:cSld>
  <p:clrMapOvr>
    <a:masterClrMapping/>
  </p:clrMapOvr>
  <p:transition spd="slow" advTm="1627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8075240" cy="4824536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solidFill>
                  <a:srgbClr val="FFC000"/>
                </a:solidFill>
              </a:rPr>
              <a:t>Презентацию выполнила</a:t>
            </a:r>
            <a:br>
              <a:rPr lang="ru-RU" sz="3600" i="1" dirty="0" smtClean="0">
                <a:solidFill>
                  <a:srgbClr val="FFC000"/>
                </a:solidFill>
              </a:rPr>
            </a:br>
            <a:r>
              <a:rPr lang="ru-RU" sz="3600" i="1" dirty="0" smtClean="0">
                <a:solidFill>
                  <a:srgbClr val="FFC000"/>
                </a:solidFill>
              </a:rPr>
              <a:t> Ярославцева Татьяна Петровна  учитель музыки МОУ «СОШ №34 с углубленным изучением художественно-эстетических предметов» г. Саратов</a:t>
            </a:r>
            <a:endParaRPr lang="ru-RU" sz="3600" i="1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Андрей\Desktop\u1204_1501_guitar_6_stru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5934631" cy="230425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150090"/>
      </p:ext>
    </p:extLst>
  </p:cSld>
  <p:clrMapOvr>
    <a:masterClrMapping/>
  </p:clrMapOvr>
  <p:transition spd="slow" advTm="894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692696"/>
            <a:ext cx="7931224" cy="54334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Гитары звонкая струна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Мне душу мёдом наполняет!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Аккорды жгучего огня </a:t>
            </a:r>
          </a:p>
          <a:p>
            <a:pPr marL="0" indent="0">
              <a:buNone/>
            </a:pPr>
            <a:r>
              <a:rPr lang="ru-RU" sz="5400" i="1" dirty="0" smtClean="0">
                <a:solidFill>
                  <a:srgbClr val="FFC000"/>
                </a:solidFill>
                <a:latin typeface="Calibri" pitchFamily="34" charset="0"/>
                <a:cs typeface="Calibri" pitchFamily="34" charset="0"/>
              </a:rPr>
              <a:t>Чечётка пальцев набирает…</a:t>
            </a:r>
          </a:p>
          <a:p>
            <a:endParaRPr lang="ru-RU" sz="5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311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 advTm="7499">
        <p:cut/>
      </p:transition>
    </mc:Choice>
    <mc:Fallback xmlns="">
      <p:transition advTm="7499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Андрей\Desktop\Гитара-и-сло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866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Андрей\Desktop\gitar_resimler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835696" y="1412776"/>
            <a:ext cx="4724400" cy="4724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FFC000"/>
                </a:solidFill>
              </a:rPr>
              <a:t>Такие похожи	е и такие разные гитары!</a:t>
            </a:r>
            <a:endParaRPr lang="ru-RU" i="1" dirty="0">
              <a:solidFill>
                <a:srgbClr val="FFC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9028055"/>
      </p:ext>
    </p:extLst>
  </p:cSld>
  <p:clrMapOvr>
    <a:masterClrMapping/>
  </p:clrMapOvr>
  <p:transition spd="slow" advTm="821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i="1" dirty="0">
                <a:solidFill>
                  <a:srgbClr val="FFC000"/>
                </a:solidFill>
              </a:rPr>
              <a:t>Классическая шестиструнная</a:t>
            </a:r>
            <a:r>
              <a:rPr lang="vi-VN" sz="4000" i="1" dirty="0">
                <a:solidFill>
                  <a:srgbClr val="FFC000"/>
                </a:solidFill>
              </a:rPr>
              <a:t> </a:t>
            </a:r>
            <a:r>
              <a:rPr lang="ru-RU" sz="4000" i="1" dirty="0">
                <a:solidFill>
                  <a:srgbClr val="FFC000"/>
                </a:solidFill>
              </a:rPr>
              <a:t>гитара</a:t>
            </a:r>
            <a:endParaRPr lang="ru-RU" i="1" dirty="0">
              <a:solidFill>
                <a:srgbClr val="FFC000"/>
              </a:solidFill>
            </a:endParaRPr>
          </a:p>
        </p:txBody>
      </p:sp>
      <p:pic>
        <p:nvPicPr>
          <p:cNvPr id="1029" name="Picture 5" descr="C:\Users\Андрей\Desktop\classic-gitara-rodriguez-caballero-10-buy-classic-gitara-rodriguez-caballero-10-kie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84784"/>
            <a:ext cx="547260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117673"/>
      </p:ext>
    </p:extLst>
  </p:cSld>
  <p:clrMapOvr>
    <a:masterClrMapping/>
  </p:clrMapOvr>
  <p:transition spd="slow" advTm="527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25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Струнный щипковый инструмент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2050" name="Picture 2" descr="C:\Users\Андрей\Desktop\500px-Classical_Guitar_labelled_russi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9144000" cy="530120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 advTm="1084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860032" y="1124744"/>
            <a:ext cx="3826768" cy="53220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3200" dirty="0" smtClean="0">
                <a:solidFill>
                  <a:srgbClr val="FFC000"/>
                </a:solidFill>
              </a:rPr>
              <a:t>Акустический инструмент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4005064"/>
            <a:ext cx="3528392" cy="243440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r>
              <a:rPr lang="ru-RU" sz="3000" dirty="0" smtClean="0">
                <a:solidFill>
                  <a:srgbClr val="FFC000"/>
                </a:solidFill>
              </a:rPr>
              <a:t>Звук </a:t>
            </a:r>
            <a:r>
              <a:rPr lang="ru-RU" sz="3000" dirty="0">
                <a:solidFill>
                  <a:srgbClr val="FFC000"/>
                </a:solidFill>
              </a:rPr>
              <a:t>усиливается лишь </a:t>
            </a:r>
            <a:r>
              <a:rPr lang="ru-RU" sz="3000" dirty="0" smtClean="0">
                <a:solidFill>
                  <a:srgbClr val="FFC000"/>
                </a:solidFill>
              </a:rPr>
              <a:t>деревянным </a:t>
            </a:r>
            <a:r>
              <a:rPr lang="ru-RU" sz="3000" dirty="0">
                <a:solidFill>
                  <a:srgbClr val="FFC000"/>
                </a:solidFill>
              </a:rPr>
              <a:t>корпусом </a:t>
            </a:r>
            <a:r>
              <a:rPr lang="ru-RU" sz="3000" dirty="0" smtClean="0">
                <a:solidFill>
                  <a:srgbClr val="FFC000"/>
                </a:solidFill>
              </a:rPr>
              <a:t> </a:t>
            </a:r>
          </a:p>
          <a:p>
            <a:pPr marL="0" indent="0">
              <a:buNone/>
            </a:pPr>
            <a:endParaRPr lang="en-US" sz="3000" dirty="0" smtClean="0"/>
          </a:p>
          <a:p>
            <a:pPr marL="0" indent="0">
              <a:buNone/>
            </a:pPr>
            <a:endParaRPr lang="ru-RU" sz="3000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C000"/>
                </a:solidFill>
              </a:rPr>
              <a:t>Классическая шестиструнная</a:t>
            </a:r>
            <a:r>
              <a:rPr lang="vi-VN" sz="4000" dirty="0" smtClean="0">
                <a:solidFill>
                  <a:srgbClr val="FFC000"/>
                </a:solidFill>
              </a:rPr>
              <a:t> </a:t>
            </a:r>
            <a:r>
              <a:rPr lang="ru-RU" sz="4000" dirty="0" smtClean="0">
                <a:solidFill>
                  <a:srgbClr val="FFC000"/>
                </a:solidFill>
              </a:rPr>
              <a:t>гитара</a:t>
            </a:r>
            <a:endParaRPr lang="ru-RU" sz="4000" dirty="0">
              <a:solidFill>
                <a:srgbClr val="FFC000"/>
              </a:solidFill>
            </a:endParaRPr>
          </a:p>
        </p:txBody>
      </p:sp>
      <p:pic>
        <p:nvPicPr>
          <p:cNvPr id="2052" name="Picture 4" descr="C:\Users\Андрей\Desktop\w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388843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Андрей\Desktop\ГИТАРА!\DSCN239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75" y="1844824"/>
            <a:ext cx="3165721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5432546"/>
      </p:ext>
    </p:extLst>
  </p:cSld>
  <p:clrMapOvr>
    <a:masterClrMapping/>
  </p:clrMapOvr>
  <p:transition spd="slow" advTm="1145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дрей\Desktop\yu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6672"/>
            <a:ext cx="26193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533400" y="2564904"/>
            <a:ext cx="4038600" cy="367240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800" dirty="0">
                <a:solidFill>
                  <a:srgbClr val="FFC000"/>
                </a:solidFill>
              </a:rPr>
              <a:t>Струны классической гитары (из нейлона) обычно перебирают пальцами. Часто гитаристы используют и ногти при игре, что позволяет достичь более яркого звучания. </a:t>
            </a:r>
          </a:p>
          <a:p>
            <a:endParaRPr lang="ru-RU" sz="2800" dirty="0"/>
          </a:p>
        </p:txBody>
      </p:sp>
      <p:pic>
        <p:nvPicPr>
          <p:cNvPr id="3075" name="Picture 3" descr="C:\Users\Андрей\Desktop\u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00808"/>
            <a:ext cx="4085747" cy="388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01507861"/>
      </p:ext>
    </p:extLst>
  </p:cSld>
  <p:clrMapOvr>
    <a:masterClrMapping/>
  </p:clrMapOvr>
  <p:transition spd="slow" advTm="14096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125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28600"/>
            <a:ext cx="7704856" cy="1904256"/>
          </a:xfrm>
        </p:spPr>
        <p:txBody>
          <a:bodyPr>
            <a:noAutofit/>
          </a:bodyPr>
          <a:lstStyle/>
          <a:p>
            <a:r>
              <a:rPr lang="ru-RU" sz="3200" i="1" dirty="0">
                <a:solidFill>
                  <a:srgbClr val="FFC000"/>
                </a:solidFill>
              </a:rPr>
              <a:t>Классическая шестиструнная</a:t>
            </a:r>
            <a:r>
              <a:rPr lang="vi-VN" sz="3200" i="1" dirty="0">
                <a:solidFill>
                  <a:srgbClr val="FFC000"/>
                </a:solidFill>
              </a:rPr>
              <a:t> </a:t>
            </a:r>
            <a:r>
              <a:rPr lang="ru-RU" sz="3200" i="1" dirty="0" smtClean="0">
                <a:solidFill>
                  <a:srgbClr val="FFC000"/>
                </a:solidFill>
              </a:rPr>
              <a:t>гитара используется  как: </a:t>
            </a:r>
            <a:br>
              <a:rPr lang="ru-RU" sz="3200" i="1" dirty="0" smtClean="0">
                <a:solidFill>
                  <a:srgbClr val="FFC000"/>
                </a:solidFill>
              </a:rPr>
            </a:br>
            <a:r>
              <a:rPr lang="ru-RU" sz="3200" i="1" dirty="0" smtClean="0">
                <a:solidFill>
                  <a:srgbClr val="FFC000"/>
                </a:solidFill>
              </a:rPr>
              <a:t/>
            </a:r>
            <a:br>
              <a:rPr lang="ru-RU" sz="3200" i="1" dirty="0" smtClean="0">
                <a:solidFill>
                  <a:srgbClr val="FFC000"/>
                </a:solidFill>
              </a:rPr>
            </a:br>
            <a:r>
              <a:rPr lang="ru-RU" sz="3200" i="1" dirty="0" smtClean="0">
                <a:solidFill>
                  <a:srgbClr val="FFC000"/>
                </a:solidFill>
              </a:rPr>
              <a:t>                            Сольный инструмент</a:t>
            </a:r>
            <a:endParaRPr lang="ru-RU" sz="3200" i="1" dirty="0">
              <a:solidFill>
                <a:srgbClr val="FFC000"/>
              </a:solidFill>
            </a:endParaRPr>
          </a:p>
        </p:txBody>
      </p:sp>
      <p:pic>
        <p:nvPicPr>
          <p:cNvPr id="8194" name="Picture 2" descr="C:\Users\Андрей\Desktop\brian_guitar_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5884670" cy="392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27669337"/>
      </p:ext>
    </p:extLst>
  </p:cSld>
  <p:clrMapOvr>
    <a:masterClrMapping/>
  </p:clrMapOvr>
  <p:transition spd="slow" advTm="919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5.9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4|2.5|2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|2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3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TC101790492[[fn=Тетрадь для рисования]]</Template>
  <TotalTime>998</TotalTime>
  <Words>87</Words>
  <Application>Microsoft Office PowerPoint</Application>
  <PresentationFormat>Экран (4:3)</PresentationFormat>
  <Paragraphs>21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Mylar</vt:lpstr>
      <vt:lpstr>Гитара… далёкая и близкая</vt:lpstr>
      <vt:lpstr>Презентация PowerPoint</vt:lpstr>
      <vt:lpstr>Презентация PowerPoint</vt:lpstr>
      <vt:lpstr>Такие похожи е и такие разные гитары!</vt:lpstr>
      <vt:lpstr>Классическая шестиструнная гитара</vt:lpstr>
      <vt:lpstr>Струнный щипковый инструмент</vt:lpstr>
      <vt:lpstr>Классическая шестиструнная гитара</vt:lpstr>
      <vt:lpstr>Презентация PowerPoint</vt:lpstr>
      <vt:lpstr>Классическая шестиструнная гитара используется  как:                               Сольный инструмент</vt:lpstr>
      <vt:lpstr>Инструмент ансамблевый</vt:lpstr>
      <vt:lpstr>Аккомпанирующий инструмент</vt:lpstr>
      <vt:lpstr>Классическая гитара</vt:lpstr>
      <vt:lpstr>Презентацию выполнила  Ярославцева Татьяна Петровна  учитель музыки МОУ «СОШ №34 с углубленным изучением художественно-эстетических предметов» г. Саратов</vt:lpstr>
    </vt:vector>
  </TitlesOfParts>
  <Company>RePack by SPecialiST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102</cp:revision>
  <dcterms:created xsi:type="dcterms:W3CDTF">2012-05-04T17:54:14Z</dcterms:created>
  <dcterms:modified xsi:type="dcterms:W3CDTF">2012-08-29T19:18:16Z</dcterms:modified>
</cp:coreProperties>
</file>