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sldIdLst>
    <p:sldId id="356" r:id="rId2"/>
    <p:sldId id="365" r:id="rId3"/>
    <p:sldId id="366" r:id="rId4"/>
    <p:sldId id="355" r:id="rId5"/>
    <p:sldId id="359" r:id="rId6"/>
    <p:sldId id="360" r:id="rId7"/>
    <p:sldId id="269" r:id="rId8"/>
    <p:sldId id="352" r:id="rId9"/>
    <p:sldId id="276" r:id="rId10"/>
    <p:sldId id="268" r:id="rId11"/>
    <p:sldId id="277" r:id="rId12"/>
    <p:sldId id="351" r:id="rId13"/>
    <p:sldId id="280" r:id="rId14"/>
    <p:sldId id="350" r:id="rId15"/>
    <p:sldId id="281" r:id="rId16"/>
    <p:sldId id="353" r:id="rId17"/>
    <p:sldId id="361" r:id="rId18"/>
    <p:sldId id="362" r:id="rId19"/>
    <p:sldId id="290" r:id="rId20"/>
    <p:sldId id="345" r:id="rId21"/>
    <p:sldId id="346" r:id="rId22"/>
    <p:sldId id="363" r:id="rId23"/>
    <p:sldId id="337" r:id="rId24"/>
    <p:sldId id="34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FF"/>
    <a:srgbClr val="FFCCCC"/>
    <a:srgbClr val="6F6867"/>
    <a:srgbClr val="0000CC"/>
    <a:srgbClr val="99FF66"/>
    <a:srgbClr val="FFFFCC"/>
    <a:srgbClr val="663300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01" autoAdjust="0"/>
    <p:restoredTop sz="94611" autoAdjust="0"/>
  </p:normalViewPr>
  <p:slideViewPr>
    <p:cSldViewPr>
      <p:cViewPr>
        <p:scale>
          <a:sx n="73" d="100"/>
          <a:sy n="73" d="100"/>
        </p:scale>
        <p:origin x="15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573016"/>
            <a:ext cx="6552728" cy="1944216"/>
          </a:xfrm>
        </p:spPr>
        <p:txBody>
          <a:bodyPr>
            <a:normAutofit/>
          </a:bodyPr>
          <a:lstStyle/>
          <a:p>
            <a:pPr lvl="0">
              <a:buClr>
                <a:srgbClr val="B13F9A"/>
              </a:buClr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buClr>
                <a:srgbClr val="B13F9A"/>
              </a:buClr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Хайбуллина Е.Е.учитель 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начальных классов</a:t>
            </a:r>
          </a:p>
          <a:p>
            <a:pPr lvl="0" algn="ctr">
              <a:buClr>
                <a:srgbClr val="B13F9A"/>
              </a:buClr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МБОУ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СОШ№10 г.Учалы 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33400"/>
            <a:ext cx="7428660" cy="3111624"/>
          </a:xfrm>
        </p:spPr>
        <p:txBody>
          <a:bodyPr/>
          <a:lstStyle/>
          <a:p>
            <a:pPr marL="182880" indent="0" algn="l">
              <a:buNone/>
            </a:pPr>
            <a:r>
              <a:rPr lang="ru-RU" sz="3600" cap="none" dirty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УМК «Школа </a:t>
            </a:r>
            <a:r>
              <a:rPr lang="ru-RU" sz="3600" cap="none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2100»</a:t>
            </a:r>
            <a:r>
              <a:rPr lang="ru-RU" sz="3600" cap="none" dirty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cap="none" dirty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cap="none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Внеклассное мероприятие</a:t>
            </a:r>
            <a:br>
              <a:rPr lang="ru-RU" sz="3600" cap="none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cap="none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в 1 классе</a:t>
            </a:r>
            <a:br>
              <a:rPr lang="ru-RU" sz="3600" cap="none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cap="none" dirty="0" smtClean="0">
                <a:ln>
                  <a:noFill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 окружающему миру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66503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Картинка 70 из 48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Облако 4"/>
          <p:cNvSpPr/>
          <p:nvPr/>
        </p:nvSpPr>
        <p:spPr>
          <a:xfrm>
            <a:off x="0" y="5572140"/>
            <a:ext cx="3714744" cy="85725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поползень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поползень.wav">
            <a:hlinkClick r:id="" action="ppaction://media"/>
          </p:cNvPr>
          <p:cNvPicPr>
            <a:picLocks noRot="1" noChangeAspect="1"/>
          </p:cNvPicPr>
          <p:nvPr>
            <a:wavAudioFile r:embed="rId1" name="поползень.wav"/>
          </p:nvPr>
        </p:nvPicPr>
        <p:blipFill>
          <a:blip r:embed="rId4"/>
          <a:stretch>
            <a:fillRect/>
          </a:stretch>
        </p:blipFill>
        <p:spPr>
          <a:xfrm>
            <a:off x="-500098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286116" y="332656"/>
            <a:ext cx="5572164" cy="2239088"/>
          </a:xfrm>
          <a:prstGeom prst="cloudCallout">
            <a:avLst>
              <a:gd name="adj1" fmla="val 25838"/>
              <a:gd name="adj2" fmla="val 181681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Чернокрылый, красногрудый,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 боится он простуды —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 первым снегом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Тут как тут!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9700" name="Picture 4" descr="Картинка 11 из 46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5286412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33A530.wav">
            <a:hlinkClick r:id="" action="ppaction://media"/>
          </p:cNvPr>
          <p:cNvPicPr>
            <a:picLocks noChangeAspect="1"/>
          </p:cNvPicPr>
          <p:nvPr>
            <a:wavAudioFile r:embed="rId1" name="F33A0A59.wav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42AD02-917B-4A18-81FF-2DA4C1A305BA}" type="datetime1">
              <a:rPr lang="ru-RU"/>
              <a:pPr>
                <a:defRPr/>
              </a:pPr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http://www.deti-66.ru/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0E2C9A-85C6-4A9A-BAFF-5E2168A19C85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35844" name="Picture 4" descr="Картинка 314 из 4818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Облако 6"/>
          <p:cNvSpPr/>
          <p:nvPr/>
        </p:nvSpPr>
        <p:spPr>
          <a:xfrm>
            <a:off x="785813" y="642938"/>
            <a:ext cx="3357562" cy="857250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снегирь</a:t>
            </a:r>
          </a:p>
        </p:txBody>
      </p:sp>
    </p:spTree>
    <p:extLst>
      <p:ext uri="{BB962C8B-B14F-4D97-AF65-F5344CB8AC3E}">
        <p14:creationId xmlns:p14="http://schemas.microsoft.com/office/powerpoint/2010/main" xmlns="" val="239371182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57158" y="571480"/>
            <a:ext cx="4286280" cy="1928826"/>
          </a:xfrm>
          <a:prstGeom prst="cloudCallout">
            <a:avLst>
              <a:gd name="adj1" fmla="val -21044"/>
              <a:gd name="adj2" fmla="val 204624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Мне едою служат крошки.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 хитер и шаловлив,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Суетлив,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Чив-чив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0" name="Picture 2" descr="http://gorod.dp.ua/photo/userfoto/2007/11/12/7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6403" y="2500306"/>
            <a:ext cx="53721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30F4002.wav">
            <a:hlinkClick r:id="" action="ppaction://media"/>
          </p:cNvPr>
          <p:cNvPicPr>
            <a:picLocks noChangeAspect="1"/>
          </p:cNvPicPr>
          <p:nvPr>
            <a:wavAudioFile r:embed="rId1" name="130F5181.wav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Картинка 82 из 219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5786438" y="571500"/>
            <a:ext cx="3357562" cy="857250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воробей</a:t>
            </a:r>
          </a:p>
        </p:txBody>
      </p:sp>
    </p:spTree>
    <p:extLst>
      <p:ext uri="{BB962C8B-B14F-4D97-AF65-F5344CB8AC3E}">
        <p14:creationId xmlns:p14="http://schemas.microsoft.com/office/powerpoint/2010/main" xmlns="" val="4064334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143372" y="500042"/>
            <a:ext cx="4357718" cy="1714512"/>
          </a:xfrm>
          <a:prstGeom prst="cloudCallout">
            <a:avLst>
              <a:gd name="adj1" fmla="val 19479"/>
              <a:gd name="adj2" fmla="val 191917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Засвистели:</a:t>
            </a:r>
            <a:endPara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Свири- </a:t>
            </a:r>
            <a:r>
              <a:rPr lang="ru-RU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свир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</a:t>
            </a: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endPara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На рябину налетели 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Дружной стаей …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3794" name="Picture 2" descr="Картинка 31 из 8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786058"/>
            <a:ext cx="5286412" cy="3829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74D670.wav">
            <a:hlinkClick r:id="" action="ppaction://media"/>
          </p:cNvPr>
          <p:cNvPicPr>
            <a:picLocks noChangeAspect="1"/>
          </p:cNvPicPr>
          <p:nvPr>
            <a:wavAudioFile r:embed="rId1" name="574D70E6.wav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2763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58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44036" name="Picture 2" descr="Картинка 2 из 100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644063" cy="6858000"/>
          </a:xfrm>
        </p:spPr>
      </p:pic>
      <p:sp>
        <p:nvSpPr>
          <p:cNvPr id="7" name="Облако 6"/>
          <p:cNvSpPr/>
          <p:nvPr/>
        </p:nvSpPr>
        <p:spPr>
          <a:xfrm>
            <a:off x="5286375" y="428625"/>
            <a:ext cx="4110038" cy="857250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свиристель</a:t>
            </a:r>
          </a:p>
        </p:txBody>
      </p:sp>
    </p:spTree>
    <p:extLst>
      <p:ext uri="{BB962C8B-B14F-4D97-AF65-F5344CB8AC3E}">
        <p14:creationId xmlns:p14="http://schemas.microsoft.com/office/powerpoint/2010/main" xmlns="" val="3523430392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00042"/>
            <a:ext cx="4101057" cy="3071834"/>
          </a:xfrm>
          <a:prstGeom prst="rect">
            <a:avLst/>
          </a:prstGeom>
        </p:spPr>
      </p:pic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000504"/>
            <a:ext cx="3814771" cy="2143130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5143504" y="714356"/>
            <a:ext cx="2714612" cy="85725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клёст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2143108" y="0"/>
            <a:ext cx="5143536" cy="1714512"/>
          </a:xfrm>
          <a:prstGeom prst="cloudCallout">
            <a:avLst>
              <a:gd name="adj1" fmla="val 22234"/>
              <a:gd name="adj2" fmla="val 241479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Правила развешивания кормушек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-214346" y="1785926"/>
            <a:ext cx="5143536" cy="1714512"/>
          </a:xfrm>
          <a:prstGeom prst="cloudCallout">
            <a:avLst>
              <a:gd name="adj1" fmla="val 22234"/>
              <a:gd name="adj2" fmla="val 241479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ломать ветки.</a:t>
            </a:r>
          </a:p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повреждать ствол дерева.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4000464" y="2857496"/>
            <a:ext cx="5143536" cy="1714512"/>
          </a:xfrm>
          <a:prstGeom prst="cloudCallout">
            <a:avLst>
              <a:gd name="adj1" fmla="val 22234"/>
              <a:gd name="adj2" fmla="val 241479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Вешать так, чтобы её было видно.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14282" y="4500570"/>
            <a:ext cx="5143536" cy="1714512"/>
          </a:xfrm>
          <a:prstGeom prst="cloudCallout">
            <a:avLst>
              <a:gd name="adj1" fmla="val 22234"/>
              <a:gd name="adj2" fmla="val 241479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Вовремя подсыпать корм.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714744" y="428604"/>
            <a:ext cx="5143536" cy="1714512"/>
          </a:xfrm>
          <a:prstGeom prst="cloudCallout">
            <a:avLst>
              <a:gd name="adj1" fmla="val 22234"/>
              <a:gd name="adj2" fmla="val 241479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Чем же можно подкармливать птиц?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9938" name="Picture 2" descr="Картинка 13 из 12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00306"/>
            <a:ext cx="5362398" cy="4024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Картинка 4 из 19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0" y="428604"/>
            <a:ext cx="2714612" cy="85725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рябина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артинка 2 из 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660" cy="6858000"/>
          </a:xfrm>
          <a:prstGeom prst="rect">
            <a:avLst/>
          </a:prstGeom>
          <a:noFill/>
        </p:spPr>
      </p:pic>
      <p:sp>
        <p:nvSpPr>
          <p:cNvPr id="3" name="Облако 2"/>
          <p:cNvSpPr/>
          <p:nvPr/>
        </p:nvSpPr>
        <p:spPr>
          <a:xfrm>
            <a:off x="6572232" y="571480"/>
            <a:ext cx="2857552" cy="857256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калина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1643042" y="214290"/>
            <a:ext cx="6072230" cy="2285992"/>
          </a:xfrm>
          <a:prstGeom prst="cloud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Меню для птиц.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382044">
            <a:off x="612110" y="2073339"/>
            <a:ext cx="1186975" cy="790574"/>
          </a:xfrm>
          <a:prstGeom prst="rect">
            <a:avLst/>
          </a:prstGeom>
          <a:noFill/>
        </p:spPr>
      </p:pic>
      <p:pic>
        <p:nvPicPr>
          <p:cNvPr id="7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897862" y="2716280"/>
            <a:ext cx="1186975" cy="790574"/>
          </a:xfrm>
          <a:prstGeom prst="rect">
            <a:avLst/>
          </a:prstGeom>
          <a:noFill/>
        </p:spPr>
      </p:pic>
      <p:pic>
        <p:nvPicPr>
          <p:cNvPr id="8" name="Picture 14" descr="Картинка 92 из 1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079584">
            <a:off x="112076" y="2644843"/>
            <a:ext cx="1186975" cy="790574"/>
          </a:xfrm>
          <a:prstGeom prst="rect">
            <a:avLst/>
          </a:prstGeom>
          <a:noFill/>
        </p:spPr>
      </p:pic>
      <p:pic>
        <p:nvPicPr>
          <p:cNvPr id="9" name="Picture 12" descr="Картинка 229 из 5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 flipH="1">
            <a:off x="211953" y="4145711"/>
            <a:ext cx="2469270" cy="1893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6" descr="Картинка 7 из 599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2857496"/>
            <a:ext cx="2714644" cy="2298398"/>
          </a:xfrm>
          <a:prstGeom prst="rect">
            <a:avLst/>
          </a:prstGeom>
          <a:noFill/>
        </p:spPr>
      </p:pic>
      <p:pic>
        <p:nvPicPr>
          <p:cNvPr id="11" name="Picture 2" descr="Картинка 275 из 1034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800656">
            <a:off x="6439334" y="2570885"/>
            <a:ext cx="2528618" cy="1245078"/>
          </a:xfrm>
          <a:prstGeom prst="rect">
            <a:avLst/>
          </a:prstGeom>
          <a:noFill/>
        </p:spPr>
      </p:pic>
      <p:pic>
        <p:nvPicPr>
          <p:cNvPr id="12" name="Picture 2" descr="Картинка 1 из 62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965614">
            <a:off x="5505370" y="4654090"/>
            <a:ext cx="2319713" cy="16109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1717607" y="381653"/>
            <a:ext cx="6000792" cy="1785950"/>
          </a:xfrm>
          <a:prstGeom prst="cloudCallout">
            <a:avLst>
              <a:gd name="adj1" fmla="val -30032"/>
              <a:gd name="adj2" fmla="val 208374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что нельзя класть в кормушку ?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Картинка 2 из 2346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1285860"/>
            <a:ext cx="3555469" cy="2981525"/>
          </a:xfrm>
          <a:prstGeom prst="rect">
            <a:avLst/>
          </a:prstGeom>
          <a:noFill/>
        </p:spPr>
      </p:pic>
      <p:pic>
        <p:nvPicPr>
          <p:cNvPr id="5" name="Picture 7" descr="зефи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57488" y="4429132"/>
            <a:ext cx="2357454" cy="2244713"/>
          </a:xfrm>
          <a:prstGeom prst="rect">
            <a:avLst/>
          </a:prstGeom>
          <a:noFill/>
        </p:spPr>
      </p:pic>
      <p:pic>
        <p:nvPicPr>
          <p:cNvPr id="6" name="Picture 128" descr="АПЕЛЬСИ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786058"/>
            <a:ext cx="21431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50" name="AutoShape 14"/>
          <p:cNvSpPr>
            <a:spLocks noChangeArrowheads="1"/>
          </p:cNvSpPr>
          <p:nvPr/>
        </p:nvSpPr>
        <p:spPr bwMode="auto">
          <a:xfrm>
            <a:off x="3643306" y="4286256"/>
            <a:ext cx="2857520" cy="785818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/>
              <a:t> </a:t>
            </a:r>
            <a:r>
              <a:rPr lang="ru-RU" sz="3200" b="1" i="1" dirty="0"/>
              <a:t>Я буду …</a:t>
            </a:r>
          </a:p>
        </p:txBody>
      </p:sp>
      <p:sp>
        <p:nvSpPr>
          <p:cNvPr id="244751" name="AutoShape 15"/>
          <p:cNvSpPr>
            <a:spLocks noChangeArrowheads="1"/>
          </p:cNvSpPr>
          <p:nvPr/>
        </p:nvSpPr>
        <p:spPr bwMode="auto">
          <a:xfrm>
            <a:off x="857224" y="857232"/>
            <a:ext cx="4572032" cy="107157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/>
              <a:t> </a:t>
            </a:r>
            <a:r>
              <a:rPr lang="ru-RU" sz="3200" b="1" i="1" dirty="0"/>
              <a:t>Теперь я знаю, что …</a:t>
            </a:r>
          </a:p>
        </p:txBody>
      </p:sp>
      <p:sp>
        <p:nvSpPr>
          <p:cNvPr id="244745" name="AutoShape 9"/>
          <p:cNvSpPr>
            <a:spLocks noChangeArrowheads="1"/>
          </p:cNvSpPr>
          <p:nvPr/>
        </p:nvSpPr>
        <p:spPr bwMode="auto">
          <a:xfrm>
            <a:off x="1643042" y="2714620"/>
            <a:ext cx="4248150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 smtClean="0"/>
              <a:t>Я </a:t>
            </a:r>
            <a:r>
              <a:rPr lang="ru-RU" sz="3200" b="1" i="1" dirty="0"/>
              <a:t>понял, что  </a:t>
            </a:r>
            <a:r>
              <a:rPr lang="ru-RU" sz="2400" b="1" i="1" dirty="0"/>
              <a:t>…</a:t>
            </a:r>
          </a:p>
        </p:txBody>
      </p:sp>
      <p:pic>
        <p:nvPicPr>
          <p:cNvPr id="12" name="Picture 2" descr="Картинка 7 из 3939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286512" y="285728"/>
            <a:ext cx="2643174" cy="1982381"/>
          </a:xfr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357694"/>
            <a:ext cx="2714644" cy="197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4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4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4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4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50" grpId="0" animBg="1"/>
      <p:bldP spid="244751" grpId="0" animBg="1"/>
      <p:bldP spid="2447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715148" cy="5840752"/>
          </a:xfrm>
        </p:spPr>
        <p:txBody>
          <a:bodyPr>
            <a:normAutofit fontScale="85000" lnSpcReduction="20000"/>
          </a:bodyPr>
          <a:lstStyle/>
          <a:p>
            <a:pPr marL="432000" lvl="1" indent="-216000" algn="ctr" hangingPunct="0">
              <a:buNone/>
            </a:pPr>
            <a:r>
              <a:rPr lang="ru-RU" sz="5700" b="1" dirty="0" smtClean="0">
                <a:solidFill>
                  <a:srgbClr val="0070C0"/>
                </a:solidFill>
              </a:rPr>
              <a:t>Снится ночью пауку</a:t>
            </a:r>
          </a:p>
          <a:p>
            <a:pPr marL="432000" lvl="1" indent="-216000" algn="ctr" hangingPunct="0">
              <a:buNone/>
            </a:pPr>
            <a:r>
              <a:rPr lang="ru-RU" sz="5700" b="1" dirty="0" smtClean="0">
                <a:solidFill>
                  <a:srgbClr val="0070C0"/>
                </a:solidFill>
              </a:rPr>
              <a:t>Чудо - юдо на суку.</a:t>
            </a:r>
          </a:p>
          <a:p>
            <a:pPr marL="432000" lvl="1" indent="-216000" algn="ctr" hangingPunct="0">
              <a:buNone/>
            </a:pPr>
            <a:r>
              <a:rPr lang="ru-RU" sz="5700" b="1" dirty="0" smtClean="0">
                <a:solidFill>
                  <a:srgbClr val="0070C0"/>
                </a:solidFill>
              </a:rPr>
              <a:t>Длинный клюв и два крыла.</a:t>
            </a:r>
          </a:p>
          <a:p>
            <a:pPr marL="432000" lvl="1" indent="-216000" algn="ctr" hangingPunct="0">
              <a:buNone/>
            </a:pPr>
            <a:r>
              <a:rPr lang="ru-RU" sz="5700" b="1" dirty="0" smtClean="0">
                <a:solidFill>
                  <a:srgbClr val="0070C0"/>
                </a:solidFill>
              </a:rPr>
              <a:t>Прилетит, плохи дела.</a:t>
            </a:r>
          </a:p>
          <a:p>
            <a:pPr marL="432000" lvl="1" indent="-216000" algn="ctr" hangingPunct="0">
              <a:buNone/>
            </a:pPr>
            <a:r>
              <a:rPr lang="ru-RU" sz="5700" b="1" dirty="0" smtClean="0">
                <a:solidFill>
                  <a:srgbClr val="0070C0"/>
                </a:solidFill>
              </a:rPr>
              <a:t> А кого паук боится?</a:t>
            </a:r>
          </a:p>
          <a:p>
            <a:pPr marL="432000" lvl="1" indent="-216000" algn="ctr" hangingPunct="0">
              <a:buNone/>
            </a:pPr>
            <a:r>
              <a:rPr lang="ru-RU" sz="5700" b="1" dirty="0" smtClean="0">
                <a:solidFill>
                  <a:srgbClr val="0070C0"/>
                </a:solidFill>
              </a:rPr>
              <a:t>Угадали? Это...</a:t>
            </a:r>
            <a:endParaRPr lang="ru-RU" sz="57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00240"/>
            <a:ext cx="9144000" cy="362948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Птицы </a:t>
            </a:r>
          </a:p>
          <a:p>
            <a:pPr algn="ctr"/>
            <a:r>
              <a:rPr lang="ru-RU" sz="8800" b="1" spc="600" dirty="0" smtClean="0">
                <a:ln w="38100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men" pitchFamily="34" charset="-52"/>
              </a:rPr>
              <a:t>зимой</a:t>
            </a:r>
            <a:endParaRPr lang="ru-RU" sz="8800" b="1" spc="600" dirty="0">
              <a:ln w="38100"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men" pitchFamily="34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71480"/>
            <a:ext cx="5214942" cy="1828800"/>
          </a:xfr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dirty="0" smtClean="0">
                <a:solidFill>
                  <a:srgbClr val="FFCCFF"/>
                </a:solidFill>
              </a:rPr>
              <a:t>Тема урока:</a:t>
            </a:r>
            <a:endParaRPr lang="ru-RU" dirty="0">
              <a:solidFill>
                <a:srgbClr val="FFCCFF"/>
              </a:solidFill>
            </a:endParaRPr>
          </a:p>
        </p:txBody>
      </p:sp>
      <p:pic>
        <p:nvPicPr>
          <p:cNvPr id="1026" name="Picture 2" descr="D:\Общие документы\КАРТИНКИ\АНИМИРОВАННЫЕ КАРТИНКИ\1 (351)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571480"/>
            <a:ext cx="3174969" cy="25613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5500702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Как помочь птицам зимой?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02180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662" y="357166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</a:rPr>
              <a:t>Правила работы в группе.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62" y="1785926"/>
            <a:ext cx="7715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4800" dirty="0" smtClean="0">
                <a:solidFill>
                  <a:srgbClr val="7030A0"/>
                </a:solidFill>
              </a:rPr>
              <a:t>Работать дружно.</a:t>
            </a:r>
          </a:p>
          <a:p>
            <a:pPr marL="742950" indent="-742950">
              <a:buAutoNum type="arabicPeriod"/>
            </a:pPr>
            <a:r>
              <a:rPr lang="ru-RU" sz="4800" dirty="0" smtClean="0">
                <a:solidFill>
                  <a:srgbClr val="C00000"/>
                </a:solidFill>
              </a:rPr>
              <a:t>Выслушивать друг друга.</a:t>
            </a:r>
          </a:p>
          <a:p>
            <a:pPr marL="742950" indent="-742950">
              <a:buAutoNum type="arabicPeriod"/>
            </a:pP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</a:rPr>
              <a:t>Во время обсуждения в группе говорить шёпотом.</a:t>
            </a:r>
            <a:endParaRPr lang="ru-RU" sz="4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571480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17  6  18  6 13  7  20  15  29 6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500174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    П   е  </a:t>
            </a:r>
            <a:r>
              <a:rPr lang="ru-RU" sz="3600" dirty="0" err="1" smtClean="0">
                <a:solidFill>
                  <a:schemeClr val="accent4">
                    <a:lumMod val="50000"/>
                  </a:schemeClr>
                </a:solidFill>
              </a:rPr>
              <a:t>р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   </a:t>
            </a:r>
            <a:r>
              <a:rPr lang="ru-RU" sz="3600" dirty="0" err="1" smtClean="0">
                <a:solidFill>
                  <a:schemeClr val="accent4">
                    <a:lumMod val="50000"/>
                  </a:schemeClr>
                </a:solidFill>
              </a:rPr>
              <a:t>е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  л  ё  т    </a:t>
            </a:r>
            <a:r>
              <a:rPr lang="ru-RU" sz="3600" dirty="0" err="1" smtClean="0">
                <a:solidFill>
                  <a:schemeClr val="accent4">
                    <a:lumMod val="50000"/>
                  </a:schemeClr>
                </a:solidFill>
              </a:rPr>
              <a:t>н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    </a:t>
            </a:r>
            <a:r>
              <a:rPr lang="ru-RU" sz="3600" dirty="0" err="1" smtClean="0">
                <a:solidFill>
                  <a:schemeClr val="accent4">
                    <a:lumMod val="50000"/>
                  </a:schemeClr>
                </a:solidFill>
              </a:rPr>
              <a:t>ы</a:t>
            </a: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</a:rPr>
              <a:t>   е</a:t>
            </a:r>
            <a:endParaRPr lang="ru-RU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2428868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12   16   25   21   32   27   10   6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3286124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    о     ч     у     </a:t>
            </a:r>
            <a:r>
              <a:rPr lang="ru-RU" sz="3600" dirty="0" err="1" smtClean="0">
                <a:solidFill>
                  <a:srgbClr val="C00000"/>
                </a:solidFill>
              </a:rPr>
              <a:t>ю</a:t>
            </a:r>
            <a:r>
              <a:rPr lang="ru-RU" sz="3600" dirty="0" smtClean="0">
                <a:solidFill>
                  <a:srgbClr val="C00000"/>
                </a:solidFill>
              </a:rPr>
              <a:t>    </a:t>
            </a:r>
            <a:r>
              <a:rPr lang="ru-RU" sz="3600" dirty="0" err="1" smtClean="0">
                <a:solidFill>
                  <a:srgbClr val="C00000"/>
                </a:solidFill>
              </a:rPr>
              <a:t>щ</a:t>
            </a:r>
            <a:r>
              <a:rPr lang="ru-RU" sz="3600" dirty="0" smtClean="0">
                <a:solidFill>
                  <a:srgbClr val="C00000"/>
                </a:solidFill>
              </a:rPr>
              <a:t>    и    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7290" y="428625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9   10   14   21   32   27   10   6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7290" y="5072074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З    и     м    у    </a:t>
            </a:r>
            <a:r>
              <a:rPr lang="ru-RU" sz="3600" dirty="0" err="1" smtClean="0">
                <a:solidFill>
                  <a:srgbClr val="7030A0"/>
                </a:solidFill>
              </a:rPr>
              <a:t>ю</a:t>
            </a:r>
            <a:r>
              <a:rPr lang="ru-RU" sz="3600" dirty="0" smtClean="0">
                <a:solidFill>
                  <a:srgbClr val="7030A0"/>
                </a:solidFill>
              </a:rPr>
              <a:t>    </a:t>
            </a:r>
            <a:r>
              <a:rPr lang="ru-RU" sz="3600" dirty="0" err="1" smtClean="0">
                <a:solidFill>
                  <a:srgbClr val="7030A0"/>
                </a:solidFill>
              </a:rPr>
              <a:t>щ</a:t>
            </a:r>
            <a:r>
              <a:rPr lang="ru-RU" sz="3600" dirty="0" smtClean="0">
                <a:solidFill>
                  <a:srgbClr val="7030A0"/>
                </a:solidFill>
              </a:rPr>
              <a:t>     и   е</a:t>
            </a:r>
            <a:endParaRPr lang="ru-RU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4572000" y="620688"/>
            <a:ext cx="4357718" cy="2093932"/>
          </a:xfrm>
          <a:prstGeom prst="cloudCallout">
            <a:avLst>
              <a:gd name="adj1" fmla="val 18379"/>
              <a:gd name="adj2" fmla="val 164442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Спинкою зеленовата,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Животиком желтовата,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Черненькая шапочка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полоска шарфика.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15" y="2689543"/>
            <a:ext cx="5018860" cy="376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DDE4064.wav">
            <a:hlinkClick r:id="" action="ppaction://media"/>
          </p:cNvPr>
          <p:cNvPicPr>
            <a:picLocks noChangeAspect="1"/>
          </p:cNvPicPr>
          <p:nvPr>
            <a:wavAudioFile r:embed="rId1" name="7DDE6DD9.wav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7E1881F-9B17-4939-8225-80B2C5B22B99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pic>
        <p:nvPicPr>
          <p:cNvPr id="13316" name="Picture 2" descr="Картинка 7 из 3939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Облако 7"/>
          <p:cNvSpPr/>
          <p:nvPr/>
        </p:nvSpPr>
        <p:spPr>
          <a:xfrm>
            <a:off x="5786438" y="571500"/>
            <a:ext cx="3357562" cy="857250"/>
          </a:xfrm>
          <a:prstGeom prst="clou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синица</a:t>
            </a:r>
          </a:p>
        </p:txBody>
      </p:sp>
    </p:spTree>
    <p:extLst>
      <p:ext uri="{BB962C8B-B14F-4D97-AF65-F5344CB8AC3E}">
        <p14:creationId xmlns:p14="http://schemas.microsoft.com/office/powerpoint/2010/main" xmlns="" val="2840223796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57158" y="836712"/>
            <a:ext cx="5500726" cy="1306404"/>
          </a:xfrm>
          <a:prstGeom prst="cloudCallout">
            <a:avLst>
              <a:gd name="adj1" fmla="val -24417"/>
              <a:gd name="adj2" fmla="val 320987"/>
            </a:avLst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 дереву — вниз головой! —</a:t>
            </a:r>
            <a:b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Бежит в одежде голубой…</a:t>
            </a:r>
            <a:r>
              <a:rPr lang="ru-RU" sz="2000" dirty="0" smtClean="0">
                <a:solidFill>
                  <a:srgbClr val="7030A0"/>
                </a:solidFill>
              </a:rPr>
              <a:t/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5602" name="Picture 2" descr="Картинка 5 из 48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714620"/>
            <a:ext cx="53578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1557</TotalTime>
  <Words>231</Words>
  <Application>Microsoft Office PowerPoint</Application>
  <PresentationFormat>Экран (4:3)</PresentationFormat>
  <Paragraphs>65</Paragraphs>
  <Slides>24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УМК «Школа 2100» Внеклассное мероприятие                 в 1 классе  по окружающему миру</vt:lpstr>
      <vt:lpstr>Слайд 2</vt:lpstr>
      <vt:lpstr>Слайд 3</vt:lpstr>
      <vt:lpstr>Тема урока: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cp:lastModifiedBy>user</cp:lastModifiedBy>
  <cp:revision>167</cp:revision>
  <dcterms:modified xsi:type="dcterms:W3CDTF">2012-12-07T06:44:23Z</dcterms:modified>
</cp:coreProperties>
</file>