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8" r:id="rId5"/>
    <p:sldId id="264" r:id="rId6"/>
    <p:sldId id="263" r:id="rId7"/>
    <p:sldId id="274" r:id="rId8"/>
    <p:sldId id="273" r:id="rId9"/>
    <p:sldId id="272" r:id="rId10"/>
    <p:sldId id="271" r:id="rId11"/>
    <p:sldId id="285" r:id="rId12"/>
    <p:sldId id="269" r:id="rId13"/>
    <p:sldId id="270" r:id="rId14"/>
    <p:sldId id="276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2060"/>
                </a:solidFill>
              </a:rPr>
              <a:t>Формы работы и методы обучения на уроках ОРКСЭ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437112"/>
            <a:ext cx="5616624" cy="2088232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Презентацию выполнила</a:t>
            </a: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 учитель начальных классов</a:t>
            </a:r>
          </a:p>
          <a:p>
            <a:r>
              <a:rPr lang="ru-RU" sz="4000" b="1" i="1" dirty="0" err="1" smtClean="0">
                <a:solidFill>
                  <a:srgbClr val="FF0000"/>
                </a:solidFill>
              </a:rPr>
              <a:t>Семыкина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Светлана Борисовна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08720"/>
            <a:ext cx="180020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Светлана\Изображения для документов\МОУ Луговская СО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6244986"/>
            <a:ext cx="3944026" cy="613014"/>
          </a:xfrm>
          <a:prstGeom prst="rect">
            <a:avLst/>
          </a:prstGeom>
          <a:noFill/>
        </p:spPr>
      </p:pic>
      <p:pic>
        <p:nvPicPr>
          <p:cNvPr id="2050" name="Picture 2" descr="C:\Users\Дом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40968"/>
            <a:ext cx="1025157" cy="134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76864" cy="504056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Проектирование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особый вид деятельности, в результате которого школьники создают конечный продукт их собственного творчества, учатся анализировать ситуацию, выделять проблему, формулировать ожидаемые результаты, ставить задачи, находить оптимальный способ решения проблемы, составлять план действий, оценивать и анализировать свою работу, соотносить полученные результаты с ожидаемыми.</a:t>
            </a:r>
          </a:p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48680"/>
            <a:ext cx="1374997" cy="62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457200"/>
            <a:ext cx="9753600" cy="731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43924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Кейс-метод –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это метод конкретных ситуаций, активного проблемного анализа ситуации путем решения конкретных задач (решение кейсов)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sp>
        <p:nvSpPr>
          <p:cNvPr id="12" name="Заголовок 5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3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48680"/>
            <a:ext cx="1374997" cy="62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Рисунок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365104"/>
            <a:ext cx="3322615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Формы, методы, варианты проведения уроков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ОРКСЭ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04856" cy="4608512"/>
          </a:xfrm>
        </p:spPr>
        <p:txBody>
          <a:bodyPr>
            <a:normAutofit fontScale="92500" lnSpcReduction="20000"/>
          </a:bodyPr>
          <a:lstStyle/>
          <a:p>
            <a:pPr lvl="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эвристические беседы;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различные виды дискуссий (дебаты, диспуты);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учебные и социальные проекты;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уроки-экскурсии;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деловые и ролевые игры;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практикумы;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различные  викторины и другие конкурсные события;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творческие мастерские.</a:t>
            </a:r>
          </a:p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36912"/>
            <a:ext cx="277180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200800" cy="10379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Виды, приемы, методики, техники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19672" y="1268760"/>
            <a:ext cx="6408712" cy="532859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Дидактические игры;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Действия по инструкции;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Выработка коллективных решений;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Доказательства и аргументация точек зрения;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Анализ ситуаций;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Решение конфликтных ситуаций;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Работа с иллюстративным  материалом;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Практические работы;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Разработка проектов;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Создание текстов;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Тематические дискуссии;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Пресс-конференции;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Работа с притчами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опрос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2089119" cy="278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Сквозная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088832" cy="307389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Составление словаря терминов;</a:t>
            </a:r>
          </a:p>
          <a:p>
            <a:pPr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Создание галереи образов;</a:t>
            </a:r>
          </a:p>
          <a:p>
            <a:pPr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Разработка макета собственной книги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chool2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429000"/>
            <a:ext cx="3148825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2014946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636912"/>
            <a:ext cx="3744416" cy="4094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148064" y="1097360"/>
            <a:ext cx="360040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Основой разработки и введения в учебный процесс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общеобразовательных школ комплексного учебного курса "Основы религиозных культур и светской этики" является Поручение Президента Российской Федерации от 2 августа 2009 г. и Распоряжение Председателя Правительства Российской Федерации от 11 августа 2009 г.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520" y="1844824"/>
            <a:ext cx="4665912" cy="348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1680" y="548680"/>
            <a:ext cx="6404248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Курс основы религиозных культур и светской этики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992888" cy="37444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Является культурологическим и направлен на развитие у школьников  4-5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7304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1124744"/>
            <a:ext cx="1475656" cy="147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-1714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Курс ОРКСЭ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24936" cy="1752600"/>
          </a:xfrm>
        </p:spPr>
        <p:txBody>
          <a:bodyPr>
            <a:normAutofit fontScale="25000" lnSpcReduction="20000"/>
          </a:bodyPr>
          <a:lstStyle/>
          <a:p>
            <a:pPr marL="609600" indent="-609600"/>
            <a:r>
              <a:rPr lang="ru-RU" sz="16000" b="1" i="1" u="sng" dirty="0" smtClean="0">
                <a:solidFill>
                  <a:schemeClr val="tx2">
                    <a:lumMod val="75000"/>
                  </a:schemeClr>
                </a:solidFill>
              </a:rPr>
              <a:t>Модули:</a:t>
            </a:r>
            <a:r>
              <a:rPr lang="ru-RU" sz="16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990600" lvl="1" indent="-519113" algn="l">
              <a:buFont typeface="Arial" pitchFamily="34" charset="0"/>
              <a:buChar char="•"/>
            </a:pPr>
            <a:r>
              <a:rPr lang="ru-RU" sz="11200" b="1" dirty="0" smtClean="0">
                <a:solidFill>
                  <a:schemeClr val="tx2">
                    <a:lumMod val="75000"/>
                  </a:schemeClr>
                </a:solidFill>
              </a:rPr>
              <a:t>Основы православной культуры;</a:t>
            </a:r>
          </a:p>
          <a:p>
            <a:pPr marL="990600" lvl="1" indent="-519113" algn="l">
              <a:buFont typeface="Arial" pitchFamily="34" charset="0"/>
              <a:buChar char="•"/>
            </a:pPr>
            <a:r>
              <a:rPr lang="ru-RU" sz="11200" b="1" dirty="0" smtClean="0">
                <a:solidFill>
                  <a:srgbClr val="92D050"/>
                </a:solidFill>
              </a:rPr>
              <a:t>Основы исламской культуры</a:t>
            </a: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990600" lvl="1" indent="-519113" algn="l">
              <a:buFont typeface="Arial" pitchFamily="34" charset="0"/>
              <a:buChar char="•"/>
            </a:pPr>
            <a:r>
              <a:rPr lang="ru-RU" sz="11200" b="1" dirty="0" smtClean="0">
                <a:solidFill>
                  <a:schemeClr val="tx2">
                    <a:lumMod val="75000"/>
                  </a:schemeClr>
                </a:solidFill>
              </a:rPr>
              <a:t>Основы буддийской культуры;</a:t>
            </a:r>
          </a:p>
          <a:p>
            <a:pPr marL="990600" lvl="1" indent="-519113" algn="l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accent6">
                    <a:lumMod val="75000"/>
                  </a:schemeClr>
                </a:solidFill>
              </a:rPr>
              <a:t>Основы иудейской культуры;</a:t>
            </a:r>
          </a:p>
          <a:p>
            <a:pPr marL="990600" lvl="1" indent="-519113" algn="l">
              <a:buFont typeface="Arial" pitchFamily="34" charset="0"/>
              <a:buChar char="•"/>
            </a:pPr>
            <a:r>
              <a:rPr lang="ru-RU" sz="11200" b="1" dirty="0" smtClean="0">
                <a:solidFill>
                  <a:schemeClr val="tx2">
                    <a:lumMod val="75000"/>
                  </a:schemeClr>
                </a:solidFill>
              </a:rPr>
              <a:t>Основы мировых религиозных культур;</a:t>
            </a:r>
          </a:p>
          <a:p>
            <a:pPr marL="990600" lvl="1" indent="-519113" algn="l">
              <a:buFont typeface="Arial" pitchFamily="34" charset="0"/>
              <a:buChar char="•"/>
            </a:pPr>
            <a:r>
              <a:rPr lang="ru-RU" sz="11200" dirty="0" smtClean="0">
                <a:solidFill>
                  <a:srgbClr val="FF0000"/>
                </a:solidFill>
              </a:rPr>
              <a:t>Основы светской этики</a:t>
            </a:r>
          </a:p>
          <a:p>
            <a:endParaRPr lang="ru-RU" sz="11200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365104"/>
            <a:ext cx="1511152" cy="1985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97152"/>
            <a:ext cx="1485900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5144"/>
            <a:ext cx="1485900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437112"/>
            <a:ext cx="1485900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437112"/>
            <a:ext cx="1485900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797152"/>
            <a:ext cx="1485900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704856" cy="57849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Структура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комплексного учебного курса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«Основы религиозных культур и светской этики» (34 часа)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8496944" cy="367240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4 класс 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- третья и четвертая четверти (17 часов)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4400" b="1" i="1" dirty="0" smtClean="0">
                <a:solidFill>
                  <a:srgbClr val="FF0000"/>
                </a:solidFill>
              </a:rPr>
              <a:t>5 класс 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-  первая и вторая четверти </a:t>
            </a:r>
          </a:p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(17 часов)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hlink"/>
                </a:solidFill>
              </a:rPr>
              <a:t>Предполагаемые результаты</a:t>
            </a:r>
            <a:br>
              <a:rPr lang="ru-RU" b="1" dirty="0" smtClean="0">
                <a:solidFill>
                  <a:schemeClr val="hlink"/>
                </a:solidFill>
              </a:rPr>
            </a:br>
            <a:r>
              <a:rPr lang="ru-RU" b="1" dirty="0" smtClean="0">
                <a:solidFill>
                  <a:schemeClr val="hlink"/>
                </a:solidFill>
              </a:rPr>
              <a:t>(на основе ФГОС)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568952" cy="331236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Приобретение школьниками социальных знаний (1уровень);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Получение ребятами опыта переживания и позитивного отношения к базовым ценностям общества</a:t>
            </a:r>
          </a:p>
          <a:p>
            <a:pPr algn="l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(2 уровень);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Получение школьниками опыта самостоятельного общественного действия </a:t>
            </a:r>
          </a:p>
          <a:p>
            <a:pPr algn="l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(3 уровень)</a:t>
            </a:r>
          </a:p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6632"/>
            <a:ext cx="382842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776864" cy="393799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Метод моральных дилемм и дискуссий</a:t>
            </a:r>
            <a:r>
              <a:rPr lang="ru-RU" b="1" dirty="0" smtClean="0">
                <a:solidFill>
                  <a:srgbClr val="FF0000"/>
                </a:solidFill>
              </a:rPr>
              <a:t> –</a:t>
            </a:r>
          </a:p>
          <a:p>
            <a:pPr algn="just"/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создание доступной для понимания школьников проблемной ситуации, имеющей отношение к реальной жизни, включающей два или более вопросов. Предлагается на основе анализа и доказательств правомерности поведения «героя» выбрать различные варианты ответов. Метод дает возможность школьникам сделать впоследствии самостоятельный выбор в реальных жизненных ситуациях. </a:t>
            </a:r>
          </a:p>
          <a:p>
            <a:pPr algn="just"/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pic>
        <p:nvPicPr>
          <p:cNvPr id="8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6672"/>
            <a:ext cx="1694032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424936" cy="393799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Эвристические методы –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методы, позволяющие делать акцент на творческой активности. Обучающимся не дается в готовом виде набор определений и истин, а предлагается самим сформулировать наиболее важные выводы.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48680"/>
            <a:ext cx="1584176" cy="71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272808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i="1" dirty="0" smtClean="0"/>
              <a:t>       </a:t>
            </a:r>
            <a:r>
              <a:rPr lang="ru-RU" b="1" i="1" dirty="0" smtClean="0">
                <a:solidFill>
                  <a:srgbClr val="FF0000"/>
                </a:solidFill>
              </a:rPr>
              <a:t>Исследовательский метод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организация обучения, при которой учащиеся ставятся в положение исследователя: самостоятельно выделяют гипотезу, подтверждают или опровергают ее, исходя из известных данных, делают выводы и обобщения, постигают ведущие понятия и идеи, а не получают их в готовом виде. </a:t>
            </a:r>
          </a:p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20688"/>
            <a:ext cx="1368152" cy="61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528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Формы работы и методы обучения на уроках ОРКСЭ </vt:lpstr>
      <vt:lpstr>Слайд 2</vt:lpstr>
      <vt:lpstr>Курс основы религиозных культур и светской этики</vt:lpstr>
      <vt:lpstr>Курс ОРКСЭ</vt:lpstr>
      <vt:lpstr>Структура  комплексного учебного курса «Основы религиозных культур и светской этики» (34 часа) </vt:lpstr>
      <vt:lpstr>Предполагаемые результаты (на основе ФГОС)</vt:lpstr>
      <vt:lpstr>Методы обучения</vt:lpstr>
      <vt:lpstr>Методы обучения</vt:lpstr>
      <vt:lpstr>Методы обучения</vt:lpstr>
      <vt:lpstr>Методы обучения</vt:lpstr>
      <vt:lpstr>Методы обучения</vt:lpstr>
      <vt:lpstr>Формы, методы, варианты проведения уроков ОРКСЭ</vt:lpstr>
      <vt:lpstr>Виды, приемы, методики, техники</vt:lpstr>
      <vt:lpstr>Сквозная деятельность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65</cp:revision>
  <dcterms:modified xsi:type="dcterms:W3CDTF">2013-02-03T12:28:47Z</dcterms:modified>
</cp:coreProperties>
</file>