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8"/>
  </p:notesMasterIdLst>
  <p:sldIdLst>
    <p:sldId id="278" r:id="rId2"/>
    <p:sldId id="259" r:id="rId3"/>
    <p:sldId id="272" r:id="rId4"/>
    <p:sldId id="273" r:id="rId5"/>
    <p:sldId id="270" r:id="rId6"/>
    <p:sldId id="265" r:id="rId7"/>
    <p:sldId id="261" r:id="rId8"/>
    <p:sldId id="279" r:id="rId9"/>
    <p:sldId id="280" r:id="rId10"/>
    <p:sldId id="274" r:id="rId11"/>
    <p:sldId id="276" r:id="rId12"/>
    <p:sldId id="275" r:id="rId13"/>
    <p:sldId id="277" r:id="rId14"/>
    <p:sldId id="263" r:id="rId15"/>
    <p:sldId id="271" r:id="rId16"/>
    <p:sldId id="28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08AC"/>
    <a:srgbClr val="420AA6"/>
    <a:srgbClr val="00359E"/>
    <a:srgbClr val="FF6600"/>
    <a:srgbClr val="009900"/>
    <a:srgbClr val="0066CC"/>
    <a:srgbClr val="0033CC"/>
    <a:srgbClr val="45EDF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14" autoAdjust="0"/>
    <p:restoredTop sz="94660"/>
  </p:normalViewPr>
  <p:slideViewPr>
    <p:cSldViewPr>
      <p:cViewPr varScale="1">
        <p:scale>
          <a:sx n="102" d="100"/>
          <a:sy n="102" d="100"/>
        </p:scale>
        <p:origin x="-2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0F3B6-1A73-4BC6-BF05-93AA978EFDED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6FDF6-6CE3-47BE-9581-37B8948EAC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13D0CD1-D8D4-4FD6-ADC2-1447F26DE462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7B203EE-8F6A-4661-8487-0568CE22F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3D0CD1-D8D4-4FD6-ADC2-1447F26DE462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B203EE-8F6A-4661-8487-0568CE22F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3D0CD1-D8D4-4FD6-ADC2-1447F26DE462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B203EE-8F6A-4661-8487-0568CE22F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3D0CD1-D8D4-4FD6-ADC2-1447F26DE462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B203EE-8F6A-4661-8487-0568CE22F3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3D0CD1-D8D4-4FD6-ADC2-1447F26DE462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B203EE-8F6A-4661-8487-0568CE22F3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3D0CD1-D8D4-4FD6-ADC2-1447F26DE462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B203EE-8F6A-4661-8487-0568CE22F3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3D0CD1-D8D4-4FD6-ADC2-1447F26DE462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B203EE-8F6A-4661-8487-0568CE22F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3D0CD1-D8D4-4FD6-ADC2-1447F26DE462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B203EE-8F6A-4661-8487-0568CE22F3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3D0CD1-D8D4-4FD6-ADC2-1447F26DE462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B203EE-8F6A-4661-8487-0568CE22F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13D0CD1-D8D4-4FD6-ADC2-1447F26DE462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B203EE-8F6A-4661-8487-0568CE22F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13D0CD1-D8D4-4FD6-ADC2-1447F26DE462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7B203EE-8F6A-4661-8487-0568CE22F3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13D0CD1-D8D4-4FD6-ADC2-1447F26DE462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7B203EE-8F6A-4661-8487-0568CE22F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857364"/>
            <a:ext cx="8143932" cy="1986147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2400" b="1" i="1" dirty="0" smtClean="0">
                <a:ln w="10541" cmpd="sng">
                  <a:solidFill>
                    <a:srgbClr val="420AA6"/>
                  </a:solidFill>
                  <a:prstDash val="solid"/>
                </a:ln>
                <a:solidFill>
                  <a:srgbClr val="00359E"/>
                </a:solidFill>
              </a:rPr>
              <a:t>Здоровьесберегающие  педагогические технологии-  как одно из условий  формирования образовательной среды обучения</a:t>
            </a:r>
            <a:endParaRPr lang="ru-RU" sz="2400" b="1" i="1" dirty="0">
              <a:ln w="10541" cmpd="sng">
                <a:solidFill>
                  <a:srgbClr val="420AA6"/>
                </a:solidFill>
                <a:prstDash val="solid"/>
              </a:ln>
              <a:solidFill>
                <a:srgbClr val="00359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14810" y="5286388"/>
            <a:ext cx="456435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cap="none" spc="0" dirty="0" smtClean="0">
                <a:ln w="10541" cmpd="sng">
                  <a:solidFill>
                    <a:srgbClr val="A808AC"/>
                  </a:solidFill>
                  <a:prstDash val="solid"/>
                </a:ln>
                <a:solidFill>
                  <a:srgbClr val="A808AC"/>
                </a:solidFill>
                <a:effectLst/>
              </a:rPr>
              <a:t>Учитель начальных классов  </a:t>
            </a:r>
            <a:r>
              <a:rPr lang="ru-RU" sz="2400" b="1" i="1" cap="none" spc="0" dirty="0" smtClean="0">
                <a:ln w="10541" cmpd="sng">
                  <a:solidFill>
                    <a:srgbClr val="A808AC"/>
                  </a:solidFill>
                  <a:prstDash val="solid"/>
                </a:ln>
                <a:solidFill>
                  <a:srgbClr val="A808AC"/>
                </a:solidFill>
                <a:effectLst/>
              </a:rPr>
              <a:t>ГБОУ СОШ № 127 </a:t>
            </a:r>
          </a:p>
          <a:p>
            <a:pPr algn="ctr"/>
            <a:r>
              <a:rPr lang="ru-RU" sz="2400" b="1" i="1" cap="none" spc="0" dirty="0" err="1" smtClean="0">
                <a:ln w="10541" cmpd="sng">
                  <a:solidFill>
                    <a:srgbClr val="A808AC"/>
                  </a:solidFill>
                  <a:prstDash val="solid"/>
                </a:ln>
                <a:solidFill>
                  <a:srgbClr val="A808AC"/>
                </a:solidFill>
                <a:effectLst/>
              </a:rPr>
              <a:t>Тукоева</a:t>
            </a:r>
            <a:r>
              <a:rPr lang="ru-RU" sz="2400" b="1" i="1" cap="none" spc="0" dirty="0" smtClean="0">
                <a:ln w="10541" cmpd="sng">
                  <a:solidFill>
                    <a:srgbClr val="A808AC"/>
                  </a:solidFill>
                  <a:prstDash val="solid"/>
                </a:ln>
                <a:solidFill>
                  <a:srgbClr val="A808AC"/>
                </a:solidFill>
                <a:effectLst/>
              </a:rPr>
              <a:t> </a:t>
            </a:r>
            <a:r>
              <a:rPr lang="ru-RU" sz="2400" b="1" i="1" cap="none" spc="0" dirty="0" smtClean="0">
                <a:ln w="10541" cmpd="sng">
                  <a:solidFill>
                    <a:srgbClr val="A808AC"/>
                  </a:solidFill>
                  <a:prstDash val="solid"/>
                </a:ln>
                <a:solidFill>
                  <a:srgbClr val="A808AC"/>
                </a:solidFill>
                <a:effectLst/>
              </a:rPr>
              <a:t>О.А.</a:t>
            </a:r>
            <a:endParaRPr lang="ru-RU" sz="2400" b="1" i="1" cap="none" spc="0" dirty="0">
              <a:ln w="10541" cmpd="sng">
                <a:solidFill>
                  <a:srgbClr val="A808AC"/>
                </a:solidFill>
                <a:prstDash val="solid"/>
              </a:ln>
              <a:solidFill>
                <a:srgbClr val="A808AC"/>
              </a:solidFill>
              <a:effectLst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714356"/>
            <a:ext cx="7786742" cy="228404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r>
              <a:rPr lang="ru-RU" sz="2400" b="1" i="1" dirty="0" smtClean="0">
                <a:ln w="10541" cmpd="sng">
                  <a:solidFill>
                    <a:srgbClr val="420AA6"/>
                  </a:solidFill>
                  <a:prstDash val="solid"/>
                </a:ln>
                <a:solidFill>
                  <a:srgbClr val="00359E"/>
                </a:solidFill>
              </a:rPr>
              <a:t>При дифференцированном обучении каждый ребенок получает от урока только положительные эмоции, ощущает комфорт, защищенность и испытывает интерес к учебе. </a:t>
            </a:r>
          </a:p>
        </p:txBody>
      </p:sp>
      <p:pic>
        <p:nvPicPr>
          <p:cNvPr id="3" name="Рисунок 2" descr="IMG_33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3214686"/>
            <a:ext cx="4357718" cy="32682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285860"/>
            <a:ext cx="7715304" cy="385709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r>
              <a:rPr lang="ru-RU" sz="2400" b="1" i="1" dirty="0" smtClean="0">
                <a:ln w="10541" cmpd="sng">
                  <a:solidFill>
                    <a:srgbClr val="420AA6"/>
                  </a:solidFill>
                  <a:prstDash val="solid"/>
                </a:ln>
                <a:solidFill>
                  <a:srgbClr val="00359E"/>
                </a:solidFill>
              </a:rPr>
              <a:t>Компьютеризация сегодня достаточно значима и актуальна, и у школы нет иного выбора, кроме как адаптации ее к информационному веку. Необходимость применения информационных технологий в школьном образовании сегодня очевидна, поэтому учителя начальных классов активно используют компьютерные технологии. 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79634" y="2967335"/>
            <a:ext cx="1847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2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1571612"/>
            <a:ext cx="7286676" cy="335702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ru-RU" sz="2400" b="1" i="1" dirty="0" smtClean="0">
                <a:ln w="10541" cmpd="sng">
                  <a:solidFill>
                    <a:srgbClr val="420AA6"/>
                  </a:solidFill>
                  <a:prstDash val="solid"/>
                </a:ln>
                <a:solidFill>
                  <a:srgbClr val="00359E"/>
                </a:solidFill>
              </a:rPr>
              <a:t>Демократический стиль общения создает условия для развития психической активности ребенка, дает свободу познавательной деятельности, школьник не боится ошибиться при решении поставленной задачи.</a:t>
            </a:r>
            <a:endParaRPr lang="ru-RU" sz="2400" b="1" i="1" dirty="0">
              <a:ln w="10541" cmpd="sng">
                <a:solidFill>
                  <a:srgbClr val="420AA6"/>
                </a:solidFill>
                <a:prstDash val="solid"/>
              </a:ln>
              <a:solidFill>
                <a:srgbClr val="00359E"/>
              </a:solidFill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500042"/>
            <a:ext cx="7500990" cy="328558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rgbClr val="420AA6"/>
                  </a:solidFill>
                  <a:prstDash val="solid"/>
                </a:ln>
                <a:solidFill>
                  <a:srgbClr val="00359E"/>
                </a:solidFill>
              </a:rPr>
              <a:t> </a:t>
            </a:r>
            <a:r>
              <a:rPr lang="ru-RU" sz="2400" b="1" i="1" dirty="0" smtClean="0">
                <a:ln w="10541" cmpd="sng">
                  <a:solidFill>
                    <a:srgbClr val="420AA6"/>
                  </a:solidFill>
                  <a:prstDash val="solid"/>
                </a:ln>
                <a:solidFill>
                  <a:srgbClr val="00359E"/>
                </a:solidFill>
              </a:rPr>
              <a:t>Применение</a:t>
            </a:r>
            <a:r>
              <a:rPr lang="ru-RU" sz="2400" b="1" dirty="0" smtClean="0">
                <a:ln w="10541" cmpd="sng">
                  <a:solidFill>
                    <a:srgbClr val="420AA6"/>
                  </a:solidFill>
                  <a:prstDash val="solid"/>
                </a:ln>
                <a:solidFill>
                  <a:srgbClr val="00359E"/>
                </a:solidFill>
              </a:rPr>
              <a:t> игровых технологий на уроках в комплексе с другими приемами и методами организации учебных занятий укрепляет мотивацию на изучение предмета, помогает вызвать положительные эмоции, увидеть индивидуальность детей. 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узел 1"/>
          <p:cNvSpPr/>
          <p:nvPr/>
        </p:nvSpPr>
        <p:spPr>
          <a:xfrm>
            <a:off x="214282" y="214290"/>
            <a:ext cx="1428760" cy="1357322"/>
          </a:xfrm>
          <a:prstGeom prst="flowChartConnec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00232" y="357166"/>
            <a:ext cx="6929486" cy="107157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Жёлтый круг уменьшает чувство страха у детей во </a:t>
            </a:r>
            <a:r>
              <a:rPr lang="en-US" b="1" i="1" dirty="0" smtClean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ru-RU" b="1" i="1" dirty="0" smtClean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время </a:t>
            </a:r>
            <a:r>
              <a:rPr lang="en-US" b="1" i="1" dirty="0" smtClean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ru-RU" b="1" i="1" dirty="0" smtClean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проведения</a:t>
            </a:r>
            <a:r>
              <a:rPr lang="en-US" b="1" i="1" dirty="0" smtClean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i="1" dirty="0" smtClean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b="1" i="1" dirty="0" smtClean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i="1" dirty="0" smtClean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диктантов </a:t>
            </a:r>
            <a:r>
              <a:rPr lang="en-US" b="1" i="1" dirty="0" smtClean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i="1" dirty="0" smtClean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 </a:t>
            </a:r>
            <a:r>
              <a:rPr lang="en-US" b="1" i="1" dirty="0" smtClean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i="1" dirty="0" smtClean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русскому </a:t>
            </a:r>
            <a:r>
              <a:rPr lang="en-US" b="1" i="1" dirty="0" smtClean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i="1" dirty="0" smtClean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языку.</a:t>
            </a:r>
            <a:r>
              <a:rPr lang="en-US" b="1" i="1" dirty="0" smtClean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lang="ru-RU" b="1" i="1" dirty="0" smtClean="0">
              <a:ln w="10541" cmpd="sng">
                <a:solidFill>
                  <a:srgbClr val="FFFF00"/>
                </a:solidFill>
                <a:prstDash val="solid"/>
              </a:ln>
              <a:solidFill>
                <a:srgbClr val="FFC000"/>
              </a:solidFill>
              <a:latin typeface="Arial" pitchFamily="34" charset="0"/>
              <a:ea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00200" y="2000240"/>
            <a:ext cx="6929518" cy="85725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20AA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Синий круг - тонизирует умственную активность при проведении контрольных работ по математике.</a:t>
            </a:r>
            <a:endParaRPr lang="ru-RU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420AA6"/>
              </a:solidFill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214282" y="1714488"/>
            <a:ext cx="1428760" cy="1357322"/>
          </a:xfrm>
          <a:prstGeom prst="flowChartConnector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28794" y="3429000"/>
            <a:ext cx="700092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r>
              <a:rPr lang="ru-RU" b="1" i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Красный круг - активизирует умственные способности детей, для всех видов контроля.</a:t>
            </a:r>
            <a:endParaRPr lang="ru-RU" b="1" i="1" dirty="0">
              <a:ln w="10541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8" name="Блок-схема: узел 7"/>
          <p:cNvSpPr/>
          <p:nvPr/>
        </p:nvSpPr>
        <p:spPr>
          <a:xfrm>
            <a:off x="214282" y="3214686"/>
            <a:ext cx="1357322" cy="1285884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000232" y="5072074"/>
            <a:ext cx="6143668" cy="4286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r>
              <a:rPr lang="ru-RU" b="1" i="1" dirty="0" smtClean="0">
                <a:ln w="10541" cmpd="sng">
                  <a:solidFill>
                    <a:srgbClr val="009900"/>
                  </a:solidFill>
                  <a:prstDash val="solid"/>
                </a:ln>
                <a:solidFill>
                  <a:srgbClr val="0099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Зелёный </a:t>
            </a:r>
            <a:r>
              <a:rPr lang="en-US" b="1" i="1" dirty="0" smtClean="0">
                <a:ln w="10541" cmpd="sng">
                  <a:solidFill>
                    <a:srgbClr val="009900"/>
                  </a:solidFill>
                  <a:prstDash val="solid"/>
                </a:ln>
                <a:solidFill>
                  <a:srgbClr val="0099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i="1" dirty="0" smtClean="0">
                <a:ln w="10541" cmpd="sng">
                  <a:solidFill>
                    <a:srgbClr val="009900"/>
                  </a:solidFill>
                  <a:prstDash val="solid"/>
                </a:ln>
                <a:solidFill>
                  <a:srgbClr val="0099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круг - для </a:t>
            </a:r>
            <a:r>
              <a:rPr lang="en-US" b="1" i="1" dirty="0" smtClean="0">
                <a:ln w="10541" cmpd="sng">
                  <a:solidFill>
                    <a:srgbClr val="009900"/>
                  </a:solidFill>
                  <a:prstDash val="solid"/>
                </a:ln>
                <a:solidFill>
                  <a:srgbClr val="0099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i="1" dirty="0" smtClean="0">
                <a:ln w="10541" cmpd="sng">
                  <a:solidFill>
                    <a:srgbClr val="009900"/>
                  </a:solidFill>
                  <a:prstDash val="solid"/>
                </a:ln>
                <a:solidFill>
                  <a:srgbClr val="0099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успокоения, </a:t>
            </a:r>
            <a:r>
              <a:rPr lang="en-US" b="1" i="1" dirty="0" smtClean="0">
                <a:ln w="10541" cmpd="sng">
                  <a:solidFill>
                    <a:srgbClr val="009900"/>
                  </a:solidFill>
                  <a:prstDash val="solid"/>
                </a:ln>
                <a:solidFill>
                  <a:srgbClr val="0099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i="1" dirty="0" smtClean="0">
                <a:ln w="10541" cmpd="sng">
                  <a:solidFill>
                    <a:srgbClr val="009900"/>
                  </a:solidFill>
                  <a:prstDash val="solid"/>
                </a:ln>
                <a:solidFill>
                  <a:srgbClr val="0099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если </a:t>
            </a:r>
            <a:r>
              <a:rPr lang="en-US" b="1" i="1" dirty="0" smtClean="0">
                <a:ln w="10541" cmpd="sng">
                  <a:solidFill>
                    <a:srgbClr val="009900"/>
                  </a:solidFill>
                  <a:prstDash val="solid"/>
                </a:ln>
                <a:solidFill>
                  <a:srgbClr val="0099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i="1" dirty="0" smtClean="0">
                <a:ln w="10541" cmpd="sng">
                  <a:solidFill>
                    <a:srgbClr val="009900"/>
                  </a:solidFill>
                  <a:prstDash val="solid"/>
                </a:ln>
                <a:solidFill>
                  <a:srgbClr val="0099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дети</a:t>
            </a:r>
            <a:r>
              <a:rPr lang="en-US" b="1" i="1" dirty="0" smtClean="0">
                <a:ln w="10541" cmpd="sng">
                  <a:solidFill>
                    <a:srgbClr val="009900"/>
                  </a:solidFill>
                  <a:prstDash val="solid"/>
                </a:ln>
                <a:solidFill>
                  <a:srgbClr val="0099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i="1" dirty="0" smtClean="0">
                <a:ln w="10541" cmpd="sng">
                  <a:solidFill>
                    <a:srgbClr val="009900"/>
                  </a:solidFill>
                  <a:prstDash val="solid"/>
                </a:ln>
                <a:solidFill>
                  <a:srgbClr val="0099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расшумелись.</a:t>
            </a:r>
            <a:endParaRPr lang="ru-RU" b="1" i="1" dirty="0">
              <a:ln w="10541" cmpd="sng">
                <a:solidFill>
                  <a:srgbClr val="009900"/>
                </a:solidFill>
                <a:prstDash val="solid"/>
              </a:ln>
              <a:solidFill>
                <a:srgbClr val="009900"/>
              </a:solidFill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214282" y="4714884"/>
            <a:ext cx="1357322" cy="1285884"/>
          </a:xfrm>
          <a:prstGeom prst="flowChartConnector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99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86182" y="6000768"/>
            <a:ext cx="5183461" cy="5000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r>
              <a:rPr lang="ru-RU" b="1" i="1" dirty="0" smtClean="0">
                <a:ln w="10541" cmpd="sng">
                  <a:solidFill>
                    <a:srgbClr val="FF6600"/>
                  </a:solidFill>
                  <a:prstDash val="solid"/>
                </a:ln>
                <a:solidFill>
                  <a:srgbClr val="FF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Оранжевый </a:t>
            </a:r>
            <a:r>
              <a:rPr lang="en-US" b="1" i="1" dirty="0" smtClean="0">
                <a:ln w="10541" cmpd="sng">
                  <a:solidFill>
                    <a:srgbClr val="FF6600"/>
                  </a:solidFill>
                  <a:prstDash val="solid"/>
                </a:ln>
                <a:solidFill>
                  <a:srgbClr val="FF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i="1" dirty="0" smtClean="0">
                <a:ln w="10541" cmpd="sng">
                  <a:solidFill>
                    <a:srgbClr val="FF6600"/>
                  </a:solidFill>
                  <a:prstDash val="solid"/>
                </a:ln>
                <a:solidFill>
                  <a:srgbClr val="FF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круг - цвет </a:t>
            </a:r>
            <a:r>
              <a:rPr lang="en-US" b="1" i="1" dirty="0" smtClean="0">
                <a:ln w="10541" cmpd="sng">
                  <a:solidFill>
                    <a:srgbClr val="FF6600"/>
                  </a:solidFill>
                  <a:prstDash val="solid"/>
                </a:ln>
                <a:solidFill>
                  <a:srgbClr val="FF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i="1" dirty="0" smtClean="0">
                <a:ln w="10541" cmpd="sng">
                  <a:solidFill>
                    <a:srgbClr val="FF6600"/>
                  </a:solidFill>
                  <a:prstDash val="solid"/>
                </a:ln>
                <a:solidFill>
                  <a:srgbClr val="FF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творчества, </a:t>
            </a:r>
            <a:r>
              <a:rPr lang="en-US" b="1" i="1" dirty="0" smtClean="0">
                <a:ln w="10541" cmpd="sng">
                  <a:solidFill>
                    <a:srgbClr val="FF6600"/>
                  </a:solidFill>
                  <a:prstDash val="solid"/>
                </a:ln>
                <a:solidFill>
                  <a:srgbClr val="FF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i="1" dirty="0" smtClean="0">
                <a:ln w="10541" cmpd="sng">
                  <a:solidFill>
                    <a:srgbClr val="FF6600"/>
                  </a:solidFill>
                  <a:prstDash val="solid"/>
                </a:ln>
                <a:solidFill>
                  <a:srgbClr val="FF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будит</a:t>
            </a:r>
            <a:r>
              <a:rPr lang="en-US" b="1" i="1" dirty="0" smtClean="0">
                <a:ln w="10541" cmpd="sng">
                  <a:solidFill>
                    <a:srgbClr val="FF6600"/>
                  </a:solidFill>
                  <a:prstDash val="solid"/>
                </a:ln>
                <a:solidFill>
                  <a:srgbClr val="FF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i="1" dirty="0" smtClean="0">
                <a:ln w="10541" cmpd="sng">
                  <a:solidFill>
                    <a:srgbClr val="FF6600"/>
                  </a:solidFill>
                  <a:prstDash val="solid"/>
                </a:ln>
                <a:solidFill>
                  <a:srgbClr val="FF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фантазию.</a:t>
            </a:r>
            <a:endParaRPr lang="ru-RU" b="1" i="1" dirty="0">
              <a:ln w="10541" cmpd="sng">
                <a:solidFill>
                  <a:srgbClr val="FF6600"/>
                </a:solidFill>
                <a:prstDash val="solid"/>
              </a:ln>
              <a:solidFill>
                <a:srgbClr val="FF6600"/>
              </a:solidFill>
            </a:endParaRPr>
          </a:p>
        </p:txBody>
      </p:sp>
      <p:sp>
        <p:nvSpPr>
          <p:cNvPr id="12" name="Блок-схема: узел 11"/>
          <p:cNvSpPr/>
          <p:nvPr/>
        </p:nvSpPr>
        <p:spPr>
          <a:xfrm>
            <a:off x="2214546" y="5643578"/>
            <a:ext cx="1285884" cy="1214422"/>
          </a:xfrm>
          <a:prstGeom prst="flowChartConnector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500042"/>
            <a:ext cx="8300811" cy="371477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r>
              <a:rPr lang="ru-RU" sz="2400" b="1" i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Здоровье детей </a:t>
            </a:r>
            <a:r>
              <a:rPr lang="ru-RU" sz="2400" b="1" i="1" dirty="0" smtClean="0">
                <a:ln w="10541" cmpd="sng">
                  <a:solidFill>
                    <a:srgbClr val="420AA6"/>
                  </a:solidFill>
                  <a:prstDash val="solid"/>
                </a:ln>
                <a:solidFill>
                  <a:srgbClr val="00359E"/>
                </a:solidFill>
                <a:latin typeface="Arial" pitchFamily="34" charset="0"/>
                <a:cs typeface="Arial" pitchFamily="34" charset="0"/>
              </a:rPr>
              <a:t>– это общая проблема медиков, педагогов и родителей. И решение этой проблемы зависит от внедрения в школу здоровьесберегающих технологий. Под здоровьесберегающими образовательными технологиями в широком смысле слова следует понимать все те технологии, использование которых в образовательном процессе идет на пользу здоровья учащихся.</a:t>
            </a:r>
            <a:endParaRPr lang="ru-RU" sz="2400" b="1" i="1" dirty="0">
              <a:ln w="10541" cmpd="sng">
                <a:solidFill>
                  <a:srgbClr val="420AA6"/>
                </a:solidFill>
                <a:prstDash val="solid"/>
              </a:ln>
              <a:solidFill>
                <a:srgbClr val="00359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3929066"/>
            <a:ext cx="3786214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85728"/>
            <a:ext cx="7643866" cy="255454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8000" b="1" dirty="0" smtClean="0">
                <a:ln w="11430"/>
                <a:solidFill>
                  <a:srgbClr val="420AA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</a:t>
            </a:r>
          </a:p>
          <a:p>
            <a:pPr>
              <a:defRPr/>
            </a:pPr>
            <a:r>
              <a:rPr lang="ru-RU" sz="8000" b="1" dirty="0" smtClean="0">
                <a:ln w="11430"/>
                <a:solidFill>
                  <a:srgbClr val="420AA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за внимание.</a:t>
            </a:r>
            <a:endParaRPr lang="ru-RU" sz="8000" b="1" dirty="0">
              <a:ln w="11430"/>
              <a:solidFill>
                <a:srgbClr val="420AA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c2568a5cf64ce1f8d6fcd900c77ae078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3000372"/>
            <a:ext cx="2928937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428604"/>
            <a:ext cx="6480000" cy="5400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2400" b="1" i="1" dirty="0" smtClean="0">
                <a:ln w="10541" cmpd="sng">
                  <a:solidFill>
                    <a:srgbClr val="420AA6"/>
                  </a:solidFill>
                  <a:prstDash val="solid"/>
                </a:ln>
                <a:solidFill>
                  <a:srgbClr val="00359E"/>
                </a:solidFill>
                <a:latin typeface="Arial" pitchFamily="34" charset="0"/>
                <a:cs typeface="Arial" pitchFamily="34" charset="0"/>
              </a:rPr>
              <a:t>«Забота о здоровье ребёнка- это</a:t>
            </a:r>
            <a:endParaRPr lang="ru-RU" sz="2400" b="1" dirty="0">
              <a:ln w="10541" cmpd="sng">
                <a:solidFill>
                  <a:srgbClr val="420AA6"/>
                </a:solidFill>
                <a:prstDash val="solid"/>
              </a:ln>
              <a:solidFill>
                <a:srgbClr val="00359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1071546"/>
            <a:ext cx="6551438" cy="3960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2400" b="1" i="1" dirty="0" smtClean="0">
                <a:ln w="10541" cmpd="sng">
                  <a:solidFill>
                    <a:srgbClr val="420AA6"/>
                  </a:solidFill>
                  <a:prstDash val="solid"/>
                </a:ln>
                <a:solidFill>
                  <a:srgbClr val="00359E"/>
                </a:solidFill>
                <a:latin typeface="Arial" pitchFamily="34" charset="0"/>
                <a:cs typeface="Arial" pitchFamily="34" charset="0"/>
              </a:rPr>
              <a:t>не просто комплекс санитарно-</a:t>
            </a:r>
            <a:endParaRPr lang="ru-RU" sz="2400" b="1" dirty="0">
              <a:ln w="10541" cmpd="sng">
                <a:solidFill>
                  <a:srgbClr val="420AA6"/>
                </a:solidFill>
                <a:prstDash val="solid"/>
              </a:ln>
              <a:solidFill>
                <a:srgbClr val="00359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79632" y="2967335"/>
            <a:ext cx="1847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1428736"/>
            <a:ext cx="7018876" cy="6120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2400" b="1" i="1" dirty="0" smtClean="0">
                <a:ln w="10541" cmpd="sng">
                  <a:solidFill>
                    <a:srgbClr val="420AA6"/>
                  </a:solidFill>
                  <a:prstDash val="solid"/>
                </a:ln>
                <a:solidFill>
                  <a:srgbClr val="00359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smtClean="0">
                <a:ln w="10541" cmpd="sng">
                  <a:solidFill>
                    <a:srgbClr val="420AA6"/>
                  </a:solidFill>
                  <a:prstDash val="solid"/>
                </a:ln>
                <a:solidFill>
                  <a:srgbClr val="00359E"/>
                </a:solidFill>
                <a:latin typeface="Arial" pitchFamily="34" charset="0"/>
                <a:cs typeface="Arial" pitchFamily="34" charset="0"/>
              </a:rPr>
              <a:t>гигиенических норм и правил…</a:t>
            </a:r>
            <a:endParaRPr lang="ru-RU" sz="2400" b="1" dirty="0">
              <a:ln w="10541" cmpd="sng">
                <a:solidFill>
                  <a:srgbClr val="420AA6"/>
                </a:solidFill>
                <a:prstDash val="solid"/>
              </a:ln>
              <a:solidFill>
                <a:srgbClr val="00359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2071678"/>
            <a:ext cx="7090876" cy="504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2400" b="1" i="1" dirty="0" smtClean="0">
                <a:ln w="10541" cmpd="sng">
                  <a:solidFill>
                    <a:srgbClr val="420AA6"/>
                  </a:solidFill>
                  <a:prstDash val="solid"/>
                </a:ln>
                <a:solidFill>
                  <a:srgbClr val="00359E"/>
                </a:solidFill>
                <a:latin typeface="Arial" pitchFamily="34" charset="0"/>
                <a:cs typeface="Arial" pitchFamily="34" charset="0"/>
              </a:rPr>
              <a:t>и не свод требований к режиму,</a:t>
            </a:r>
            <a:endParaRPr lang="ru-RU" sz="2400" b="1" dirty="0">
              <a:ln w="10541" cmpd="sng">
                <a:solidFill>
                  <a:srgbClr val="420AA6"/>
                </a:solidFill>
                <a:prstDash val="solid"/>
              </a:ln>
              <a:solidFill>
                <a:srgbClr val="00359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2643182"/>
            <a:ext cx="7450314" cy="5040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2400" b="1" i="1" dirty="0" smtClean="0">
                <a:ln w="10541" cmpd="sng">
                  <a:solidFill>
                    <a:srgbClr val="420AA6"/>
                  </a:solidFill>
                  <a:prstDash val="solid"/>
                </a:ln>
                <a:solidFill>
                  <a:srgbClr val="00359E"/>
                </a:solidFill>
                <a:latin typeface="Arial" pitchFamily="34" charset="0"/>
                <a:cs typeface="Arial" pitchFamily="34" charset="0"/>
              </a:rPr>
              <a:t>питанию, труду, отдыху. Это прежде</a:t>
            </a:r>
            <a:endParaRPr lang="ru-RU" sz="2400" b="1" dirty="0">
              <a:ln w="10541" cmpd="sng">
                <a:solidFill>
                  <a:srgbClr val="420AA6"/>
                </a:solidFill>
                <a:prstDash val="solid"/>
              </a:ln>
              <a:solidFill>
                <a:srgbClr val="00359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5786" y="3214686"/>
            <a:ext cx="7215238" cy="540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2400" b="1" i="1" dirty="0" smtClean="0">
                <a:ln w="10541" cmpd="sng">
                  <a:solidFill>
                    <a:srgbClr val="420AA6"/>
                  </a:solidFill>
                  <a:prstDash val="solid"/>
                </a:ln>
                <a:solidFill>
                  <a:srgbClr val="00359E"/>
                </a:solidFill>
                <a:latin typeface="Arial" pitchFamily="34" charset="0"/>
                <a:cs typeface="Arial" pitchFamily="34" charset="0"/>
              </a:rPr>
              <a:t>всего забота о гармоничной полноте</a:t>
            </a:r>
            <a:endParaRPr lang="ru-RU" sz="2400" b="1" dirty="0">
              <a:ln w="10541" cmpd="sng">
                <a:solidFill>
                  <a:srgbClr val="420AA6"/>
                </a:solidFill>
                <a:prstDash val="solid"/>
              </a:ln>
              <a:solidFill>
                <a:srgbClr val="00359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5786" y="3786190"/>
            <a:ext cx="6983438" cy="504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2400" b="1" i="1" dirty="0" smtClean="0">
                <a:ln w="10541" cmpd="sng">
                  <a:solidFill>
                    <a:srgbClr val="420AA6"/>
                  </a:solidFill>
                  <a:prstDash val="solid"/>
                </a:ln>
                <a:solidFill>
                  <a:srgbClr val="00359E"/>
                </a:solidFill>
                <a:latin typeface="Arial" pitchFamily="34" charset="0"/>
                <a:cs typeface="Arial" pitchFamily="34" charset="0"/>
              </a:rPr>
              <a:t>всех физических и духовных сил, и</a:t>
            </a:r>
            <a:endParaRPr lang="ru-RU" sz="2400" b="1" dirty="0">
              <a:ln w="10541" cmpd="sng">
                <a:solidFill>
                  <a:srgbClr val="420AA6"/>
                </a:solidFill>
                <a:prstDash val="solid"/>
              </a:ln>
              <a:solidFill>
                <a:srgbClr val="00359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85786" y="4357694"/>
            <a:ext cx="6345241" cy="4616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2400" b="1" i="1" dirty="0" smtClean="0">
                <a:ln w="10541" cmpd="sng">
                  <a:solidFill>
                    <a:srgbClr val="420AA6"/>
                  </a:solidFill>
                  <a:prstDash val="solid"/>
                </a:ln>
                <a:solidFill>
                  <a:srgbClr val="00359E"/>
                </a:solidFill>
                <a:latin typeface="Arial" pitchFamily="34" charset="0"/>
                <a:cs typeface="Arial" pitchFamily="34" charset="0"/>
              </a:rPr>
              <a:t>венцом этой гармонии является</a:t>
            </a:r>
            <a:endParaRPr lang="ru-RU" sz="2400" b="1" dirty="0">
              <a:ln w="10541" cmpd="sng">
                <a:solidFill>
                  <a:srgbClr val="420AA6"/>
                </a:solidFill>
                <a:prstDash val="solid"/>
              </a:ln>
              <a:solidFill>
                <a:srgbClr val="00359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57224" y="4929198"/>
            <a:ext cx="5005035" cy="4286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2400" b="1" i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Радость</a:t>
            </a:r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smtClean="0">
                <a:ln w="10541" cmpd="sng">
                  <a:solidFill>
                    <a:srgbClr val="420AA6"/>
                  </a:solidFill>
                  <a:prstDash val="solid"/>
                </a:ln>
                <a:solidFill>
                  <a:srgbClr val="00359E"/>
                </a:solidFill>
                <a:latin typeface="Arial" pitchFamily="34" charset="0"/>
                <a:cs typeface="Arial" pitchFamily="34" charset="0"/>
              </a:rPr>
              <a:t>творчества»</a:t>
            </a:r>
            <a:endParaRPr lang="ru-RU" sz="2400" b="1" dirty="0">
              <a:ln w="10541" cmpd="sng">
                <a:solidFill>
                  <a:srgbClr val="420AA6"/>
                </a:solidFill>
                <a:prstDash val="solid"/>
              </a:ln>
              <a:solidFill>
                <a:srgbClr val="00359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72066" y="5643578"/>
            <a:ext cx="3543784" cy="4616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i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В.А.Сухомлинский</a:t>
            </a:r>
            <a:endParaRPr lang="ru-RU" sz="24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714356"/>
            <a:ext cx="7286676" cy="268979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r>
              <a:rPr lang="ru-RU" sz="2400" b="1" i="1" dirty="0" smtClean="0">
                <a:ln w="10541" cmpd="sng">
                  <a:solidFill>
                    <a:srgbClr val="420AA6"/>
                  </a:solidFill>
                  <a:prstDash val="solid"/>
                </a:ln>
                <a:solidFill>
                  <a:srgbClr val="00359E"/>
                </a:solidFill>
              </a:rPr>
              <a:t>Состояние здоровья подрастающего поколения – важнейший показатель благополучия общества и государства, отражающий не только настоящую ситуацию, но и дающий точный прогноз на будущее.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929066"/>
            <a:ext cx="3690930" cy="2650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28604"/>
            <a:ext cx="7143800" cy="4011233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r>
              <a:rPr lang="ru-RU" sz="2400" b="1" i="1" dirty="0" smtClean="0">
                <a:ln w="10541" cmpd="sng">
                  <a:solidFill>
                    <a:srgbClr val="420AA6"/>
                  </a:solidFill>
                  <a:prstDash val="solid"/>
                </a:ln>
                <a:solidFill>
                  <a:srgbClr val="00359E"/>
                </a:solidFill>
              </a:rPr>
              <a:t>Для формирования, сохранения и укрепления  здоровья </a:t>
            </a:r>
            <a:r>
              <a:rPr lang="en-US" sz="2400" b="1" i="1" dirty="0" smtClean="0">
                <a:ln w="10541" cmpd="sng">
                  <a:solidFill>
                    <a:srgbClr val="420AA6"/>
                  </a:solidFill>
                  <a:prstDash val="solid"/>
                </a:ln>
                <a:solidFill>
                  <a:srgbClr val="00359E"/>
                </a:solidFill>
              </a:rPr>
              <a:t> </a:t>
            </a:r>
            <a:r>
              <a:rPr lang="ru-RU" sz="2400" b="1" i="1" dirty="0" smtClean="0">
                <a:ln w="10541" cmpd="sng">
                  <a:solidFill>
                    <a:srgbClr val="420AA6"/>
                  </a:solidFill>
                  <a:prstDash val="solid"/>
                </a:ln>
                <a:solidFill>
                  <a:srgbClr val="00359E"/>
                </a:solidFill>
              </a:rPr>
              <a:t>школьников,  в начальную школу внедряются здоровьесберегающие технологии, которые помогают решить важнейшие задачи - сохранить здоровье ребенка, приучить его к активной здоровой жизни.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3929066"/>
            <a:ext cx="2738430" cy="2738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142984"/>
            <a:ext cx="8215370" cy="376673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r>
              <a:rPr lang="ru-RU" sz="2000" b="1" i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Цель здоровьесберегающих образовательных технологий обучения </a:t>
            </a:r>
            <a:r>
              <a:rPr lang="ru-RU" sz="2000" b="1" i="1" dirty="0" smtClean="0">
                <a:ln w="10541" cmpd="sng">
                  <a:solidFill>
                    <a:srgbClr val="420AA6"/>
                  </a:solidFill>
                  <a:prstDash val="solid"/>
                </a:ln>
                <a:solidFill>
                  <a:srgbClr val="00359E"/>
                </a:solidFill>
                <a:latin typeface="Arial" pitchFamily="34" charset="0"/>
                <a:cs typeface="Arial" pitchFamily="34" charset="0"/>
              </a:rPr>
              <a:t>– обеспечить школьнику возможность сохранения здоровья за период обучения в школе, сформировать у него необходимые знания, умения и навыки по здоровому образу жизни, научить использовать полученные знания в                повседневной жизни.</a:t>
            </a:r>
            <a:r>
              <a:rPr lang="ru-RU" sz="3200" b="1" i="1" dirty="0" smtClean="0">
                <a:ln w="10541" cmpd="sng">
                  <a:solidFill>
                    <a:srgbClr val="420AA6"/>
                  </a:solidFill>
                  <a:prstDash val="solid"/>
                </a:ln>
                <a:solidFill>
                  <a:srgbClr val="00359E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b="1" i="1" dirty="0">
              <a:ln w="10541" cmpd="sng">
                <a:solidFill>
                  <a:srgbClr val="420AA6"/>
                </a:solidFill>
                <a:prstDash val="solid"/>
              </a:ln>
              <a:solidFill>
                <a:srgbClr val="00359E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304800" y="762000"/>
            <a:ext cx="8839200" cy="1371600"/>
          </a:xfrm>
          <a:prstGeom prst="ellipseRibbon2">
            <a:avLst>
              <a:gd name="adj1" fmla="val 18634"/>
              <a:gd name="adj2" fmla="val 69546"/>
              <a:gd name="adj3" fmla="val 12500"/>
            </a:avLst>
          </a:prstGeom>
          <a:solidFill>
            <a:srgbClr val="AFAFFF"/>
          </a:solidFill>
          <a:ln w="9525" cap="rnd">
            <a:solidFill>
              <a:srgbClr val="ABABFF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dirty="0">
                <a:solidFill>
                  <a:srgbClr val="000099"/>
                </a:solidFill>
                <a:latin typeface="Times New Roman" pitchFamily="18" charset="0"/>
              </a:rPr>
              <a:t>Основные направления работы</a:t>
            </a:r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228600" y="3505200"/>
            <a:ext cx="2743200" cy="1676400"/>
          </a:xfrm>
          <a:prstGeom prst="foldedCorner">
            <a:avLst>
              <a:gd name="adj" fmla="val 12500"/>
            </a:avLst>
          </a:prstGeom>
          <a:solidFill>
            <a:srgbClr val="AFAFFF"/>
          </a:solidFill>
          <a:ln w="6350">
            <a:solidFill>
              <a:srgbClr val="ABAB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dirty="0">
                <a:solidFill>
                  <a:srgbClr val="000099"/>
                </a:solidFill>
                <a:latin typeface="Times New Roman" pitchFamily="18" charset="0"/>
              </a:rPr>
              <a:t>Сохранение</a:t>
            </a:r>
          </a:p>
          <a:p>
            <a:pPr algn="ctr"/>
            <a:r>
              <a:rPr lang="ru-RU" sz="2000" dirty="0">
                <a:solidFill>
                  <a:srgbClr val="000099"/>
                </a:solidFill>
                <a:latin typeface="Times New Roman" pitchFamily="18" charset="0"/>
              </a:rPr>
              <a:t> и </a:t>
            </a:r>
          </a:p>
          <a:p>
            <a:pPr algn="ctr"/>
            <a:r>
              <a:rPr lang="ru-RU" sz="2000" dirty="0">
                <a:solidFill>
                  <a:srgbClr val="000099"/>
                </a:solidFill>
                <a:latin typeface="Times New Roman" pitchFamily="18" charset="0"/>
              </a:rPr>
              <a:t>укрепление </a:t>
            </a:r>
          </a:p>
          <a:p>
            <a:pPr algn="ctr"/>
            <a:r>
              <a:rPr lang="ru-RU" sz="2000" dirty="0">
                <a:solidFill>
                  <a:srgbClr val="000099"/>
                </a:solidFill>
                <a:latin typeface="Times New Roman" pitchFamily="18" charset="0"/>
              </a:rPr>
              <a:t>физического здоровья</a:t>
            </a:r>
          </a:p>
          <a:p>
            <a:pPr algn="ctr"/>
            <a:r>
              <a:rPr lang="ru-RU" sz="2000" dirty="0">
                <a:solidFill>
                  <a:srgbClr val="000099"/>
                </a:solidFill>
                <a:latin typeface="Times New Roman" pitchFamily="18" charset="0"/>
              </a:rPr>
              <a:t> детей</a:t>
            </a:r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 flipH="1">
            <a:off x="4419600" y="1905000"/>
            <a:ext cx="0" cy="3429000"/>
          </a:xfrm>
          <a:prstGeom prst="line">
            <a:avLst/>
          </a:prstGeom>
          <a:noFill/>
          <a:ln w="38100">
            <a:solidFill>
              <a:srgbClr val="D60000"/>
            </a:solidFill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50" name="AutoShape 10"/>
          <p:cNvSpPr>
            <a:spLocks noChangeArrowheads="1"/>
          </p:cNvSpPr>
          <p:nvPr/>
        </p:nvSpPr>
        <p:spPr bwMode="auto">
          <a:xfrm>
            <a:off x="2819400" y="5486400"/>
            <a:ext cx="3352800" cy="1219200"/>
          </a:xfrm>
          <a:prstGeom prst="foldedCorner">
            <a:avLst>
              <a:gd name="adj" fmla="val 12500"/>
            </a:avLst>
          </a:prstGeom>
          <a:solidFill>
            <a:srgbClr val="AFAFFF"/>
          </a:solidFill>
          <a:ln w="9525">
            <a:solidFill>
              <a:srgbClr val="ABAB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dirty="0">
                <a:solidFill>
                  <a:srgbClr val="000099"/>
                </a:solidFill>
                <a:latin typeface="Times New Roman" pitchFamily="18" charset="0"/>
              </a:rPr>
              <a:t>Сохранение психического</a:t>
            </a:r>
          </a:p>
          <a:p>
            <a:pPr algn="ctr"/>
            <a:r>
              <a:rPr lang="ru-RU" sz="2000" dirty="0">
                <a:solidFill>
                  <a:srgbClr val="000099"/>
                </a:solidFill>
                <a:latin typeface="Times New Roman" pitchFamily="18" charset="0"/>
              </a:rPr>
              <a:t> здоровья детей</a:t>
            </a:r>
          </a:p>
        </p:txBody>
      </p:sp>
      <p:sp>
        <p:nvSpPr>
          <p:cNvPr id="10252" name="AutoShape 12"/>
          <p:cNvSpPr>
            <a:spLocks noChangeArrowheads="1"/>
          </p:cNvSpPr>
          <p:nvPr/>
        </p:nvSpPr>
        <p:spPr bwMode="auto">
          <a:xfrm>
            <a:off x="5486400" y="3505200"/>
            <a:ext cx="3657600" cy="1524000"/>
          </a:xfrm>
          <a:prstGeom prst="foldedCorner">
            <a:avLst>
              <a:gd name="adj" fmla="val 12500"/>
            </a:avLst>
          </a:prstGeom>
          <a:solidFill>
            <a:srgbClr val="AFAFFF"/>
          </a:solidFill>
          <a:ln w="9525">
            <a:solidFill>
              <a:srgbClr val="ABAB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dirty="0">
                <a:solidFill>
                  <a:srgbClr val="000099"/>
                </a:solidFill>
                <a:latin typeface="Times New Roman" pitchFamily="18" charset="0"/>
              </a:rPr>
              <a:t>Создание благоприятной </a:t>
            </a:r>
          </a:p>
          <a:p>
            <a:pPr algn="ctr"/>
            <a:r>
              <a:rPr lang="ru-RU" sz="2000" dirty="0">
                <a:solidFill>
                  <a:srgbClr val="000099"/>
                </a:solidFill>
                <a:latin typeface="Times New Roman" pitchFamily="18" charset="0"/>
              </a:rPr>
              <a:t>социально – психологической </a:t>
            </a:r>
          </a:p>
          <a:p>
            <a:pPr algn="ctr"/>
            <a:r>
              <a:rPr lang="ru-RU" sz="2000" dirty="0">
                <a:solidFill>
                  <a:srgbClr val="000099"/>
                </a:solidFill>
                <a:latin typeface="Times New Roman" pitchFamily="18" charset="0"/>
              </a:rPr>
              <a:t>атмосферы</a:t>
            </a:r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 flipH="1">
            <a:off x="1828800" y="1905000"/>
            <a:ext cx="2590800" cy="1447800"/>
          </a:xfrm>
          <a:prstGeom prst="line">
            <a:avLst/>
          </a:prstGeom>
          <a:noFill/>
          <a:ln w="38100">
            <a:solidFill>
              <a:srgbClr val="D60000"/>
            </a:solidFill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>
            <a:off x="4419600" y="1905000"/>
            <a:ext cx="2971800" cy="1524000"/>
          </a:xfrm>
          <a:prstGeom prst="line">
            <a:avLst/>
          </a:prstGeom>
          <a:noFill/>
          <a:ln w="38100">
            <a:solidFill>
              <a:srgbClr val="D60000"/>
            </a:solidFill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79634" y="2967335"/>
            <a:ext cx="18473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714488"/>
            <a:ext cx="8715436" cy="7979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r>
              <a:rPr kumimoji="0" lang="ru-RU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1. создание образовательной среды, обеспечивающей снятие всех </a:t>
            </a:r>
          </a:p>
          <a:p>
            <a:r>
              <a:rPr kumimoji="0" lang="ru-RU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стрессобразующих факторов учебно-воспитательного процесса</a:t>
            </a:r>
            <a:endParaRPr lang="ru-RU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4286256"/>
            <a:ext cx="7715304" cy="35719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20AA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5. осознание ребенком успешности в любых видах деятельности.</a:t>
            </a:r>
            <a:endParaRPr kumimoji="0" lang="ru-RU" b="1" i="1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420AA6"/>
              </a:solidFill>
              <a:latin typeface="Arial" pitchFamily="34" charset="0"/>
              <a:ea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3286124"/>
            <a:ext cx="7000924" cy="35719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lvl="0"/>
            <a:r>
              <a:rPr kumimoji="0" lang="ru-RU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20AA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3. обеспечение мотивации образовательной деятельности.</a:t>
            </a:r>
            <a:endParaRPr kumimoji="0" lang="ru-RU" b="1" i="1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420AA6"/>
              </a:solidFill>
              <a:latin typeface="Arial" pitchFamily="34" charset="0"/>
              <a:ea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2714620"/>
            <a:ext cx="7429552" cy="35719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20AA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2. творческий характер образовательного процесса.</a:t>
            </a:r>
            <a:endParaRPr kumimoji="0" lang="ru-RU" b="1" i="1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420AA6"/>
              </a:solidFill>
              <a:latin typeface="Arial" pitchFamily="34" charset="0"/>
              <a:ea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4282" y="3786190"/>
            <a:ext cx="3357586" cy="35719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lvl="0"/>
            <a:r>
              <a:rPr kumimoji="0" lang="ru-RU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20AA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4. принцип целостности.</a:t>
            </a:r>
            <a:endParaRPr kumimoji="0" lang="ru-RU" b="1" i="1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420AA6"/>
              </a:solidFill>
              <a:latin typeface="Arial" pitchFamily="34" charset="0"/>
              <a:ea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4282" y="4786322"/>
            <a:ext cx="6715172" cy="35718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lvl="0"/>
            <a:r>
              <a:rPr kumimoji="0" lang="ru-RU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20AA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6. рациональная организация двигательной активности.</a:t>
            </a:r>
            <a:endParaRPr kumimoji="0" lang="ru-RU" b="1" i="1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420AA6"/>
              </a:solidFill>
              <a:latin typeface="Arial" pitchFamily="34" charset="0"/>
              <a:ea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71538" y="5286388"/>
            <a:ext cx="5572164" cy="28575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lvl="0"/>
            <a:r>
              <a:rPr kumimoji="0" lang="ru-RU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20AA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7. обеспечение адекватного восстановления сил.</a:t>
            </a:r>
            <a:endParaRPr kumimoji="0" lang="ru-RU" b="1" i="1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420AA6"/>
              </a:solidFill>
              <a:latin typeface="Arial" pitchFamily="34" charset="0"/>
              <a:ea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214546" y="5786454"/>
            <a:ext cx="4643470" cy="35719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lvl="0"/>
            <a:r>
              <a:rPr kumimoji="0" lang="ru-RU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20AA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8. обеспечение прочного запоминания.</a:t>
            </a:r>
            <a:endParaRPr kumimoji="0" lang="ru-RU" b="1" i="1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420AA6"/>
              </a:solidFill>
              <a:latin typeface="Arial" pitchFamily="34" charset="0"/>
              <a:ea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404403" y="6215082"/>
            <a:ext cx="5739597" cy="29789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lvl="0"/>
            <a:r>
              <a:rPr kumimoji="0" lang="ru-RU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20AA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9. комплексная система закаливания детей.</a:t>
            </a:r>
            <a:endParaRPr kumimoji="0" lang="ru-RU" b="1" i="1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420AA6"/>
              </a:solidFill>
              <a:latin typeface="Arial" pitchFamily="34" charset="0"/>
              <a:ea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42976" y="500042"/>
            <a:ext cx="635798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r>
              <a:rPr lang="ru-RU" sz="2400" dirty="0" smtClean="0">
                <a:ln>
                  <a:solidFill>
                    <a:srgbClr val="420AA6"/>
                  </a:solidFill>
                </a:ln>
                <a:solidFill>
                  <a:srgbClr val="00359E"/>
                </a:solidFill>
              </a:rPr>
              <a:t>основополагающие принципы здоровьесберегающих технологий </a:t>
            </a:r>
            <a:endParaRPr lang="ru-RU" sz="2400" b="1" i="1" cap="none" spc="0" dirty="0">
              <a:ln>
                <a:solidFill>
                  <a:srgbClr val="420AA6"/>
                </a:solidFill>
              </a:ln>
              <a:solidFill>
                <a:srgbClr val="00359E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42910" y="571480"/>
            <a:ext cx="7643866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ru-RU" sz="2400" b="1" i="1" u="none" strike="noStrike" cap="none" spc="0" normalizeH="0" baseline="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Физкультминутки</a:t>
            </a:r>
            <a:r>
              <a:rPr kumimoji="0" lang="ru-RU" sz="2400" b="1" i="1" u="none" strike="noStrike" cap="none" spc="0" normalizeH="0" baseline="0" dirty="0" smtClean="0">
                <a:ln w="10541" cmpd="sng">
                  <a:solidFill>
                    <a:srgbClr val="420AA6"/>
                  </a:solidFill>
                  <a:prstDash val="solid"/>
                </a:ln>
                <a:solidFill>
                  <a:srgbClr val="420AA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естественный элемент урока в начальных классах, который обусловлен физиологическими потребностями в двигательной активности детей. Они помогают снять статическое утомление различных мышц, ослабить умственное напряжение, снять зрительное утомление.</a:t>
            </a:r>
            <a:endParaRPr lang="ru-RU" sz="2400" b="1" i="1" cap="none" spc="0" dirty="0">
              <a:ln w="10541" cmpd="sng">
                <a:solidFill>
                  <a:srgbClr val="420AA6"/>
                </a:solidFill>
                <a:prstDash val="solid"/>
              </a:ln>
              <a:solidFill>
                <a:srgbClr val="420AA6"/>
              </a:solidFill>
              <a:effectLst/>
            </a:endParaRPr>
          </a:p>
        </p:txBody>
      </p:sp>
      <p:pic>
        <p:nvPicPr>
          <p:cNvPr id="4" name="Рисунок 3" descr="IMG_3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868" y="3643314"/>
            <a:ext cx="4024341" cy="30182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32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428604"/>
            <a:ext cx="3714776" cy="2786082"/>
          </a:xfrm>
          <a:prstGeom prst="rect">
            <a:avLst/>
          </a:prstGeom>
        </p:spPr>
      </p:pic>
      <p:pic>
        <p:nvPicPr>
          <p:cNvPr id="3" name="Рисунок 2" descr="IMG_33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3571876"/>
            <a:ext cx="3333773" cy="2500330"/>
          </a:xfrm>
          <a:prstGeom prst="rect">
            <a:avLst/>
          </a:prstGeom>
        </p:spPr>
      </p:pic>
      <p:pic>
        <p:nvPicPr>
          <p:cNvPr id="4" name="Рисунок 3" descr="IMG_32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428604"/>
            <a:ext cx="4534151" cy="34006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_33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500438"/>
            <a:ext cx="4069109" cy="30518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Другая 2">
      <a:dk1>
        <a:srgbClr val="77D5EA"/>
      </a:dk1>
      <a:lt1>
        <a:sysClr val="window" lastClr="FFFFFF"/>
      </a:lt1>
      <a:dk2>
        <a:srgbClr val="77D5EA"/>
      </a:dk2>
      <a:lt2>
        <a:srgbClr val="DEF5FA"/>
      </a:lt2>
      <a:accent1>
        <a:srgbClr val="1FADCC"/>
      </a:accent1>
      <a:accent2>
        <a:srgbClr val="F8D1D3"/>
      </a:accent2>
      <a:accent3>
        <a:srgbClr val="F7C1A3"/>
      </a:accent3>
      <a:accent4>
        <a:srgbClr val="77D5EA"/>
      </a:accent4>
      <a:accent5>
        <a:srgbClr val="B5E8F3"/>
      </a:accent5>
      <a:accent6>
        <a:srgbClr val="77D5EA"/>
      </a:accent6>
      <a:hlink>
        <a:srgbClr val="1FADCC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644</TotalTime>
  <Words>535</Words>
  <Application>Microsoft Office PowerPoint</Application>
  <PresentationFormat>Экран (4:3)</PresentationFormat>
  <Paragraphs>51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</cp:lastModifiedBy>
  <cp:revision>68</cp:revision>
  <dcterms:created xsi:type="dcterms:W3CDTF">2012-03-09T08:13:38Z</dcterms:created>
  <dcterms:modified xsi:type="dcterms:W3CDTF">2012-03-14T10:07:45Z</dcterms:modified>
</cp:coreProperties>
</file>