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63" r:id="rId4"/>
    <p:sldId id="269" r:id="rId5"/>
    <p:sldId id="275" r:id="rId6"/>
    <p:sldId id="277" r:id="rId7"/>
    <p:sldId id="279" r:id="rId8"/>
    <p:sldId id="268" r:id="rId9"/>
    <p:sldId id="286" r:id="rId10"/>
    <p:sldId id="271" r:id="rId11"/>
    <p:sldId id="290" r:id="rId12"/>
    <p:sldId id="276" r:id="rId13"/>
    <p:sldId id="265" r:id="rId14"/>
    <p:sldId id="266" r:id="rId15"/>
    <p:sldId id="267" r:id="rId16"/>
    <p:sldId id="288" r:id="rId17"/>
    <p:sldId id="28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01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26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95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75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7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5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90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64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67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98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4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5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836712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Основные приёмы дифференциации звонких и глухих согласных у школьников</a:t>
            </a: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с помощью </a:t>
            </a:r>
            <a:r>
              <a:rPr lang="ru-RU" sz="4000" kern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j-ea"/>
                <a:cs typeface="+mj-cs"/>
              </a:rPr>
              <a:t>ЦОР</a:t>
            </a: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.</a:t>
            </a: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</a:t>
            </a:r>
            <a:endParaRPr kumimoji="0" lang="ru-RU" sz="4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465700"/>
            <a:ext cx="597666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defRPr/>
            </a:pPr>
            <a:r>
              <a:rPr lang="ru-RU" sz="2400" i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Логопед специальной коррекционной школы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defRPr/>
            </a:pPr>
            <a:r>
              <a:rPr lang="ru-RU" sz="2400" i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«Возможность» г. Дубны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defRPr/>
            </a:pPr>
            <a:r>
              <a:rPr lang="ru-RU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Бариньяк</a:t>
            </a:r>
            <a:r>
              <a:rPr lang="ru-RU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ru-RU" sz="240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Цветана</a:t>
            </a:r>
            <a:r>
              <a:rPr lang="ru-RU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342402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4685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659485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5) </a:t>
            </a:r>
            <a:r>
              <a:rPr lang="ru-RU" b="1" dirty="0">
                <a:solidFill>
                  <a:srgbClr val="0070C0"/>
                </a:solidFill>
              </a:rPr>
              <a:t>на материале связных текстов: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В</a:t>
            </a:r>
            <a:r>
              <a:rPr lang="ru-RU" b="1" dirty="0" smtClean="0"/>
              <a:t>ставить </a:t>
            </a:r>
            <a:r>
              <a:rPr lang="ru-RU" b="1" dirty="0"/>
              <a:t>пропущенные </a:t>
            </a:r>
            <a:r>
              <a:rPr lang="ru-RU" b="1" dirty="0" smtClean="0"/>
              <a:t>буквы.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Списать </a:t>
            </a:r>
            <a:r>
              <a:rPr lang="ru-RU" b="1" dirty="0"/>
              <a:t>текст, заменяя картинки </a:t>
            </a:r>
            <a:r>
              <a:rPr lang="ru-RU" b="1" dirty="0" smtClean="0"/>
              <a:t>словами.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Послушать </a:t>
            </a:r>
            <a:r>
              <a:rPr lang="ru-RU" b="1" dirty="0"/>
              <a:t>рассказ и письменно ответить на </a:t>
            </a:r>
            <a:r>
              <a:rPr lang="ru-RU" b="1" dirty="0" smtClean="0"/>
              <a:t>вопросы.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Изложения.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З</a:t>
            </a:r>
            <a:r>
              <a:rPr lang="ru-RU" b="1" dirty="0" smtClean="0"/>
              <a:t>рительный диктант.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Слуховой диктант.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Творческий рассказ.</a:t>
            </a:r>
            <a:endParaRPr lang="ru-RU" b="1" dirty="0"/>
          </a:p>
          <a:p>
            <a:pPr lvl="0"/>
            <a:r>
              <a:rPr lang="ru-RU" b="1" dirty="0" smtClean="0"/>
              <a:t>Далее </a:t>
            </a:r>
            <a:r>
              <a:rPr lang="ru-RU" b="1" dirty="0"/>
              <a:t>проводится аналогичная работа с </a:t>
            </a:r>
            <a:r>
              <a:rPr lang="ru-RU" b="1" dirty="0" smtClean="0"/>
              <a:t>парами: </a:t>
            </a:r>
          </a:p>
          <a:p>
            <a:pPr lvl="0"/>
            <a:r>
              <a:rPr lang="ru-RU" b="1" i="1" dirty="0" smtClean="0">
                <a:solidFill>
                  <a:schemeClr val="tx2"/>
                </a:solidFill>
              </a:rPr>
              <a:t>  [</a:t>
            </a:r>
            <a:r>
              <a:rPr lang="ru-RU" b="1" i="1" dirty="0">
                <a:solidFill>
                  <a:schemeClr val="tx2"/>
                </a:solidFill>
              </a:rPr>
              <a:t>б]-[п], [д]-[т], [в]-[ф], [г]-[к], [ж]-[ш].</a:t>
            </a:r>
          </a:p>
        </p:txBody>
      </p:sp>
    </p:spTree>
    <p:extLst>
      <p:ext uri="{BB962C8B-B14F-4D97-AF65-F5344CB8AC3E}">
        <p14:creationId xmlns:p14="http://schemas.microsoft.com/office/powerpoint/2010/main" val="166770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784" y="27171"/>
            <a:ext cx="92237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64635" y="1916832"/>
            <a:ext cx="5695597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00B050"/>
                </a:solidFill>
              </a:rPr>
              <a:t>Основной задачей этого этапа является:</a:t>
            </a:r>
          </a:p>
          <a:p>
            <a:pPr marL="457200" indent="-457200">
              <a:lnSpc>
                <a:spcPct val="80000"/>
              </a:lnSpc>
              <a:defRPr/>
            </a:pPr>
            <a:endParaRPr lang="ru-RU" sz="2000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000" dirty="0"/>
              <a:t> </a:t>
            </a:r>
            <a:r>
              <a:rPr lang="ru-RU" sz="2000" b="1" dirty="0"/>
              <a:t>Развитие умения дифференцировать согласные звуки и буквы в устной и письменной речи;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ru-RU" sz="2000" b="1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000" b="1" dirty="0"/>
              <a:t>Дифференциация звонких и глухих согласных;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ru-RU" sz="2000" b="1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000" b="1" dirty="0"/>
              <a:t>Дифференциация согласных звуков, сходных по артикуляционным признакам;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ru-RU" sz="2000" b="1" dirty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ru-RU" sz="2000" b="1" dirty="0"/>
              <a:t>Дифференциация согласных звуков, сходных по графическим признакам;</a:t>
            </a:r>
          </a:p>
          <a:p>
            <a:pPr marL="457200" indent="-457200">
              <a:lnSpc>
                <a:spcPct val="80000"/>
              </a:lnSpc>
              <a:defRPr/>
            </a:pPr>
            <a:endParaRPr lang="ru-RU" sz="2000" b="1" dirty="0"/>
          </a:p>
          <a:p>
            <a:pPr marL="457200" indent="-457200">
              <a:lnSpc>
                <a:spcPct val="80000"/>
              </a:lnSpc>
              <a:defRPr/>
            </a:pPr>
            <a:endParaRPr lang="ru-RU" sz="1600" b="1" dirty="0"/>
          </a:p>
          <a:p>
            <a:pPr marL="457200" indent="-457200">
              <a:lnSpc>
                <a:spcPct val="80000"/>
              </a:lnSpc>
              <a:defRPr/>
            </a:pPr>
            <a:endParaRPr lang="ru-RU" sz="1600" b="1" dirty="0"/>
          </a:p>
          <a:p>
            <a:pPr marL="457200" indent="-457200">
              <a:lnSpc>
                <a:spcPct val="80000"/>
              </a:lnSpc>
              <a:defRPr/>
            </a:pPr>
            <a:r>
              <a:rPr lang="ru-RU" sz="1600" dirty="0">
                <a:solidFill>
                  <a:schemeClr val="folHlink"/>
                </a:solidFill>
              </a:rPr>
              <a:t> 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64635" y="641390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Дифференциация согласных звуков.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174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89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2403555"/>
            <a:ext cx="34563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ru-RU" sz="2800" b="1" dirty="0"/>
              <a:t>Звук и буква п.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800" b="1" dirty="0"/>
              <a:t>Звук и буква б.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800" b="1" dirty="0"/>
              <a:t>Звук и буква ф.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800" b="1" dirty="0"/>
              <a:t>Звук и буква в.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800" b="1" dirty="0"/>
              <a:t>Звук и буква </a:t>
            </a:r>
            <a:r>
              <a:rPr lang="ru-RU" sz="2800" b="1" dirty="0" smtClean="0"/>
              <a:t>к.</a:t>
            </a:r>
            <a:endParaRPr lang="ru-RU" sz="2800" b="1" dirty="0"/>
          </a:p>
          <a:p>
            <a:pPr marL="514350" indent="-514350">
              <a:buFont typeface="Arial" pitchFamily="34" charset="0"/>
              <a:buChar char="•"/>
            </a:pPr>
            <a:r>
              <a:rPr lang="ru-RU" sz="2800" b="1" dirty="0"/>
              <a:t>Звук и буква </a:t>
            </a:r>
            <a:r>
              <a:rPr lang="ru-RU" sz="2800" b="1" dirty="0" smtClean="0"/>
              <a:t>г.</a:t>
            </a:r>
            <a:endParaRPr lang="ru-RU" sz="2800" b="1" dirty="0"/>
          </a:p>
          <a:p>
            <a:pPr marL="514350" indent="-514350">
              <a:buFont typeface="Arial" pitchFamily="34" charset="0"/>
              <a:buChar char="•"/>
            </a:pP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5" y="1052736"/>
            <a:ext cx="76028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Презентации по теме: «Развитие </a:t>
            </a:r>
            <a:r>
              <a:rPr lang="ru-RU" sz="2800" b="1" dirty="0">
                <a:solidFill>
                  <a:srgbClr val="00B050"/>
                </a:solidFill>
              </a:rPr>
              <a:t>умения дифференцировать согласные звуки и буквы в устной и письменной </a:t>
            </a:r>
            <a:r>
              <a:rPr lang="ru-RU" sz="2800" b="1" dirty="0" smtClean="0">
                <a:solidFill>
                  <a:srgbClr val="00B050"/>
                </a:solidFill>
              </a:rPr>
              <a:t>речи»: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2576731"/>
            <a:ext cx="31683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800" b="1" dirty="0"/>
              <a:t>Звук и буква </a:t>
            </a:r>
            <a:r>
              <a:rPr lang="ru-RU" sz="2800" b="1" dirty="0" smtClean="0"/>
              <a:t>т. </a:t>
            </a:r>
            <a:endParaRPr lang="ru-RU" sz="28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800" b="1" dirty="0"/>
              <a:t>Звук и буква </a:t>
            </a:r>
            <a:r>
              <a:rPr lang="ru-RU" sz="2800" b="1" dirty="0" smtClean="0"/>
              <a:t>д.</a:t>
            </a:r>
            <a:endParaRPr lang="ru-RU" sz="28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800" b="1" dirty="0"/>
              <a:t>Звук и буква </a:t>
            </a:r>
            <a:r>
              <a:rPr lang="ru-RU" sz="2800" b="1" dirty="0" smtClean="0"/>
              <a:t>с.</a:t>
            </a:r>
            <a:endParaRPr lang="ru-RU" sz="28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800" b="1" dirty="0"/>
              <a:t>Звук и буква </a:t>
            </a:r>
            <a:r>
              <a:rPr lang="ru-RU" sz="2800" b="1" dirty="0" smtClean="0"/>
              <a:t>з.</a:t>
            </a:r>
            <a:endParaRPr lang="ru-RU" sz="2800" b="1" dirty="0"/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0411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965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874770"/>
            <a:ext cx="79563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dirty="0">
                <a:solidFill>
                  <a:srgbClr val="00B050"/>
                </a:solidFill>
              </a:rPr>
              <a:t>Презентации по теме: </a:t>
            </a:r>
            <a:r>
              <a:rPr lang="ru-RU" sz="3600" b="1" dirty="0" smtClean="0">
                <a:solidFill>
                  <a:srgbClr val="00B050"/>
                </a:solidFill>
              </a:rPr>
              <a:t>«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Дифференциация звонких и глухих согласных»: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813401"/>
            <a:ext cx="48245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п – </a:t>
            </a:r>
            <a:r>
              <a:rPr lang="ru-RU" sz="2400" b="1" dirty="0" smtClean="0"/>
              <a:t>б.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ф – </a:t>
            </a:r>
            <a:r>
              <a:rPr lang="ru-RU" sz="2400" b="1" dirty="0" smtClean="0"/>
              <a:t>в.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к – </a:t>
            </a:r>
            <a:r>
              <a:rPr lang="ru-RU" sz="2400" b="1" dirty="0" smtClean="0"/>
              <a:t>г.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т – </a:t>
            </a:r>
            <a:r>
              <a:rPr lang="ru-RU" sz="2400" b="1" dirty="0" smtClean="0"/>
              <a:t>д.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с – </a:t>
            </a:r>
            <a:r>
              <a:rPr lang="ru-RU" sz="2400" b="1" dirty="0" smtClean="0"/>
              <a:t>з.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ш – </a:t>
            </a:r>
            <a:r>
              <a:rPr lang="ru-RU" sz="2400" b="1" dirty="0" smtClean="0"/>
              <a:t>ж.</a:t>
            </a:r>
            <a:endParaRPr lang="ru-RU" sz="2400" b="1" dirty="0"/>
          </a:p>
          <a:p>
            <a:pPr marL="285750" indent="-285750">
              <a:buFont typeface="Arial" pitchFamily="34" charset="0"/>
              <a:buChar char="•"/>
              <a:defRPr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197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764704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dirty="0">
                <a:solidFill>
                  <a:srgbClr val="00B050"/>
                </a:solidFill>
              </a:rPr>
              <a:t>Презентации по теме: </a:t>
            </a:r>
            <a:r>
              <a:rPr lang="ru-RU" sz="3600" b="1" dirty="0" smtClean="0">
                <a:solidFill>
                  <a:srgbClr val="00B050"/>
                </a:solidFill>
              </a:rPr>
              <a:t>«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Дифференциация согласных звуков, сходных по артикуляционным признакам»: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429000"/>
            <a:ext cx="5886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т – ч.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ч – ц.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ч – щ.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sz="2400" b="1" dirty="0"/>
              <a:t>Дифференциация звуков ш – щ.</a:t>
            </a:r>
          </a:p>
          <a:p>
            <a:pPr>
              <a:defRPr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408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548680"/>
            <a:ext cx="6696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600" b="1" dirty="0">
                <a:solidFill>
                  <a:srgbClr val="00B050"/>
                </a:solidFill>
              </a:rPr>
              <a:t>Презентации по теме: </a:t>
            </a:r>
            <a:r>
              <a:rPr lang="ru-RU" sz="3600" b="1" dirty="0" smtClean="0">
                <a:solidFill>
                  <a:srgbClr val="00B050"/>
                </a:solidFill>
              </a:rPr>
              <a:t>«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Дифференциация согласных звуков, сходных по графическим признакам»: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716917"/>
            <a:ext cx="64807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sz="2400" b="1" dirty="0"/>
              <a:t>Дифференциация графически сходных букв п – </a:t>
            </a:r>
            <a:r>
              <a:rPr lang="ru-RU" sz="2400" b="1" dirty="0" smtClean="0"/>
              <a:t>т.</a:t>
            </a:r>
            <a:endParaRPr lang="ru-RU" sz="2400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400" b="1" dirty="0"/>
              <a:t>Дифференциация графически сходных букв б – </a:t>
            </a:r>
            <a:r>
              <a:rPr lang="ru-RU" sz="2400" b="1" dirty="0" smtClean="0"/>
              <a:t>д.</a:t>
            </a:r>
            <a:endParaRPr lang="ru-RU" sz="2400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400" b="1" dirty="0"/>
              <a:t>Дифференциация графически сходных букв л – </a:t>
            </a:r>
            <a:r>
              <a:rPr lang="ru-RU" sz="2400" b="1" dirty="0" smtClean="0"/>
              <a:t>м. </a:t>
            </a:r>
            <a:endParaRPr lang="ru-RU" sz="2400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2400" b="1" dirty="0"/>
              <a:t>Дифференциация графически сходных букв х </a:t>
            </a:r>
            <a:r>
              <a:rPr lang="ru-RU" sz="2400" b="1" dirty="0" smtClean="0"/>
              <a:t>– ж.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2013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172" y="1628800"/>
            <a:ext cx="8229600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4098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77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902842"/>
            <a:ext cx="55446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AutoNum type="arabicPeriod"/>
            </a:pPr>
            <a:r>
              <a:rPr lang="ru-RU" sz="3200" b="1" dirty="0">
                <a:latin typeface="Times New Roman" pitchFamily="18" charset="0"/>
              </a:rPr>
              <a:t>Развивая фонематический слух, </a:t>
            </a:r>
            <a:endParaRPr lang="ru-RU" sz="3200" b="1" dirty="0" smtClean="0">
              <a:latin typeface="Times New Roman" pitchFamily="18" charset="0"/>
            </a:endParaRPr>
          </a:p>
          <a:p>
            <a:endParaRPr lang="ru-RU" sz="3200" b="1" dirty="0">
              <a:latin typeface="Times New Roman" pitchFamily="18" charset="0"/>
            </a:endParaRPr>
          </a:p>
          <a:p>
            <a:pPr>
              <a:buFontTx/>
              <a:buAutoNum type="arabicPeriod"/>
            </a:pPr>
            <a:endParaRPr lang="ru-RU" sz="3200" b="1" dirty="0">
              <a:latin typeface="Times New Roman" pitchFamily="18" charset="0"/>
            </a:endParaRPr>
          </a:p>
          <a:p>
            <a:pPr>
              <a:buFontTx/>
              <a:buAutoNum type="arabicPeriod"/>
            </a:pPr>
            <a:endParaRPr lang="ru-RU" sz="3200" b="1" dirty="0">
              <a:latin typeface="Times New Roman" pitchFamily="18" charset="0"/>
            </a:endParaRPr>
          </a:p>
          <a:p>
            <a:endParaRPr lang="ru-RU" sz="3200" b="1" dirty="0">
              <a:latin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</a:rPr>
              <a:t>вы облегчите ребенку процесс  освоения чтением и </a:t>
            </a:r>
          </a:p>
          <a:p>
            <a:r>
              <a:rPr lang="ru-RU" sz="3200" b="1" dirty="0">
                <a:latin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</a:rPr>
              <a:t>исьмом!</a:t>
            </a:r>
            <a:endParaRPr lang="ru-RU" sz="3200" b="1" dirty="0">
              <a:latin typeface="Times New Roman" pitchFamily="18" charset="0"/>
            </a:endParaRPr>
          </a:p>
        </p:txBody>
      </p:sp>
      <p:pic>
        <p:nvPicPr>
          <p:cNvPr id="1026" name="Picture 2" descr="http://vmurmanske.ru/serverdata/udata/news/sl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484784"/>
            <a:ext cx="3323180" cy="2492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77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172" y="1628800"/>
            <a:ext cx="8229600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4098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1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75656" y="1124744"/>
            <a:ext cx="669674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600" b="1" noProof="0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00B050"/>
                </a:solidFill>
              </a:rPr>
              <a:t>Спасибо за внимание!</a:t>
            </a:r>
            <a:r>
              <a:rPr kumimoji="0" lang="ru-RU" sz="3200" b="1" i="0" u="none" strike="noStrike" kern="0" cap="none" spc="0" normalizeH="0" baseline="0" noProof="0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ru-RU" sz="3200" b="1" i="0" u="none" strike="noStrike" kern="0" cap="none" spc="0" normalizeH="0" baseline="0" noProof="0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endParaRPr kumimoji="0" lang="ru-RU" sz="3200" b="0" i="0" u="none" strike="noStrike" kern="0" cap="none" spc="0" normalizeH="0" baseline="0" noProof="0" dirty="0" smtClean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pic>
        <p:nvPicPr>
          <p:cNvPr id="8" name="Рисунок 7" descr="http://cs10970.vkontakte.ru/u23758715/-14/x_2fc2ada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94130"/>
            <a:ext cx="5206923" cy="36533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0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172" y="1628800"/>
            <a:ext cx="8229600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4098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648" y="2228671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</a:rPr>
              <a:t>.    С </a:t>
            </a:r>
            <a:r>
              <a:rPr lang="ru-RU" b="1" dirty="0">
                <a:latin typeface="Times New Roman" pitchFamily="18" charset="0"/>
              </a:rPr>
              <a:t>помощью каких упражнений </a:t>
            </a:r>
            <a:r>
              <a:rPr lang="ru-RU" b="1" dirty="0" smtClean="0">
                <a:latin typeface="Times New Roman" pitchFamily="18" charset="0"/>
              </a:rPr>
              <a:t>учителя </a:t>
            </a:r>
            <a:r>
              <a:rPr lang="ru-RU" b="1" dirty="0">
                <a:latin typeface="Times New Roman" pitchFamily="18" charset="0"/>
              </a:rPr>
              <a:t>начальных классов могут  </a:t>
            </a:r>
            <a:r>
              <a:rPr lang="ru-RU" b="1" dirty="0" smtClean="0">
                <a:latin typeface="Times New Roman" pitchFamily="18" charset="0"/>
              </a:rPr>
              <a:t>самостоятельно </a:t>
            </a:r>
            <a:r>
              <a:rPr lang="ru-RU" b="1" dirty="0">
                <a:latin typeface="Times New Roman" pitchFamily="18" charset="0"/>
              </a:rPr>
              <a:t>развивать </a:t>
            </a:r>
            <a:r>
              <a:rPr lang="ru-RU" b="1" dirty="0" smtClean="0">
                <a:latin typeface="Times New Roman" pitchFamily="18" charset="0"/>
              </a:rPr>
              <a:t>фонематический слух и фонематическое </a:t>
            </a:r>
            <a:r>
              <a:rPr lang="ru-RU" b="1" dirty="0">
                <a:latin typeface="Times New Roman" pitchFamily="18" charset="0"/>
              </a:rPr>
              <a:t>восприятие?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55679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</a:rPr>
              <a:t>2.    Зачем надо развивать фонематический слух?</a:t>
            </a:r>
            <a:endParaRPr lang="ru-RU" b="1" dirty="0">
              <a:latin typeface="Times New Roman" pitchFamily="18" charset="0"/>
            </a:endParaRPr>
          </a:p>
        </p:txBody>
      </p:sp>
      <p:pic>
        <p:nvPicPr>
          <p:cNvPr id="1026" name="Picture 2" descr="http://www.grodnonews.by/uploads/46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56992"/>
            <a:ext cx="410783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403648" y="980728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</a:rPr>
              <a:t> Как помочь ребёнку овладеть грамотой?</a:t>
            </a:r>
            <a:endParaRPr lang="ru-RU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2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4685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9855" y="116684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Работа по дифференциации проводится в следующей последовательности: на материале звуков, слогов, слов, предложений, связных текстов.</a:t>
            </a:r>
            <a:br>
              <a:rPr lang="ru-RU" b="1" dirty="0">
                <a:solidFill>
                  <a:srgbClr val="00B050"/>
                </a:solidFill>
              </a:rPr>
            </a:br>
            <a:r>
              <a:rPr lang="ru-RU" b="1" dirty="0">
                <a:solidFill>
                  <a:srgbClr val="00B050"/>
                </a:solidFill>
              </a:rPr>
              <a:t/>
            </a:r>
            <a:br>
              <a:rPr lang="ru-RU" b="1" dirty="0">
                <a:solidFill>
                  <a:srgbClr val="00B050"/>
                </a:solidFill>
              </a:rPr>
            </a:br>
            <a:r>
              <a:rPr lang="ru-RU" b="1" dirty="0"/>
              <a:t>Целесообразно начинать работу с пары звуков </a:t>
            </a:r>
            <a:r>
              <a:rPr lang="ru-RU" b="1" dirty="0">
                <a:solidFill>
                  <a:srgbClr val="00B050"/>
                </a:solidFill>
              </a:rPr>
              <a:t>[с]-[</a:t>
            </a:r>
            <a:r>
              <a:rPr lang="ru-RU" b="1" dirty="0" smtClean="0">
                <a:solidFill>
                  <a:srgbClr val="00B050"/>
                </a:solidFill>
              </a:rPr>
              <a:t>з].</a:t>
            </a:r>
            <a:r>
              <a:rPr lang="ru-RU" b="1" dirty="0" smtClean="0"/>
              <a:t>Могут </a:t>
            </a:r>
            <a:r>
              <a:rPr lang="ru-RU" b="1" dirty="0"/>
              <a:t>быть использованы следующие приемы работы</a:t>
            </a:r>
            <a:r>
              <a:rPr lang="ru-RU" b="1" dirty="0" smtClean="0"/>
              <a:t>: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1) </a:t>
            </a:r>
            <a:r>
              <a:rPr lang="ru-RU" b="1" dirty="0">
                <a:solidFill>
                  <a:srgbClr val="0070C0"/>
                </a:solidFill>
              </a:rPr>
              <a:t>на материале звуков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endParaRPr lang="ru-RU" b="1" dirty="0">
              <a:solidFill>
                <a:srgbClr val="0070C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Выделить </a:t>
            </a:r>
            <a:r>
              <a:rPr lang="ru-RU" b="1" dirty="0"/>
              <a:t>начальный звук в </a:t>
            </a:r>
            <a:r>
              <a:rPr lang="ru-RU" b="1" dirty="0" smtClean="0"/>
              <a:t>словах: </a:t>
            </a:r>
            <a:r>
              <a:rPr lang="ru-RU" b="1" i="1" dirty="0" smtClean="0">
                <a:solidFill>
                  <a:schemeClr val="tx2"/>
                </a:solidFill>
              </a:rPr>
              <a:t>сани</a:t>
            </a:r>
            <a:r>
              <a:rPr lang="ru-RU" b="1" i="1" dirty="0">
                <a:solidFill>
                  <a:schemeClr val="tx2"/>
                </a:solidFill>
              </a:rPr>
              <a:t>, </a:t>
            </a:r>
            <a:r>
              <a:rPr lang="ru-RU" b="1" i="1" dirty="0" smtClean="0">
                <a:solidFill>
                  <a:schemeClr val="tx2"/>
                </a:solidFill>
              </a:rPr>
              <a:t>зайка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Назвать </a:t>
            </a:r>
            <a:r>
              <a:rPr lang="ru-RU" b="1" dirty="0"/>
              <a:t>из ряда звуков схожие по артикуляции </a:t>
            </a:r>
            <a:r>
              <a:rPr lang="ru-RU" b="1" dirty="0" smtClean="0"/>
              <a:t>звуки:</a:t>
            </a:r>
          </a:p>
          <a:p>
            <a:pPr lvl="0"/>
            <a:r>
              <a:rPr lang="ru-RU" b="1" dirty="0" smtClean="0"/>
              <a:t> </a:t>
            </a:r>
            <a:r>
              <a:rPr lang="ru-RU" b="1" i="1" dirty="0" smtClean="0">
                <a:solidFill>
                  <a:schemeClr val="tx2"/>
                </a:solidFill>
              </a:rPr>
              <a:t>с</a:t>
            </a:r>
            <a:r>
              <a:rPr lang="ru-RU" b="1" i="1" dirty="0">
                <a:solidFill>
                  <a:schemeClr val="tx2"/>
                </a:solidFill>
              </a:rPr>
              <a:t>, к, з, у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Запиши </a:t>
            </a:r>
            <a:r>
              <a:rPr lang="ru-RU" b="1" dirty="0"/>
              <a:t>первую букву в </a:t>
            </a:r>
            <a:r>
              <a:rPr lang="ru-RU" b="1" dirty="0" smtClean="0"/>
              <a:t>слове: </a:t>
            </a:r>
            <a:r>
              <a:rPr lang="ru-RU" b="1" i="1" dirty="0" smtClean="0">
                <a:solidFill>
                  <a:schemeClr val="tx2"/>
                </a:solidFill>
              </a:rPr>
              <a:t>Зайка</a:t>
            </a:r>
            <a:r>
              <a:rPr lang="ru-RU" b="1" i="1" dirty="0">
                <a:solidFill>
                  <a:schemeClr val="tx2"/>
                </a:solidFill>
              </a:rPr>
              <a:t>, Соня, сыр, зубы, зонт, стол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Назови </a:t>
            </a:r>
            <a:r>
              <a:rPr lang="ru-RU" b="1" dirty="0"/>
              <a:t>начальный звук в словах на картинках</a:t>
            </a:r>
          </a:p>
        </p:txBody>
      </p:sp>
    </p:spTree>
    <p:extLst>
      <p:ext uri="{BB962C8B-B14F-4D97-AF65-F5344CB8AC3E}">
        <p14:creationId xmlns:p14="http://schemas.microsoft.com/office/powerpoint/2010/main" val="7168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23" y="0"/>
            <a:ext cx="94685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63436" y="1052736"/>
            <a:ext cx="53285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2) </a:t>
            </a:r>
            <a:r>
              <a:rPr lang="ru-RU" b="1" dirty="0">
                <a:solidFill>
                  <a:srgbClr val="0070C0"/>
                </a:solidFill>
              </a:rPr>
              <a:t>на материале слогов: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</a:t>
            </a:r>
            <a:r>
              <a:rPr lang="ru-RU" b="1" dirty="0" smtClean="0"/>
              <a:t>бразуй </a:t>
            </a:r>
            <a:r>
              <a:rPr lang="ru-RU" b="1" dirty="0"/>
              <a:t>слоги и </a:t>
            </a:r>
            <a:r>
              <a:rPr lang="ru-RU" b="1" dirty="0" smtClean="0"/>
              <a:t>прочитай.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Прочитай </a:t>
            </a:r>
            <a:r>
              <a:rPr lang="ru-RU" b="1" dirty="0"/>
              <a:t>слоги </a:t>
            </a:r>
            <a:r>
              <a:rPr lang="ru-RU" b="1" dirty="0" smtClean="0"/>
              <a:t>парами: </a:t>
            </a:r>
            <a:r>
              <a:rPr lang="ru-RU" b="1" i="1" dirty="0" err="1" smtClean="0">
                <a:solidFill>
                  <a:schemeClr val="tx2"/>
                </a:solidFill>
              </a:rPr>
              <a:t>са</a:t>
            </a:r>
            <a:r>
              <a:rPr lang="ru-RU" b="1" i="1" dirty="0" smtClean="0">
                <a:solidFill>
                  <a:schemeClr val="tx2"/>
                </a:solidFill>
              </a:rPr>
              <a:t>-за</a:t>
            </a:r>
            <a:r>
              <a:rPr lang="ru-RU" b="1" i="1" dirty="0">
                <a:solidFill>
                  <a:schemeClr val="tx2"/>
                </a:solidFill>
              </a:rPr>
              <a:t>, со-</a:t>
            </a:r>
            <a:r>
              <a:rPr lang="ru-RU" b="1" i="1" dirty="0" err="1">
                <a:solidFill>
                  <a:schemeClr val="tx2"/>
                </a:solidFill>
              </a:rPr>
              <a:t>зо</a:t>
            </a:r>
            <a:r>
              <a:rPr lang="ru-RU" b="1" i="1" dirty="0">
                <a:solidFill>
                  <a:schemeClr val="tx2"/>
                </a:solidFill>
              </a:rPr>
              <a:t>… за-</a:t>
            </a:r>
            <a:r>
              <a:rPr lang="ru-RU" b="1" i="1" dirty="0" err="1">
                <a:solidFill>
                  <a:schemeClr val="tx2"/>
                </a:solidFill>
              </a:rPr>
              <a:t>са</a:t>
            </a:r>
            <a:r>
              <a:rPr lang="ru-RU" b="1" i="1" dirty="0">
                <a:solidFill>
                  <a:schemeClr val="tx2"/>
                </a:solidFill>
              </a:rPr>
              <a:t>…</a:t>
            </a:r>
            <a:r>
              <a:rPr lang="ru-RU" b="1" i="1" dirty="0" err="1">
                <a:solidFill>
                  <a:schemeClr val="tx2"/>
                </a:solidFill>
              </a:rPr>
              <a:t>зя-ся</a:t>
            </a:r>
            <a:r>
              <a:rPr lang="ru-RU" b="1" i="1" dirty="0">
                <a:solidFill>
                  <a:schemeClr val="tx2"/>
                </a:solidFill>
              </a:rPr>
              <a:t>…, </a:t>
            </a:r>
            <a:r>
              <a:rPr lang="ru-RU" b="1" i="1" dirty="0" err="1">
                <a:solidFill>
                  <a:schemeClr val="tx2"/>
                </a:solidFill>
              </a:rPr>
              <a:t>ся-зя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solidFill>
                  <a:schemeClr val="tx2"/>
                </a:solidFill>
              </a:rPr>
              <a:t/>
            </a:r>
            <a:br>
              <a:rPr lang="ru-RU" b="1" i="1" dirty="0">
                <a:solidFill>
                  <a:schemeClr val="tx2"/>
                </a:solidFill>
              </a:rPr>
            </a:br>
            <a:r>
              <a:rPr lang="ru-RU" b="1" dirty="0"/>
              <a:t>П</a:t>
            </a:r>
            <a:r>
              <a:rPr lang="ru-RU" b="1" dirty="0" smtClean="0"/>
              <a:t>ослушай </a:t>
            </a:r>
            <a:r>
              <a:rPr lang="ru-RU" b="1" dirty="0"/>
              <a:t>слоги и запиши первый </a:t>
            </a:r>
            <a:r>
              <a:rPr lang="ru-RU" b="1" dirty="0" smtClean="0"/>
              <a:t>звук</a:t>
            </a:r>
            <a:r>
              <a:rPr lang="ru-RU" b="1" i="1" dirty="0" smtClean="0">
                <a:solidFill>
                  <a:schemeClr val="tx2"/>
                </a:solidFill>
              </a:rPr>
              <a:t>: за</a:t>
            </a:r>
            <a:r>
              <a:rPr lang="ru-RU" b="1" i="1" dirty="0">
                <a:solidFill>
                  <a:schemeClr val="tx2"/>
                </a:solidFill>
              </a:rPr>
              <a:t>, </a:t>
            </a:r>
            <a:r>
              <a:rPr lang="ru-RU" b="1" i="1" dirty="0" err="1">
                <a:solidFill>
                  <a:schemeClr val="tx2"/>
                </a:solidFill>
              </a:rPr>
              <a:t>cё</a:t>
            </a:r>
            <a:r>
              <a:rPr lang="ru-RU" b="1" i="1" dirty="0">
                <a:solidFill>
                  <a:schemeClr val="tx2"/>
                </a:solidFill>
              </a:rPr>
              <a:t>, злу, </a:t>
            </a:r>
            <a:r>
              <a:rPr lang="ru-RU" b="1" i="1" dirty="0" err="1">
                <a:solidFill>
                  <a:schemeClr val="tx2"/>
                </a:solidFill>
              </a:rPr>
              <a:t>ска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Запиши </a:t>
            </a:r>
            <a:r>
              <a:rPr lang="ru-RU" b="1" dirty="0"/>
              <a:t>только </a:t>
            </a:r>
            <a:r>
              <a:rPr lang="ru-RU" b="1" dirty="0" smtClean="0"/>
              <a:t>согласные: </a:t>
            </a:r>
            <a:r>
              <a:rPr lang="ru-RU" b="1" i="1" dirty="0" smtClean="0">
                <a:solidFill>
                  <a:schemeClr val="tx2"/>
                </a:solidFill>
              </a:rPr>
              <a:t>аза</a:t>
            </a:r>
            <a:r>
              <a:rPr lang="ru-RU" b="1" i="1" dirty="0">
                <a:solidFill>
                  <a:schemeClr val="tx2"/>
                </a:solidFill>
              </a:rPr>
              <a:t>, </a:t>
            </a:r>
            <a:r>
              <a:rPr lang="ru-RU" b="1" i="1" dirty="0" err="1">
                <a:solidFill>
                  <a:schemeClr val="tx2"/>
                </a:solidFill>
              </a:rPr>
              <a:t>ёсы</a:t>
            </a:r>
            <a:r>
              <a:rPr lang="ru-RU" b="1" i="1" dirty="0">
                <a:solidFill>
                  <a:schemeClr val="tx2"/>
                </a:solidFill>
              </a:rPr>
              <a:t>, узу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Послушай </a:t>
            </a:r>
            <a:r>
              <a:rPr lang="ru-RU" b="1" dirty="0"/>
              <a:t>слоги, запиши по </a:t>
            </a:r>
            <a:r>
              <a:rPr lang="ru-RU" b="1" dirty="0" smtClean="0"/>
              <a:t>памяти: </a:t>
            </a:r>
            <a:r>
              <a:rPr lang="ru-RU" b="1" i="1" dirty="0" smtClean="0">
                <a:solidFill>
                  <a:schemeClr val="tx2"/>
                </a:solidFill>
              </a:rPr>
              <a:t>за-</a:t>
            </a:r>
            <a:r>
              <a:rPr lang="ru-RU" b="1" i="1" dirty="0" err="1" smtClean="0">
                <a:solidFill>
                  <a:schemeClr val="tx2"/>
                </a:solidFill>
              </a:rPr>
              <a:t>са</a:t>
            </a:r>
            <a:r>
              <a:rPr lang="ru-RU" b="1" i="1" dirty="0" smtClean="0">
                <a:solidFill>
                  <a:schemeClr val="tx2"/>
                </a:solidFill>
              </a:rPr>
              <a:t>-за</a:t>
            </a:r>
            <a:r>
              <a:rPr lang="ru-RU" b="1" i="1" dirty="0">
                <a:solidFill>
                  <a:schemeClr val="tx2"/>
                </a:solidFill>
              </a:rPr>
              <a:t>… </a:t>
            </a:r>
            <a:r>
              <a:rPr lang="ru-RU" b="1" i="1" dirty="0" err="1">
                <a:solidFill>
                  <a:schemeClr val="tx2"/>
                </a:solidFill>
              </a:rPr>
              <a:t>са</a:t>
            </a:r>
            <a:r>
              <a:rPr lang="ru-RU" b="1" i="1" dirty="0">
                <a:solidFill>
                  <a:schemeClr val="tx2"/>
                </a:solidFill>
              </a:rPr>
              <a:t>-за-за-</a:t>
            </a:r>
            <a:r>
              <a:rPr lang="ru-RU" b="1" i="1" dirty="0" err="1">
                <a:solidFill>
                  <a:schemeClr val="tx2"/>
                </a:solidFill>
              </a:rPr>
              <a:t>са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</p:txBody>
      </p:sp>
      <p:pic>
        <p:nvPicPr>
          <p:cNvPr id="2050" name="Picture 2" descr="http://skolatrehz.lipetsk.ru/6.3.pril1.files/image0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722" y="1052736"/>
            <a:ext cx="29718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91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19064" y="889843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3) </a:t>
            </a:r>
            <a:r>
              <a:rPr lang="ru-RU" b="1" dirty="0">
                <a:solidFill>
                  <a:srgbClr val="0070C0"/>
                </a:solidFill>
              </a:rPr>
              <a:t>на материале слов: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</a:t>
            </a:r>
            <a:r>
              <a:rPr lang="ru-RU" b="1" dirty="0" smtClean="0"/>
              <a:t>ослушай </a:t>
            </a:r>
            <a:r>
              <a:rPr lang="ru-RU" b="1" dirty="0"/>
              <a:t>слова и запиши те, в которых услышишь звук [с] или </a:t>
            </a:r>
            <a:r>
              <a:rPr lang="ru-RU" b="1" dirty="0" smtClean="0"/>
              <a:t>[з].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Послушай</a:t>
            </a:r>
            <a:r>
              <a:rPr lang="ru-RU" b="1" dirty="0"/>
              <a:t>, запиши начальный/конечный слог </a:t>
            </a:r>
            <a:endParaRPr lang="ru-RU" b="1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solidFill>
                  <a:schemeClr val="tx2"/>
                </a:solidFill>
              </a:rPr>
              <a:t>С</a:t>
            </a:r>
            <a:r>
              <a:rPr lang="ru-RU" b="1" i="1" dirty="0" smtClean="0">
                <a:solidFill>
                  <a:schemeClr val="tx2"/>
                </a:solidFill>
              </a:rPr>
              <a:t>ани</a:t>
            </a:r>
            <a:r>
              <a:rPr lang="ru-RU" b="1" i="1" dirty="0">
                <a:solidFill>
                  <a:schemeClr val="tx2"/>
                </a:solidFill>
              </a:rPr>
              <a:t>, Зоя…/коса, вези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Вставь </a:t>
            </a:r>
            <a:r>
              <a:rPr lang="ru-RU" b="1" dirty="0"/>
              <a:t>пропущенную букву </a:t>
            </a:r>
            <a:r>
              <a:rPr lang="ru-RU" b="1" dirty="0" smtClean="0"/>
              <a:t>«с</a:t>
            </a:r>
            <a:r>
              <a:rPr lang="ru-RU" b="1" dirty="0"/>
              <a:t>» или «</a:t>
            </a:r>
            <a:r>
              <a:rPr lang="ru-RU" b="1" dirty="0" smtClean="0"/>
              <a:t>з»         </a:t>
            </a:r>
            <a:r>
              <a:rPr lang="ru-RU" b="1" i="1" dirty="0" smtClean="0">
                <a:solidFill>
                  <a:schemeClr val="tx2"/>
                </a:solidFill>
              </a:rPr>
              <a:t>..</a:t>
            </a:r>
            <a:r>
              <a:rPr lang="ru-RU" b="1" i="1" dirty="0" err="1">
                <a:solidFill>
                  <a:schemeClr val="tx2"/>
                </a:solidFill>
              </a:rPr>
              <a:t>такан</a:t>
            </a:r>
            <a:r>
              <a:rPr lang="ru-RU" b="1" i="1" dirty="0">
                <a:solidFill>
                  <a:schemeClr val="tx2"/>
                </a:solidFill>
              </a:rPr>
              <a:t>, ..</a:t>
            </a:r>
            <a:r>
              <a:rPr lang="ru-RU" b="1" i="1" dirty="0" err="1">
                <a:solidFill>
                  <a:schemeClr val="tx2"/>
                </a:solidFill>
              </a:rPr>
              <a:t>о..нательный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Допиши </a:t>
            </a:r>
            <a:r>
              <a:rPr lang="ru-RU" b="1" dirty="0"/>
              <a:t>недостающий слог по картинкам </a:t>
            </a:r>
            <a:r>
              <a:rPr lang="ru-RU" b="1" i="1" dirty="0">
                <a:solidFill>
                  <a:schemeClr val="tx2"/>
                </a:solidFill>
              </a:rPr>
              <a:t> </a:t>
            </a:r>
            <a:r>
              <a:rPr lang="ru-RU" b="1" i="1" dirty="0" err="1">
                <a:solidFill>
                  <a:schemeClr val="tx2"/>
                </a:solidFill>
              </a:rPr>
              <a:t>Б</a:t>
            </a:r>
            <a:r>
              <a:rPr lang="ru-RU" b="1" i="1" dirty="0" err="1" smtClean="0">
                <a:solidFill>
                  <a:schemeClr val="tx2"/>
                </a:solidFill>
              </a:rPr>
              <a:t>у</a:t>
            </a:r>
            <a:r>
              <a:rPr lang="ru-RU" b="1" i="1" dirty="0">
                <a:solidFill>
                  <a:schemeClr val="tx2"/>
                </a:solidFill>
              </a:rPr>
              <a:t>.., ко</a:t>
            </a:r>
            <a:r>
              <a:rPr lang="ru-RU" b="1" i="1" dirty="0" smtClean="0">
                <a:solidFill>
                  <a:schemeClr val="tx2"/>
                </a:solidFill>
              </a:rPr>
              <a:t>...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Закончи </a:t>
            </a:r>
            <a:r>
              <a:rPr lang="ru-RU" b="1" dirty="0"/>
              <a:t>слово или добавь «</a:t>
            </a:r>
            <a:r>
              <a:rPr lang="ru-RU" b="1" dirty="0" err="1"/>
              <a:t>са</a:t>
            </a:r>
            <a:r>
              <a:rPr lang="ru-RU" b="1" dirty="0"/>
              <a:t>» или «за</a:t>
            </a:r>
            <a:r>
              <a:rPr lang="ru-RU" b="1" dirty="0" smtClean="0"/>
              <a:t>»:</a:t>
            </a:r>
          </a:p>
          <a:p>
            <a:pPr lvl="0"/>
            <a:r>
              <a:rPr lang="ru-RU" b="1" i="1" dirty="0" smtClean="0"/>
              <a:t>      </a:t>
            </a:r>
            <a:r>
              <a:rPr lang="ru-RU" b="1" i="1" dirty="0" smtClean="0">
                <a:solidFill>
                  <a:schemeClr val="tx2"/>
                </a:solidFill>
              </a:rPr>
              <a:t> </a:t>
            </a:r>
            <a:r>
              <a:rPr lang="ru-RU" b="1" i="1" dirty="0">
                <a:solidFill>
                  <a:schemeClr val="tx2"/>
                </a:solidFill>
              </a:rPr>
              <a:t>Л</a:t>
            </a:r>
            <a:r>
              <a:rPr lang="ru-RU" b="1" i="1" dirty="0" smtClean="0">
                <a:solidFill>
                  <a:schemeClr val="tx2"/>
                </a:solidFill>
              </a:rPr>
              <a:t>и</a:t>
            </a:r>
            <a:r>
              <a:rPr lang="ru-RU" b="1" i="1" dirty="0">
                <a:solidFill>
                  <a:schemeClr val="tx2"/>
                </a:solidFill>
              </a:rPr>
              <a:t>.., Ли.., </a:t>
            </a:r>
            <a:r>
              <a:rPr lang="ru-RU" b="1" i="1" dirty="0" smtClean="0">
                <a:solidFill>
                  <a:schemeClr val="tx2"/>
                </a:solidFill>
              </a:rPr>
              <a:t> ..</a:t>
            </a:r>
            <a:r>
              <a:rPr lang="ru-RU" b="1" i="1" dirty="0" err="1">
                <a:solidFill>
                  <a:schemeClr val="tx2"/>
                </a:solidFill>
              </a:rPr>
              <a:t>пог</a:t>
            </a:r>
            <a:r>
              <a:rPr lang="ru-RU" b="1" i="1" dirty="0">
                <a:solidFill>
                  <a:schemeClr val="tx2"/>
                </a:solidFill>
              </a:rPr>
              <a:t>, ..бота</a:t>
            </a:r>
            <a:r>
              <a:rPr lang="ru-RU" b="1" i="1" dirty="0" smtClean="0">
                <a:solidFill>
                  <a:schemeClr val="tx2"/>
                </a:solidFill>
              </a:rPr>
              <a:t>…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schemeClr val="tx2"/>
                </a:solidFill>
              </a:rPr>
              <a:t/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/>
              <a:t>П</a:t>
            </a:r>
            <a:r>
              <a:rPr lang="ru-RU" b="1" dirty="0" smtClean="0"/>
              <a:t>рисоедини </a:t>
            </a:r>
            <a:r>
              <a:rPr lang="ru-RU" b="1" dirty="0"/>
              <a:t>приставку «за-», назови полученное </a:t>
            </a:r>
            <a:endParaRPr lang="ru-RU" b="1" dirty="0" smtClean="0"/>
          </a:p>
          <a:p>
            <a:pPr lvl="0"/>
            <a:r>
              <a:rPr lang="ru-RU" b="1" dirty="0"/>
              <a:t> </a:t>
            </a:r>
            <a:r>
              <a:rPr lang="ru-RU" b="1" dirty="0" smtClean="0"/>
              <a:t>     слово:                                          </a:t>
            </a:r>
            <a:r>
              <a:rPr lang="ru-RU" b="1" i="1" dirty="0" smtClean="0">
                <a:solidFill>
                  <a:schemeClr val="tx2"/>
                </a:solidFill>
              </a:rPr>
              <a:t>Нести-занести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/>
            </a:r>
            <a:br>
              <a:rPr lang="ru-RU" b="1" dirty="0"/>
            </a:br>
            <a:endParaRPr lang="ru-RU" b="1" i="1" dirty="0">
              <a:solidFill>
                <a:schemeClr val="tx2"/>
              </a:solidFill>
            </a:endParaRPr>
          </a:p>
        </p:txBody>
      </p:sp>
      <p:pic>
        <p:nvPicPr>
          <p:cNvPr id="3074" name="Picture 2" descr="http://school3-kch.narod.ru/pic/atribut/Y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0688"/>
            <a:ext cx="17335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28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0"/>
            <a:ext cx="932452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73324" y="1412776"/>
            <a:ext cx="7416824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285750" lvl="0" indent="-285750" eaLnBrk="1" hangingPunct="1">
              <a:buFont typeface="Arial" pitchFamily="34" charset="0"/>
              <a:buChar char="•"/>
            </a:pPr>
            <a:r>
              <a:rPr lang="ru-RU" b="1" dirty="0" smtClean="0">
                <a:solidFill>
                  <a:prstClr val="black"/>
                </a:solidFill>
                <a:latin typeface="Calibri"/>
              </a:rPr>
              <a:t>Сделать </a:t>
            </a:r>
            <a:r>
              <a:rPr lang="ru-RU" b="1" dirty="0">
                <a:solidFill>
                  <a:prstClr val="black"/>
                </a:solidFill>
                <a:latin typeface="Calibri"/>
              </a:rPr>
              <a:t>схему к словам, надписать нужную букву над соответствующим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слогом.</a:t>
            </a:r>
            <a:endParaRPr lang="ru-RU" b="1" dirty="0">
              <a:solidFill>
                <a:prstClr val="black"/>
              </a:solidFill>
              <a:latin typeface="Calibri"/>
            </a:endParaRPr>
          </a:p>
          <a:p>
            <a:pPr marL="285750" lvl="0" indent="-285750" eaLnBrk="1" hangingPunct="1">
              <a:buFont typeface="Arial" pitchFamily="34" charset="0"/>
              <a:buChar char="•"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/>
            </a:r>
            <a:br>
              <a:rPr lang="ru-RU" b="1" dirty="0">
                <a:solidFill>
                  <a:prstClr val="black"/>
                </a:solidFill>
                <a:latin typeface="Calibri"/>
              </a:rPr>
            </a:br>
            <a:r>
              <a:rPr lang="ru-RU" b="1" dirty="0" smtClean="0">
                <a:solidFill>
                  <a:prstClr val="black"/>
                </a:solidFill>
                <a:latin typeface="Calibri"/>
              </a:rPr>
              <a:t>Задания </a:t>
            </a:r>
            <a:r>
              <a:rPr lang="ru-RU" b="1" dirty="0">
                <a:solidFill>
                  <a:prstClr val="black"/>
                </a:solidFill>
                <a:latin typeface="Calibri"/>
              </a:rPr>
              <a:t>на проверку парных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согласных: </a:t>
            </a:r>
            <a:endParaRPr lang="ru-RU" b="1" i="1" dirty="0" smtClean="0">
              <a:solidFill>
                <a:srgbClr val="1F497D"/>
              </a:solidFill>
              <a:latin typeface="Calibri"/>
            </a:endParaRPr>
          </a:p>
          <a:p>
            <a:pPr marL="0" lvl="0" indent="0" eaLnBrk="1" hangingPunct="1"/>
            <a:r>
              <a:rPr lang="ru-RU" b="1" i="1" dirty="0" smtClean="0">
                <a:solidFill>
                  <a:srgbClr val="1F497D"/>
                </a:solidFill>
                <a:latin typeface="Calibri"/>
              </a:rPr>
              <a:t>      ваз-вязы</a:t>
            </a:r>
            <a:r>
              <a:rPr lang="ru-RU" b="1" i="1" dirty="0">
                <a:solidFill>
                  <a:srgbClr val="1F497D"/>
                </a:solidFill>
                <a:latin typeface="Calibri"/>
              </a:rPr>
              <a:t>, нос-носы, </a:t>
            </a:r>
            <a:r>
              <a:rPr lang="ru-RU" b="1" i="1" dirty="0" smtClean="0">
                <a:solidFill>
                  <a:srgbClr val="1F497D"/>
                </a:solidFill>
                <a:latin typeface="Calibri"/>
              </a:rPr>
              <a:t>узкий-узок</a:t>
            </a:r>
            <a:r>
              <a:rPr lang="ru-RU" b="1" i="1" dirty="0">
                <a:solidFill>
                  <a:srgbClr val="1F497D"/>
                </a:solidFill>
                <a:latin typeface="Calibri"/>
              </a:rPr>
              <a:t/>
            </a:r>
            <a:br>
              <a:rPr lang="ru-RU" b="1" i="1" dirty="0">
                <a:solidFill>
                  <a:srgbClr val="1F497D"/>
                </a:solidFill>
                <a:latin typeface="Calibri"/>
              </a:rPr>
            </a:br>
            <a:r>
              <a:rPr lang="ru-RU" b="1" i="1" smtClean="0">
                <a:solidFill>
                  <a:srgbClr val="1F497D"/>
                </a:solidFill>
                <a:latin typeface="Calibri"/>
              </a:rPr>
              <a:t>      </a:t>
            </a:r>
            <a:r>
              <a:rPr lang="ru-RU" b="1" smtClean="0">
                <a:solidFill>
                  <a:prstClr val="black"/>
                </a:solidFill>
                <a:latin typeface="Calibri"/>
              </a:rPr>
              <a:t>Записать </a:t>
            </a:r>
            <a:r>
              <a:rPr lang="ru-RU" b="1" dirty="0">
                <a:solidFill>
                  <a:prstClr val="black"/>
                </a:solidFill>
                <a:latin typeface="Calibri"/>
              </a:rPr>
              <a:t>слова в три колонки: </a:t>
            </a:r>
            <a:r>
              <a:rPr lang="ru-RU" b="1" i="1" dirty="0">
                <a:solidFill>
                  <a:srgbClr val="1F497D"/>
                </a:solidFill>
                <a:latin typeface="Calibri"/>
              </a:rPr>
              <a:t>1) </a:t>
            </a:r>
            <a:r>
              <a:rPr lang="ru-RU" b="1" i="1" dirty="0">
                <a:latin typeface="Calibri"/>
              </a:rPr>
              <a:t>с буквой </a:t>
            </a:r>
            <a:r>
              <a:rPr lang="ru-RU" b="1" i="1" dirty="0">
                <a:solidFill>
                  <a:srgbClr val="1F497D"/>
                </a:solidFill>
                <a:latin typeface="Calibri"/>
              </a:rPr>
              <a:t>с, 2) </a:t>
            </a:r>
            <a:r>
              <a:rPr lang="ru-RU" b="1" i="1" dirty="0">
                <a:latin typeface="Calibri"/>
              </a:rPr>
              <a:t>с</a:t>
            </a:r>
            <a:r>
              <a:rPr lang="ru-RU" b="1" i="1" dirty="0">
                <a:solidFill>
                  <a:srgbClr val="1F497D"/>
                </a:solidFill>
                <a:latin typeface="Calibri"/>
              </a:rPr>
              <a:t> </a:t>
            </a:r>
            <a:r>
              <a:rPr lang="ru-RU" b="1" i="1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ru-RU" b="1" i="1" dirty="0" smtClean="0">
                <a:latin typeface="Calibri"/>
              </a:rPr>
              <a:t>буквой</a:t>
            </a:r>
            <a:r>
              <a:rPr lang="ru-RU" b="1" i="1" dirty="0" smtClean="0">
                <a:solidFill>
                  <a:srgbClr val="1F497D"/>
                </a:solidFill>
                <a:latin typeface="Calibri"/>
              </a:rPr>
              <a:t> з</a:t>
            </a:r>
            <a:r>
              <a:rPr lang="ru-RU" b="1" i="1" dirty="0">
                <a:solidFill>
                  <a:srgbClr val="1F497D"/>
                </a:solidFill>
                <a:latin typeface="Calibri"/>
              </a:rPr>
              <a:t>, 3) </a:t>
            </a:r>
            <a:r>
              <a:rPr lang="ru-RU" b="1" i="1" smtClean="0">
                <a:latin typeface="Calibri"/>
              </a:rPr>
              <a:t>с буквами </a:t>
            </a:r>
            <a:r>
              <a:rPr lang="ru-RU" b="1" i="1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ru-RU" b="1" i="1" dirty="0">
                <a:solidFill>
                  <a:srgbClr val="1F497D"/>
                </a:solidFill>
                <a:latin typeface="Calibri"/>
              </a:rPr>
              <a:t>з </a:t>
            </a:r>
            <a:r>
              <a:rPr lang="ru-RU" b="1" i="1">
                <a:solidFill>
                  <a:srgbClr val="1F497D"/>
                </a:solidFill>
                <a:latin typeface="Calibri"/>
              </a:rPr>
              <a:t>и </a:t>
            </a:r>
            <a:r>
              <a:rPr lang="ru-RU" b="1" i="1" smtClean="0">
                <a:solidFill>
                  <a:srgbClr val="1F497D"/>
                </a:solidFill>
                <a:latin typeface="Calibri"/>
              </a:rPr>
              <a:t>с.</a:t>
            </a:r>
            <a:endParaRPr lang="ru-RU" b="1" i="1" dirty="0">
              <a:solidFill>
                <a:srgbClr val="1F497D"/>
              </a:solidFill>
              <a:latin typeface="Calibri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ru-RU" b="1" dirty="0" smtClean="0">
                <a:latin typeface="+mj-lt"/>
                <a:cs typeface="Times New Roman" pitchFamily="18" charset="0"/>
              </a:rPr>
              <a:t>Подбери </a:t>
            </a:r>
            <a:r>
              <a:rPr lang="ru-RU" b="1" dirty="0">
                <a:latin typeface="+mj-lt"/>
                <a:cs typeface="Times New Roman" pitchFamily="18" charset="0"/>
              </a:rPr>
              <a:t>названия цветов, животных, птиц, посуды и т.д., которые начинаются с заданного звука.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ru-RU" b="1" dirty="0" smtClean="0">
                <a:latin typeface="+mj-lt"/>
                <a:cs typeface="Times New Roman" pitchFamily="18" charset="0"/>
              </a:rPr>
              <a:t>Измени </a:t>
            </a:r>
            <a:r>
              <a:rPr lang="ru-RU" b="1" dirty="0">
                <a:latin typeface="+mj-lt"/>
                <a:cs typeface="Times New Roman" pitchFamily="18" charset="0"/>
              </a:rPr>
              <a:t>первый звук в слове, чтобы получилось </a:t>
            </a:r>
            <a:endParaRPr lang="ru-RU" b="1" dirty="0" smtClean="0">
              <a:latin typeface="+mj-lt"/>
              <a:cs typeface="Times New Roman" pitchFamily="18" charset="0"/>
            </a:endParaRPr>
          </a:p>
          <a:p>
            <a:pPr marL="0" indent="0" eaLnBrk="1" hangingPunct="1"/>
            <a:r>
              <a:rPr lang="ru-RU" b="1" dirty="0" smtClean="0">
                <a:latin typeface="+mj-lt"/>
                <a:cs typeface="Times New Roman" pitchFamily="18" charset="0"/>
              </a:rPr>
              <a:t>новое </a:t>
            </a:r>
            <a:r>
              <a:rPr lang="ru-RU" b="1" dirty="0">
                <a:latin typeface="+mj-lt"/>
                <a:cs typeface="Times New Roman" pitchFamily="18" charset="0"/>
              </a:rPr>
              <a:t>слово.</a:t>
            </a:r>
            <a:r>
              <a:rPr lang="ru-RU" b="1" i="1" dirty="0">
                <a:latin typeface="+mj-lt"/>
                <a:cs typeface="Times New Roman" pitchFamily="18" charset="0"/>
              </a:rPr>
              <a:t>   </a:t>
            </a:r>
            <a:endParaRPr lang="ru-RU" b="1" i="1" dirty="0" smtClean="0">
              <a:latin typeface="+mj-lt"/>
              <a:cs typeface="Times New Roman" pitchFamily="18" charset="0"/>
            </a:endParaRPr>
          </a:p>
          <a:p>
            <a:pPr marL="0" indent="0" eaLnBrk="1" hangingPunct="1"/>
            <a:r>
              <a:rPr lang="ru-RU" b="1" i="1" dirty="0" smtClean="0">
                <a:latin typeface="+mj-lt"/>
                <a:cs typeface="Times New Roman" pitchFamily="18" charset="0"/>
              </a:rPr>
              <a:t>  </a:t>
            </a:r>
            <a:r>
              <a:rPr lang="ru-RU" b="1" i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Зоя- соя, зайка-сайка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ru-RU" b="1" dirty="0" smtClean="0">
                <a:latin typeface="+mj-lt"/>
                <a:cs typeface="Times New Roman" pitchFamily="18" charset="0"/>
              </a:rPr>
              <a:t>Определи место звука в слове. </a:t>
            </a:r>
          </a:p>
          <a:p>
            <a:pPr marL="0" indent="0" eaLnBrk="1" hangingPunct="1"/>
            <a:r>
              <a:rPr lang="ru-RU" b="1" i="1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 </a:t>
            </a:r>
            <a:endParaRPr lang="ru-RU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908720"/>
            <a:ext cx="2375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3) </a:t>
            </a:r>
            <a:r>
              <a:rPr lang="ru-RU" b="1" dirty="0">
                <a:solidFill>
                  <a:srgbClr val="0070C0"/>
                </a:solidFill>
              </a:rPr>
              <a:t>на материале слов:</a:t>
            </a:r>
          </a:p>
        </p:txBody>
      </p:sp>
    </p:spTree>
    <p:extLst>
      <p:ext uri="{BB962C8B-B14F-4D97-AF65-F5344CB8AC3E}">
        <p14:creationId xmlns:p14="http://schemas.microsoft.com/office/powerpoint/2010/main" val="5025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560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27584" y="764704"/>
            <a:ext cx="7416824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ru-RU" dirty="0"/>
              <a:t>3) </a:t>
            </a:r>
            <a:r>
              <a:rPr lang="ru-RU" b="1" dirty="0">
                <a:solidFill>
                  <a:srgbClr val="0070C0"/>
                </a:solidFill>
                <a:latin typeface="Calibri" pitchFamily="34" charset="0"/>
              </a:rPr>
              <a:t>на материале слов</a:t>
            </a:r>
            <a:r>
              <a:rPr lang="ru-RU" b="1" dirty="0" smtClean="0">
                <a:solidFill>
                  <a:srgbClr val="0070C0"/>
                </a:solidFill>
                <a:latin typeface="Calibri" pitchFamily="34" charset="0"/>
              </a:rPr>
              <a:t>:</a:t>
            </a:r>
            <a:endParaRPr lang="ru-RU" b="1" dirty="0">
              <a:solidFill>
                <a:srgbClr val="0070C0"/>
              </a:solidFill>
              <a:latin typeface="Calibri" pitchFamily="34" charset="0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ru-RU" b="1" dirty="0" smtClean="0">
                <a:latin typeface="+mj-lt"/>
              </a:rPr>
              <a:t>Подобрать </a:t>
            </a:r>
            <a:r>
              <a:rPr lang="ru-RU" b="1" dirty="0">
                <a:latin typeface="+mj-lt"/>
              </a:rPr>
              <a:t>слова, где заданный звук был бы на первом, втором, третьем местах.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b="1" dirty="0">
                <a:solidFill>
                  <a:schemeClr val="tx2"/>
                </a:solidFill>
                <a:latin typeface="+mj-lt"/>
              </a:rPr>
              <a:t>     </a:t>
            </a:r>
            <a:r>
              <a:rPr lang="ru-RU" b="1" i="1" dirty="0" smtClean="0">
                <a:solidFill>
                  <a:schemeClr val="tx2"/>
                </a:solidFill>
                <a:latin typeface="+mj-lt"/>
              </a:rPr>
              <a:t>Сок</a:t>
            </a:r>
            <a:r>
              <a:rPr lang="ru-RU" b="1" dirty="0" smtClean="0">
                <a:solidFill>
                  <a:schemeClr val="tx2"/>
                </a:solidFill>
                <a:latin typeface="+mj-lt"/>
              </a:rPr>
              <a:t>, астра, коса</a:t>
            </a:r>
            <a:endParaRPr lang="ru-RU" b="1" i="1" dirty="0">
              <a:solidFill>
                <a:schemeClr val="tx2"/>
              </a:solidFill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ru-RU" b="1" dirty="0">
                <a:latin typeface="+mj-lt"/>
              </a:rPr>
              <a:t>Подобрать слова с определенным количеством звуков.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b="1" dirty="0">
                <a:latin typeface="+mj-lt"/>
              </a:rPr>
              <a:t>Преобразование слов путем добавления звука:</a:t>
            </a:r>
          </a:p>
          <a:p>
            <a:pPr eaLnBrk="1" hangingPunct="1">
              <a:buFontTx/>
              <a:buChar char="•"/>
            </a:pPr>
            <a:r>
              <a:rPr lang="ru-RU" b="1" dirty="0">
                <a:latin typeface="+mj-lt"/>
              </a:rPr>
              <a:t>в начале: </a:t>
            </a:r>
            <a:r>
              <a:rPr lang="ru-RU" b="1" i="1" dirty="0" smtClean="0">
                <a:solidFill>
                  <a:schemeClr val="tx2"/>
                </a:solidFill>
                <a:latin typeface="+mj-lt"/>
              </a:rPr>
              <a:t>мех </a:t>
            </a:r>
            <a:r>
              <a:rPr lang="ru-RU" b="1" i="1" dirty="0">
                <a:solidFill>
                  <a:schemeClr val="tx2"/>
                </a:solidFill>
                <a:latin typeface="+mj-lt"/>
              </a:rPr>
              <a:t>– смех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;</a:t>
            </a:r>
          </a:p>
          <a:p>
            <a:pPr eaLnBrk="1" hangingPunct="1">
              <a:buFontTx/>
              <a:buChar char="•"/>
            </a:pPr>
            <a:r>
              <a:rPr lang="ru-RU" b="1" dirty="0">
                <a:latin typeface="+mj-lt"/>
              </a:rPr>
              <a:t>в конце: </a:t>
            </a:r>
            <a:r>
              <a:rPr lang="ru-RU" b="1" i="1" dirty="0">
                <a:solidFill>
                  <a:schemeClr val="tx2"/>
                </a:solidFill>
                <a:latin typeface="+mj-lt"/>
              </a:rPr>
              <a:t>бок – </a:t>
            </a:r>
            <a:r>
              <a:rPr lang="ru-RU" b="1" i="1" dirty="0" smtClean="0">
                <a:solidFill>
                  <a:schemeClr val="tx2"/>
                </a:solidFill>
                <a:latin typeface="+mj-lt"/>
              </a:rPr>
              <a:t>бокс</a:t>
            </a:r>
            <a:r>
              <a:rPr lang="ru-RU" b="1" i="1" dirty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0" indent="0" eaLnBrk="1" hangingPunct="1"/>
            <a:endParaRPr lang="ru-RU" b="1" i="1" dirty="0" smtClean="0">
              <a:solidFill>
                <a:schemeClr val="tx2"/>
              </a:solidFill>
              <a:latin typeface="+mj-lt"/>
            </a:endParaRPr>
          </a:p>
          <a:p>
            <a:pPr marL="0" indent="0" eaLnBrk="1" hangingPunct="1"/>
            <a:endParaRPr lang="ru-RU" b="1" i="1" dirty="0">
              <a:solidFill>
                <a:schemeClr val="tx2"/>
              </a:solidFill>
              <a:latin typeface="+mj-lt"/>
            </a:endParaRPr>
          </a:p>
          <a:p>
            <a:pPr marL="0" indent="0" eaLnBrk="1" hangingPunct="1"/>
            <a:endParaRPr lang="ru-RU" b="1" i="1" dirty="0" smtClean="0">
              <a:solidFill>
                <a:schemeClr val="tx2"/>
              </a:solidFill>
              <a:latin typeface="+mj-lt"/>
            </a:endParaRPr>
          </a:p>
          <a:p>
            <a:pPr marL="0" indent="0" eaLnBrk="1" hangingPunct="1"/>
            <a:endParaRPr lang="ru-RU" b="1" i="1" dirty="0">
              <a:solidFill>
                <a:schemeClr val="tx2"/>
              </a:solidFill>
              <a:latin typeface="+mj-lt"/>
            </a:endParaRPr>
          </a:p>
          <a:p>
            <a:pPr marL="0" indent="0" eaLnBrk="1" hangingPunct="1"/>
            <a:endParaRPr lang="ru-RU" b="1" i="1" dirty="0" smtClean="0">
              <a:solidFill>
                <a:schemeClr val="tx2"/>
              </a:solidFill>
              <a:latin typeface="+mj-lt"/>
            </a:endParaRPr>
          </a:p>
          <a:p>
            <a:pPr marL="0" indent="0" eaLnBrk="1" hangingPunct="1"/>
            <a:endParaRPr lang="ru-RU" b="1" i="1" dirty="0">
              <a:solidFill>
                <a:schemeClr val="tx2"/>
              </a:solidFill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endParaRPr lang="ru-RU" sz="2400" dirty="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078348"/>
            <a:ext cx="56365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ru-RU" b="1" dirty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Послушай и зашифруй слова так: если в слове услышишь звук с, нарисуй квадратик; если з- нарисуй треугольник; если в слове нет этих звуков, поставь чёрточку </a:t>
            </a:r>
            <a:r>
              <a:rPr lang="ru-RU" b="1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(-).</a:t>
            </a:r>
            <a:r>
              <a:rPr lang="ru-RU" b="1" dirty="0">
                <a:solidFill>
                  <a:srgbClr val="000000"/>
                </a:solidFill>
                <a:latin typeface="+mj-lt"/>
                <a:ea typeface="Times New Roman"/>
              </a:rPr>
              <a:t> </a:t>
            </a:r>
            <a:endParaRPr lang="ru-RU" b="1" dirty="0">
              <a:latin typeface="+mj-lt"/>
            </a:endParaRPr>
          </a:p>
          <a:p>
            <a:pPr marL="457200" algn="just">
              <a:spcAft>
                <a:spcPts val="0"/>
              </a:spcAft>
            </a:pPr>
            <a:r>
              <a:rPr lang="ru-RU" b="1" dirty="0">
                <a:solidFill>
                  <a:schemeClr val="tx2"/>
                </a:solidFill>
                <a:latin typeface="+mj-lt"/>
                <a:ea typeface="Times New Roman"/>
              </a:rPr>
              <a:t>Зонтик, соловей, машина, железо, пост, сук, возит, слива.</a:t>
            </a:r>
            <a:endParaRPr lang="ru-RU" b="1" dirty="0">
              <a:solidFill>
                <a:schemeClr val="tx2"/>
              </a:solidFill>
              <a:latin typeface="+mj-lt"/>
            </a:endParaRPr>
          </a:p>
          <a:p>
            <a:pPr marL="457200" algn="just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+mj-lt"/>
                <a:ea typeface="Times New Roman"/>
              </a:rPr>
              <a:t> </a:t>
            </a:r>
            <a:endParaRPr lang="ru-RU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362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46854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52128" y="2250925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4) </a:t>
            </a:r>
            <a:r>
              <a:rPr lang="ru-RU" b="1" dirty="0">
                <a:solidFill>
                  <a:srgbClr val="0070C0"/>
                </a:solidFill>
              </a:rPr>
              <a:t>на материале предложений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Вставить </a:t>
            </a:r>
            <a:r>
              <a:rPr lang="ru-RU" b="1" dirty="0"/>
              <a:t>в предложение слово, подходящее по </a:t>
            </a:r>
            <a:r>
              <a:rPr lang="ru-RU" b="1" dirty="0" smtClean="0"/>
              <a:t>смыслу: </a:t>
            </a:r>
            <a:endParaRPr lang="ru-RU" b="1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зуб/суп</a:t>
            </a:r>
            <a:r>
              <a:rPr lang="ru-RU" b="1" dirty="0">
                <a:solidFill>
                  <a:schemeClr val="tx2"/>
                </a:solidFill>
              </a:rPr>
              <a:t>: У Зои разболелся коренной … . / Бабушка сварила вкусный .. 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Закончи </a:t>
            </a:r>
            <a:r>
              <a:rPr lang="ru-RU" b="1" dirty="0"/>
              <a:t>словосочетание словом со звуком [с] или [з</a:t>
            </a:r>
            <a:r>
              <a:rPr lang="ru-RU" b="1" dirty="0" smtClean="0"/>
              <a:t>]: 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Н</a:t>
            </a:r>
            <a:r>
              <a:rPr lang="ru-RU" b="1" dirty="0" smtClean="0">
                <a:solidFill>
                  <a:schemeClr val="tx2"/>
                </a:solidFill>
              </a:rPr>
              <a:t>ести</a:t>
            </a:r>
            <a:r>
              <a:rPr lang="ru-RU" b="1" dirty="0">
                <a:solidFill>
                  <a:schemeClr val="tx2"/>
                </a:solidFill>
              </a:rPr>
              <a:t>…, вязать </a:t>
            </a:r>
            <a:r>
              <a:rPr lang="ru-RU" b="1" dirty="0" smtClean="0">
                <a:solidFill>
                  <a:schemeClr val="tx2"/>
                </a:solidFill>
              </a:rPr>
              <a:t>…</a:t>
            </a:r>
            <a:r>
              <a:rPr lang="ru-RU" b="1" dirty="0">
                <a:solidFill>
                  <a:schemeClr val="tx2"/>
                </a:solidFill>
              </a:rPr>
              <a:t/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/>
              <a:t>С</a:t>
            </a:r>
            <a:r>
              <a:rPr lang="ru-RU" b="1" dirty="0" smtClean="0"/>
              <a:t>оставь </a:t>
            </a:r>
            <a:r>
              <a:rPr lang="ru-RU" b="1" dirty="0"/>
              <a:t>словосочетания из слов первого и </a:t>
            </a:r>
            <a:r>
              <a:rPr lang="ru-RU" b="1" dirty="0" smtClean="0"/>
              <a:t>второго</a:t>
            </a:r>
          </a:p>
          <a:p>
            <a:pPr lvl="0"/>
            <a:r>
              <a:rPr lang="ru-RU" b="1" dirty="0" smtClean="0"/>
              <a:t> столбика: </a:t>
            </a:r>
          </a:p>
          <a:p>
            <a:pPr marL="342900" lvl="0" indent="-342900">
              <a:buAutoNum type="arabicParenR"/>
            </a:pPr>
            <a:r>
              <a:rPr lang="ru-RU" b="1" dirty="0" smtClean="0">
                <a:solidFill>
                  <a:schemeClr val="tx2"/>
                </a:solidFill>
              </a:rPr>
              <a:t>морозный</a:t>
            </a:r>
            <a:r>
              <a:rPr lang="ru-RU" b="1" dirty="0">
                <a:solidFill>
                  <a:schemeClr val="tx2"/>
                </a:solidFill>
              </a:rPr>
              <a:t>, полосатая, интересная; </a:t>
            </a:r>
            <a:endParaRPr lang="ru-RU" b="1" dirty="0" smtClean="0">
              <a:solidFill>
                <a:schemeClr val="tx2"/>
              </a:solidFill>
            </a:endParaRPr>
          </a:p>
          <a:p>
            <a:pPr marL="342900" lvl="0" indent="-342900">
              <a:buAutoNum type="arabicParenR"/>
            </a:pP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зебра, песня, </a:t>
            </a:r>
            <a:r>
              <a:rPr lang="ru-RU" b="1" dirty="0" smtClean="0">
                <a:solidFill>
                  <a:schemeClr val="tx2"/>
                </a:solidFill>
              </a:rPr>
              <a:t>воздух;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Составь </a:t>
            </a:r>
            <a:r>
              <a:rPr lang="ru-RU" b="1" dirty="0"/>
              <a:t>с каждым словосочетанием </a:t>
            </a:r>
            <a:r>
              <a:rPr lang="ru-RU" b="1" dirty="0" smtClean="0"/>
              <a:t>предложение: 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спелый </a:t>
            </a:r>
            <a:r>
              <a:rPr lang="ru-RU" b="1" dirty="0">
                <a:solidFill>
                  <a:schemeClr val="tx2"/>
                </a:solidFill>
              </a:rPr>
              <a:t>арбуз</a:t>
            </a:r>
            <a:r>
              <a:rPr lang="ru-RU" b="1" dirty="0" smtClean="0">
                <a:solidFill>
                  <a:schemeClr val="tx2"/>
                </a:solidFill>
              </a:rPr>
              <a:t>…</a:t>
            </a:r>
            <a:endParaRPr lang="ru-RU" b="1" dirty="0">
              <a:solidFill>
                <a:schemeClr val="tx2"/>
              </a:solidFill>
            </a:endParaRPr>
          </a:p>
          <a:p>
            <a:pPr lvl="0"/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742690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b="1" dirty="0">
                <a:solidFill>
                  <a:prstClr val="black"/>
                </a:solidFill>
              </a:rPr>
              <a:t>Слово – загадка        </a:t>
            </a:r>
            <a:r>
              <a:rPr lang="ru-RU" b="1" i="1" dirty="0">
                <a:solidFill>
                  <a:srgbClr val="1F497D"/>
                </a:solidFill>
              </a:rPr>
              <a:t>с….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solidFill>
                  <a:prstClr val="black"/>
                </a:solidFill>
              </a:rPr>
              <a:t>Определить количество звуков в названии предметов на картинке и поднять соответствующую цифру.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solidFill>
                  <a:prstClr val="black"/>
                </a:solidFill>
              </a:rPr>
              <a:t>Определить последующие и предыдущие звуки в названии предмета на картинках.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42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172" y="1628800"/>
            <a:ext cx="8229600" cy="4525963"/>
          </a:xfrm>
        </p:spPr>
        <p:txBody>
          <a:bodyPr/>
          <a:lstStyle/>
          <a:p>
            <a:endParaRPr lang="ru-RU"/>
          </a:p>
        </p:txBody>
      </p:sp>
      <p:pic>
        <p:nvPicPr>
          <p:cNvPr id="4098" name="Picture 2" descr="C:\Users\hp\Desktop\материал по логопедии\36 ФОНОВ для ПРЕЗЕНТАЦИЙ ЛОГОПЕДА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1628800"/>
            <a:ext cx="55446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prstClr val="black"/>
                </a:solidFill>
              </a:rPr>
              <a:t>Выпиши </a:t>
            </a:r>
            <a:r>
              <a:rPr lang="ru-RU" b="1" dirty="0">
                <a:solidFill>
                  <a:prstClr val="black"/>
                </a:solidFill>
              </a:rPr>
              <a:t>слова со звуками [с] и [з]. Подчеркни с - синим, з – </a:t>
            </a:r>
            <a:r>
              <a:rPr lang="ru-RU" b="1" dirty="0" smtClean="0">
                <a:solidFill>
                  <a:prstClr val="black"/>
                </a:solidFill>
              </a:rPr>
              <a:t>зеленым.</a:t>
            </a:r>
            <a:endParaRPr lang="ru-RU" b="1" dirty="0">
              <a:solidFill>
                <a:prstClr val="black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prstClr val="black"/>
                </a:solidFill>
              </a:rPr>
              <a:t/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 smtClean="0">
                <a:solidFill>
                  <a:prstClr val="black"/>
                </a:solidFill>
              </a:rPr>
              <a:t>Вставь </a:t>
            </a:r>
            <a:r>
              <a:rPr lang="ru-RU" b="1" dirty="0">
                <a:solidFill>
                  <a:prstClr val="black"/>
                </a:solidFill>
              </a:rPr>
              <a:t>в предложения подходящие по смыслу </a:t>
            </a:r>
            <a:r>
              <a:rPr lang="ru-RU" b="1" dirty="0" smtClean="0">
                <a:solidFill>
                  <a:prstClr val="black"/>
                </a:solidFill>
              </a:rPr>
              <a:t>слова: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</a:rPr>
              <a:t>      </a:t>
            </a:r>
            <a:r>
              <a:rPr lang="ru-RU" b="1" i="1" dirty="0" smtClean="0">
                <a:solidFill>
                  <a:schemeClr val="tx2"/>
                </a:solidFill>
              </a:rPr>
              <a:t>Зазвенел </a:t>
            </a:r>
            <a:r>
              <a:rPr lang="ru-RU" b="1" i="1" dirty="0">
                <a:solidFill>
                  <a:schemeClr val="tx2"/>
                </a:solidFill>
              </a:rPr>
              <a:t>…, и ученики вошли … </a:t>
            </a:r>
            <a:r>
              <a:rPr lang="ru-RU" b="1" i="1" dirty="0" smtClean="0">
                <a:solidFill>
                  <a:schemeClr val="tx2"/>
                </a:solidFill>
              </a:rPr>
              <a:t>.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i="1" dirty="0">
                <a:solidFill>
                  <a:schemeClr val="tx2"/>
                </a:solidFill>
              </a:rPr>
              <a:t/>
            </a:r>
            <a:br>
              <a:rPr lang="ru-RU" b="1" i="1" dirty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prstClr val="black"/>
                </a:solidFill>
              </a:rPr>
              <a:t>Составь </a:t>
            </a:r>
            <a:r>
              <a:rPr lang="ru-RU" b="1" dirty="0">
                <a:solidFill>
                  <a:prstClr val="black"/>
                </a:solidFill>
              </a:rPr>
              <a:t>предложение из </a:t>
            </a:r>
            <a:r>
              <a:rPr lang="ru-RU" b="1" dirty="0" smtClean="0">
                <a:solidFill>
                  <a:prstClr val="black"/>
                </a:solidFill>
              </a:rPr>
              <a:t>слов. </a:t>
            </a:r>
          </a:p>
          <a:p>
            <a:pPr lvl="0"/>
            <a:r>
              <a:rPr lang="ru-RU" b="1" i="1" dirty="0">
                <a:solidFill>
                  <a:prstClr val="black"/>
                </a:solidFill>
              </a:rPr>
              <a:t> </a:t>
            </a:r>
            <a:r>
              <a:rPr lang="ru-RU" b="1" i="1" dirty="0" smtClean="0">
                <a:solidFill>
                  <a:prstClr val="black"/>
                </a:solidFill>
              </a:rPr>
              <a:t>     </a:t>
            </a:r>
            <a:r>
              <a:rPr lang="ru-RU" b="1" i="1" dirty="0" smtClean="0">
                <a:solidFill>
                  <a:schemeClr val="tx2"/>
                </a:solidFill>
              </a:rPr>
              <a:t>За</a:t>
            </a:r>
            <a:r>
              <a:rPr lang="ru-RU" b="1" i="1" dirty="0">
                <a:solidFill>
                  <a:schemeClr val="tx2"/>
                </a:solidFill>
              </a:rPr>
              <a:t>, собака, забором, </a:t>
            </a:r>
            <a:r>
              <a:rPr lang="ru-RU" b="1" i="1" dirty="0" smtClean="0">
                <a:solidFill>
                  <a:schemeClr val="tx2"/>
                </a:solidFill>
              </a:rPr>
              <a:t>залаяла.</a:t>
            </a:r>
            <a:endParaRPr lang="ru-RU" b="1" i="1" dirty="0">
              <a:solidFill>
                <a:schemeClr val="tx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solidFill>
                  <a:prstClr val="black"/>
                </a:solidFill>
              </a:rPr>
              <a:t/>
            </a:r>
            <a:br>
              <a:rPr lang="ru-RU" b="1" dirty="0">
                <a:solidFill>
                  <a:prstClr val="black"/>
                </a:solidFill>
              </a:rPr>
            </a:br>
            <a:r>
              <a:rPr lang="ru-RU" b="1" dirty="0" smtClean="0">
                <a:solidFill>
                  <a:prstClr val="black"/>
                </a:solidFill>
              </a:rPr>
              <a:t>Составить </a:t>
            </a:r>
            <a:r>
              <a:rPr lang="ru-RU" b="1" dirty="0">
                <a:solidFill>
                  <a:prstClr val="black"/>
                </a:solidFill>
              </a:rPr>
              <a:t>предложения по сюжетным / предметным </a:t>
            </a:r>
            <a:r>
              <a:rPr lang="ru-RU" b="1" dirty="0" smtClean="0">
                <a:solidFill>
                  <a:prstClr val="black"/>
                </a:solidFill>
              </a:rPr>
              <a:t>картинкам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052736"/>
            <a:ext cx="3320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4) </a:t>
            </a:r>
            <a:r>
              <a:rPr lang="ru-RU" b="1" dirty="0">
                <a:solidFill>
                  <a:srgbClr val="0070C0"/>
                </a:solidFill>
              </a:rPr>
              <a:t>на материале предложений:</a:t>
            </a:r>
          </a:p>
        </p:txBody>
      </p:sp>
    </p:spTree>
    <p:extLst>
      <p:ext uri="{BB962C8B-B14F-4D97-AF65-F5344CB8AC3E}">
        <p14:creationId xmlns:p14="http://schemas.microsoft.com/office/powerpoint/2010/main" val="27664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502</TotalTime>
  <Words>529</Words>
  <Application>Microsoft Office PowerPoint</Application>
  <PresentationFormat>Экран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Black.User</cp:lastModifiedBy>
  <cp:revision>112</cp:revision>
  <dcterms:created xsi:type="dcterms:W3CDTF">2012-12-10T06:54:07Z</dcterms:created>
  <dcterms:modified xsi:type="dcterms:W3CDTF">2012-12-17T10:31:03Z</dcterms:modified>
</cp:coreProperties>
</file>