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4" r:id="rId2"/>
    <p:sldId id="310" r:id="rId3"/>
    <p:sldId id="279" r:id="rId4"/>
    <p:sldId id="305" r:id="rId5"/>
    <p:sldId id="308" r:id="rId6"/>
    <p:sldId id="309" r:id="rId7"/>
    <p:sldId id="303" r:id="rId8"/>
    <p:sldId id="311" r:id="rId9"/>
    <p:sldId id="312" r:id="rId10"/>
    <p:sldId id="30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ACD7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5" autoAdjust="0"/>
    <p:restoredTop sz="94582" autoAdjust="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1A2CD8-099E-49F8-B2F5-F7A627E62600}" type="datetimeFigureOut">
              <a:rPr lang="ru-RU"/>
              <a:pPr>
                <a:defRPr/>
              </a:pPr>
              <a:t>20.01.2013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934CEA-46F5-4B50-A7E9-993543868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92138" y="0"/>
            <a:ext cx="4362451" cy="32718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5008" y="4268557"/>
            <a:ext cx="5164382" cy="401331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24396" y="0"/>
            <a:ext cx="4622886" cy="3269302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5008" y="4268557"/>
            <a:ext cx="5164382" cy="4013313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F23948-30DF-42CD-A2B9-2E5D053D126C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2448-F97C-4576-8F7B-606CC2FAEC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D41FF-D59C-4EE2-A48D-E5374DA63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825A6-366A-4771-A6E3-839B50DF3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F4042-3E3A-48C6-A1E9-47DBBA7F0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639A-A24E-41B6-9CFE-8384D1595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BCCC8-A005-46B9-AE85-1EC493972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B7E11-8DDF-48D1-B528-C13481CC14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5F168-FD56-4C6C-A770-5E0FD80F6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00EEF-4C3C-4C9F-AC4C-A0D8D6023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84C18-FC57-45C7-8DE4-E2A34F01D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F2855-568A-42FE-89A2-AA625BC460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0BDC2E-9F4D-4A8D-A1AA-5E9DBC6B3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88960" y="881373"/>
            <a:ext cx="8490240" cy="141854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lnSpc>
                <a:spcPct val="95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33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ru-RU" sz="33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300" dirty="0">
                <a:solidFill>
                  <a:srgbClr val="002060"/>
                </a:solidFill>
                <a:latin typeface="Times New Roman" pitchFamily="18" charset="0"/>
              </a:rPr>
              <a:t>«Мотивация учебной деятельности учащихся</a:t>
            </a:r>
            <a:br>
              <a:rPr lang="ru-RU" sz="33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300" dirty="0">
                <a:solidFill>
                  <a:srgbClr val="002060"/>
                </a:solidFill>
                <a:latin typeface="Times New Roman" pitchFamily="18" charset="0"/>
              </a:rPr>
              <a:t>и создание условий для ее реализации»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56481" y="1604329"/>
            <a:ext cx="8228160" cy="45263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263524" indent="-260644" algn="r">
              <a:lnSpc>
                <a:spcPct val="95000"/>
              </a:lnSpc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263524" indent="-260644" algn="r">
              <a:lnSpc>
                <a:spcPct val="95000"/>
              </a:lnSpc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263524" indent="-260644" algn="r">
              <a:lnSpc>
                <a:spcPct val="95000"/>
              </a:lnSpc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263524" indent="-260644" algn="r">
              <a:lnSpc>
                <a:spcPct val="95000"/>
              </a:lnSpc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r>
              <a:rPr lang="ru-RU" sz="2500" b="1" i="1" dirty="0">
                <a:solidFill>
                  <a:srgbClr val="000000"/>
                </a:solidFill>
                <a:latin typeface="Times New Roman" pitchFamily="18" charset="0"/>
              </a:rPr>
              <a:t>«Учение, лишенное всякого интереса и взятое только силой принуждения убивает в ученике охоту к овладению знаниями. Приохотить ребенка к учению гораздо более достойная задача, чем приневолить»</a:t>
            </a:r>
          </a:p>
          <a:p>
            <a:pPr marL="263524" indent="-260644" algn="r"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r>
              <a:rPr lang="ru-RU" sz="2500" b="1" i="1" dirty="0">
                <a:solidFill>
                  <a:srgbClr val="000000"/>
                </a:solidFill>
                <a:latin typeface="Times New Roman" pitchFamily="18" charset="0"/>
              </a:rPr>
              <a:t>К. Д. Ушинский</a:t>
            </a:r>
          </a:p>
          <a:p>
            <a:pPr marL="263524" indent="-260644" algn="r"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endParaRPr lang="ru-RU" sz="25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263524" indent="-260644" algn="r"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endParaRPr lang="ru-RU" sz="25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263524" indent="-260644"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endParaRPr lang="ru-RU" sz="2500" b="1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263524" indent="-260644">
              <a:spcBef>
                <a:spcPts val="612"/>
              </a:spcBef>
              <a:tabLst>
                <a:tab pos="263524" algn="l"/>
                <a:tab pos="358566" algn="l"/>
                <a:tab pos="766091" algn="l"/>
                <a:tab pos="1173618" algn="l"/>
                <a:tab pos="1581143" algn="l"/>
                <a:tab pos="1988670" algn="l"/>
                <a:tab pos="2396195" algn="l"/>
                <a:tab pos="2803722" algn="l"/>
                <a:tab pos="3211247" algn="l"/>
                <a:tab pos="3618774" algn="l"/>
                <a:tab pos="4026299" algn="l"/>
                <a:tab pos="4433826" algn="l"/>
                <a:tab pos="4841351" algn="l"/>
                <a:tab pos="5248878" algn="l"/>
                <a:tab pos="5656403" algn="l"/>
                <a:tab pos="6063930" algn="l"/>
                <a:tab pos="6471455" algn="l"/>
                <a:tab pos="6878982" algn="l"/>
                <a:tab pos="7286508" algn="l"/>
                <a:tab pos="7694034" algn="l"/>
                <a:tab pos="8101560" algn="l"/>
              </a:tabLst>
            </a:pPr>
            <a:endParaRPr lang="ru-RU" sz="2500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pull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Calibri" pitchFamily="34" charset="0"/>
              </a:rPr>
              <a:t>БЛАГОДАРЮ ВСЕХ </a:t>
            </a:r>
            <a:br>
              <a:rPr lang="ru-RU" sz="60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6000" dirty="0" smtClean="0">
                <a:solidFill>
                  <a:srgbClr val="002060"/>
                </a:solidFill>
                <a:latin typeface="Calibri" pitchFamily="34" charset="0"/>
              </a:rPr>
              <a:t>ЗА ВНИМАНИЕ!!!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school11.tomsk.ru/files/img/motiv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7" y="1595437"/>
            <a:ext cx="59531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750888"/>
            <a:ext cx="7467600" cy="41544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Мотивы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заложенные в самой учебной деятельности:</a:t>
            </a:r>
          </a:p>
          <a:p>
            <a:pPr marL="457200" indent="-45720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1) Мотивы, связанные с содержанием учения:</a:t>
            </a:r>
          </a:p>
          <a:p>
            <a:pPr marL="45720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ученика побуждает учиться стремление узнать новые факты, овладеть знаниями, способами действий, проникнуться в суть явлений и т. п.</a:t>
            </a:r>
          </a:p>
          <a:p>
            <a:pPr marL="457200" indent="-45720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Мотивы, связанные с самим процессом учения: ученика побуждает учиться стремление проявлять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интеллектуальную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активность, рассуждать, преодолевать препятствия в процессе решения задач, то есть ребенка увлекает сам процесс решения, а не только получаемые результаты.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456480" y="-40324"/>
            <a:ext cx="8225280" cy="1768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900" b="1" dirty="0">
                <a:solidFill>
                  <a:srgbClr val="C00000"/>
                </a:solidFill>
                <a:latin typeface="Times New Roman" pitchFamily="18" charset="0"/>
              </a:rPr>
              <a:t>Для формирования положительной мотивации к учению родителям нужно опираться на следующие советы: </a:t>
            </a:r>
            <a:br>
              <a:rPr lang="ru-RU" sz="2900" b="1" dirty="0">
                <a:solidFill>
                  <a:srgbClr val="C00000"/>
                </a:solidFill>
                <a:latin typeface="Times New Roman" pitchFamily="18" charset="0"/>
              </a:rPr>
            </a:br>
            <a:endParaRPr lang="ru-RU" sz="29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56480" y="1604329"/>
            <a:ext cx="4043520" cy="45235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11045" indent="-309605">
              <a:spcBef>
                <a:spcPts val="612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25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311045" indent="-309605">
              <a:spcBef>
                <a:spcPts val="612"/>
              </a:spcBef>
              <a:buFont typeface="Wingdings" pitchFamily="2" charset="2"/>
              <a:buChar char="v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</a:rPr>
              <a:t>интересоваться делами, учёбой ребёнка;</a:t>
            </a:r>
          </a:p>
          <a:p>
            <a:pPr marL="311045" indent="-309605">
              <a:spcBef>
                <a:spcPts val="612"/>
              </a:spcBef>
              <a:buFont typeface="Wingdings" pitchFamily="2" charset="2"/>
              <a:buChar char="v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</a:rPr>
              <a:t>помощь при выполнении домашних заданий должна быть в форме совета, не подавлять самостоятельность и инициативность;</a:t>
            </a:r>
          </a:p>
          <a:p>
            <a:pPr marL="311045" indent="-309605">
              <a:spcBef>
                <a:spcPts val="612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25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4638240" y="1604329"/>
            <a:ext cx="4043520" cy="45235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311045" indent="-309605">
              <a:spcBef>
                <a:spcPts val="612"/>
              </a:spcBef>
              <a:buFont typeface="Wingdings" pitchFamily="2" charset="2"/>
              <a:buChar char="v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</a:rPr>
              <a:t>объяснять ребёнку, что его неудачи в учёбе – это недостаток приложенных усилий, что он что-то недоучил, не доработал;</a:t>
            </a:r>
          </a:p>
          <a:p>
            <a:pPr marL="311045" indent="-309605">
              <a:spcBef>
                <a:spcPts val="612"/>
              </a:spcBef>
              <a:buFont typeface="Wingdings" pitchFamily="2" charset="2"/>
              <a:buChar char="v"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</a:rPr>
              <a:t>чаще хвалить детей за их успехи, тем самым давать стимул двигаться дальше.</a:t>
            </a:r>
          </a:p>
          <a:p>
            <a:pPr marL="311045" indent="-309605">
              <a:spcBef>
                <a:spcPts val="612"/>
              </a:spcBef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ru-RU" sz="25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Приемы: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/>
              <a:t>Создание проблемных ситуаций в начале урока, привлечение занимательного материала, применение наглядных и технических средств, драматизация, использование неожиданной, неизвестной и противоречивой информации, эмоциональная насыщенность, соревновательные и игровые моменты.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254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/>
              <a:t>Приемы:</a:t>
            </a:r>
          </a:p>
          <a:p>
            <a:pPr eaLnBrk="1" hangingPunct="1">
              <a:buFontTx/>
              <a:buNone/>
              <a:defRPr/>
            </a:pPr>
            <a:r>
              <a:rPr lang="ru-RU" smtClean="0"/>
              <a:t>Создание ситуации успеха, указание на удачные, рациональные моменты их деятельности, организация ситуаций коллективной мыслительной деятельности, оценочные подбадривающие обращения учителя, самооценка, рефлексия</a:t>
            </a:r>
          </a:p>
        </p:txBody>
      </p:sp>
      <p:pic>
        <p:nvPicPr>
          <p:cNvPr id="12291" name="Picture 5" descr="PE0178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318000"/>
            <a:ext cx="2759075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971800" y="928688"/>
            <a:ext cx="56007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pPr algn="just">
              <a:buFont typeface="Wingdings" pitchFamily="2" charset="2"/>
              <a:buChar char="q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Младший школьный возраст благоприятен для того, чтобы заложить основу для умения, желания учиться. 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 уровня сформированности учебной мотивации зависит объём усилий, которые ученик прилагает в своей учёбе. </a:t>
            </a:r>
          </a:p>
          <a:p>
            <a:pPr algn="just">
              <a:buFont typeface="Wingdings" pitchFamily="2" charset="2"/>
              <a:buChar char="q"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Важно, чтобы весь процесс обучения вызывал у ребенка интенсивное и внутреннее побуждение к знаниям, напряженному умственному труду.</a:t>
            </a:r>
          </a:p>
        </p:txBody>
      </p:sp>
      <p:pic>
        <p:nvPicPr>
          <p:cNvPr id="4099" name="Рисунок 3" descr="schol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85800"/>
            <a:ext cx="2622550" cy="36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2" descr="1237541150_34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114800"/>
            <a:ext cx="33528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estival.1september.ru/articles/518855/img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sz="6000" dirty="0" smtClean="0">
                <a:solidFill>
                  <a:srgbClr val="002060"/>
                </a:solidFill>
                <a:latin typeface="Calibri" pitchFamily="34" charset="0"/>
              </a:rPr>
              <a:t>Н</a:t>
            </a:r>
            <a:r>
              <a:rPr lang="ru-RU" sz="6000" dirty="0" smtClean="0">
                <a:solidFill>
                  <a:srgbClr val="002060"/>
                </a:solidFill>
                <a:latin typeface="Calibri" pitchFamily="34" charset="0"/>
              </a:rPr>
              <a:t>АУЧИТЬ УЧИТЬСЯ</a:t>
            </a:r>
            <a:r>
              <a:rPr lang="ru-RU" sz="4200" dirty="0" smtClean="0">
                <a:solidFill>
                  <a:srgbClr val="002060"/>
                </a:solidFill>
                <a:latin typeface="Calibri" pitchFamily="34" charset="0"/>
              </a:rPr>
              <a:t>!!!</a:t>
            </a:r>
            <a:endParaRPr lang="ru-RU" sz="42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</TotalTime>
  <Words>314</Words>
  <Application>Microsoft PowerPoint</Application>
  <PresentationFormat>Экран (4:3)</PresentationFormat>
  <Paragraphs>33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Приемы: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Светлана</dc:creator>
  <cp:lastModifiedBy>Дамир</cp:lastModifiedBy>
  <cp:revision>118</cp:revision>
  <cp:lastPrinted>1601-01-01T00:00:00Z</cp:lastPrinted>
  <dcterms:created xsi:type="dcterms:W3CDTF">2011-08-14T06:05:37Z</dcterms:created>
  <dcterms:modified xsi:type="dcterms:W3CDTF">2013-01-20T13:41:12Z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