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B00000"/>
    <a:srgbClr val="C80000"/>
    <a:srgbClr val="B80000"/>
    <a:srgbClr val="9E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60" autoAdjust="0"/>
  </p:normalViewPr>
  <p:slideViewPr>
    <p:cSldViewPr>
      <p:cViewPr varScale="1">
        <p:scale>
          <a:sx n="87" d="100"/>
          <a:sy n="87" d="100"/>
        </p:scale>
        <p:origin x="-78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CD1EA-2D3A-4442-99CC-53AD9FA25082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5851-4374-46DD-8E8E-EDD894B31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CD1EA-2D3A-4442-99CC-53AD9FA25082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5851-4374-46DD-8E8E-EDD894B31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CD1EA-2D3A-4442-99CC-53AD9FA25082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5851-4374-46DD-8E8E-EDD894B31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CD1EA-2D3A-4442-99CC-53AD9FA25082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5851-4374-46DD-8E8E-EDD894B31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CD1EA-2D3A-4442-99CC-53AD9FA25082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5851-4374-46DD-8E8E-EDD894B31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CD1EA-2D3A-4442-99CC-53AD9FA25082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5851-4374-46DD-8E8E-EDD894B31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CD1EA-2D3A-4442-99CC-53AD9FA25082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5851-4374-46DD-8E8E-EDD894B31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CD1EA-2D3A-4442-99CC-53AD9FA25082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5851-4374-46DD-8E8E-EDD894B31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CD1EA-2D3A-4442-99CC-53AD9FA25082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5851-4374-46DD-8E8E-EDD894B31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CD1EA-2D3A-4442-99CC-53AD9FA25082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5851-4374-46DD-8E8E-EDD894B31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CD1EA-2D3A-4442-99CC-53AD9FA25082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5851-4374-46DD-8E8E-EDD894B31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CD1EA-2D3A-4442-99CC-53AD9FA25082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B5851-4374-46DD-8E8E-EDD894B31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Nikiforova\Desktop\&#1055;&#1045;&#1044;&#1057;&#1054;&#1042;&#1045;&#1058;\&#1074;&#1080;&#1076;&#1077;&#1086;.AVI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692696"/>
            <a:ext cx="87859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РЕФЛЕКСИЯ НА УРОКЕ – ЭТО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ВАЖНО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7" name="Picture 3" descr="C:\Users\пк\Desktop\см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996952"/>
            <a:ext cx="1785950" cy="1785950"/>
          </a:xfrm>
          <a:prstGeom prst="rect">
            <a:avLst/>
          </a:prstGeom>
          <a:noFill/>
        </p:spPr>
      </p:pic>
      <p:pic>
        <p:nvPicPr>
          <p:cNvPr id="11272" name="Picture 8" descr="C:\Users\пк\Desktop\п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96952"/>
            <a:ext cx="1857388" cy="1857388"/>
          </a:xfrm>
          <a:prstGeom prst="rect">
            <a:avLst/>
          </a:prstGeom>
          <a:noFill/>
        </p:spPr>
      </p:pic>
      <p:pic>
        <p:nvPicPr>
          <p:cNvPr id="11273" name="Picture 9" descr="C:\Users\пк\Desktop\п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924944"/>
            <a:ext cx="1762130" cy="17621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5013176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Учитель начальных классов: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Никифорова Татьяна Александровна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2012/2013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уч.год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69508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РЕФЛЕКСИЯ – самоанализ </a:t>
            </a:r>
            <a:br>
              <a:rPr lang="ru-RU" sz="4000" b="1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деятельности и её результатов. </a:t>
            </a:r>
            <a:r>
              <a:rPr lang="ru-RU" sz="5400" b="1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5400" b="1" dirty="0">
              <a:ln w="11430"/>
              <a:solidFill>
                <a:srgbClr val="B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539552" y="3232720"/>
            <a:ext cx="8269508" cy="153888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54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400" b="1" i="0" u="none" strike="noStrike" kern="1200" cap="none" spc="0" normalizeH="0" baseline="0" noProof="0" dirty="0">
              <a:ln w="11430"/>
              <a:solidFill>
                <a:srgbClr val="B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 descr="d:\Nikiforova\Desktop\Безимени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052736"/>
            <a:ext cx="2276917" cy="3220293"/>
          </a:xfrm>
          <a:prstGeom prst="rect">
            <a:avLst/>
          </a:prstGeom>
          <a:noFill/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971600" y="3284984"/>
            <a:ext cx="6984776" cy="400109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000" b="1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«Что я сделал?»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000" b="1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«С какой целью?»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«Почему</a:t>
            </a:r>
            <a:r>
              <a:rPr kumimoji="0" lang="ru-RU" sz="4000" b="1" i="0" u="none" strike="noStrike" kern="1200" cap="none" spc="0" normalizeH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именно так?»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000" b="1" baseline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«Какой результат я получил?»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1" i="0" u="none" strike="noStrike" kern="1200" cap="none" spc="0" normalizeH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«Какой вариант лучше?»</a:t>
            </a:r>
            <a:r>
              <a:rPr kumimoji="0" lang="ru-RU" sz="54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400" b="1" i="0" u="none" strike="noStrike" kern="1200" cap="none" spc="0" normalizeH="0" baseline="0" noProof="0" dirty="0">
              <a:ln w="11430"/>
              <a:solidFill>
                <a:srgbClr val="B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611560" y="-315416"/>
            <a:ext cx="8280920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 smtClean="0">
              <a:ln w="11430"/>
              <a:solidFill>
                <a:srgbClr val="B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КЛАССИФИКАЦИЯ РЕФЛЕКСИИ </a:t>
            </a:r>
            <a:r>
              <a:rPr kumimoji="0" lang="ru-RU" sz="40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54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400" b="1" i="0" u="none" strike="noStrike" kern="1200" cap="none" spc="0" normalizeH="0" baseline="0" noProof="0" dirty="0">
              <a:ln w="11430"/>
              <a:solidFill>
                <a:srgbClr val="B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Стрелка вниз 15"/>
          <p:cNvSpPr/>
          <p:nvPr/>
        </p:nvSpPr>
        <p:spPr>
          <a:xfrm rot="16200000">
            <a:off x="1195894" y="1620530"/>
            <a:ext cx="271492" cy="576064"/>
          </a:xfrm>
          <a:prstGeom prst="downArrow">
            <a:avLst/>
          </a:prstGeom>
          <a:solidFill>
            <a:srgbClr val="B00000"/>
          </a:solidFill>
          <a:ln>
            <a:solidFill>
              <a:srgbClr val="B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2267744" y="1412776"/>
            <a:ext cx="5040560" cy="1512168"/>
          </a:xfrm>
          <a:prstGeom prst="flowChartAlternateProcess">
            <a:avLst/>
          </a:prstGeom>
          <a:noFill/>
          <a:ln>
            <a:solidFill>
              <a:srgbClr val="B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555776" y="1484784"/>
            <a:ext cx="4320480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РЕФЛЕКСИЯ НАСТРОЕНИЯ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ЭМОЦИОНАЛЬНОГО СОСТОЯНИЯ </a:t>
            </a:r>
            <a:endParaRPr lang="ru-RU" sz="2800" b="1" dirty="0">
              <a:ln w="11430"/>
              <a:solidFill>
                <a:srgbClr val="B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Стрелка вниз 26"/>
          <p:cNvSpPr/>
          <p:nvPr/>
        </p:nvSpPr>
        <p:spPr>
          <a:xfrm rot="16200000">
            <a:off x="1195894" y="3564746"/>
            <a:ext cx="271492" cy="576064"/>
          </a:xfrm>
          <a:prstGeom prst="downArrow">
            <a:avLst/>
          </a:prstGeom>
          <a:solidFill>
            <a:srgbClr val="B00000"/>
          </a:solidFill>
          <a:ln>
            <a:solidFill>
              <a:srgbClr val="B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2267744" y="3501008"/>
            <a:ext cx="5040560" cy="936104"/>
          </a:xfrm>
          <a:prstGeom prst="flowChartAlternateProcess">
            <a:avLst/>
          </a:prstGeom>
          <a:noFill/>
          <a:ln>
            <a:solidFill>
              <a:srgbClr val="B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411760" y="3645024"/>
            <a:ext cx="4752528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РЕФЛЕКСИЯ  ДЕЯТЕЛЬНОСТИ</a:t>
            </a:r>
            <a:endParaRPr lang="ru-RU" sz="2800" b="1" dirty="0">
              <a:ln w="11430"/>
              <a:solidFill>
                <a:srgbClr val="B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2339752" y="5085184"/>
            <a:ext cx="4896544" cy="1224136"/>
          </a:xfrm>
          <a:prstGeom prst="flowChartAlternateProcess">
            <a:avLst/>
          </a:prstGeom>
          <a:noFill/>
          <a:ln>
            <a:solidFill>
              <a:srgbClr val="B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 rot="16200000">
            <a:off x="1195894" y="5220930"/>
            <a:ext cx="271492" cy="576064"/>
          </a:xfrm>
          <a:prstGeom prst="downArrow">
            <a:avLst/>
          </a:prstGeom>
          <a:solidFill>
            <a:srgbClr val="B00000"/>
          </a:solidFill>
          <a:ln>
            <a:solidFill>
              <a:srgbClr val="B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555776" y="5229200"/>
            <a:ext cx="4464496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РЕФЛЕКСИЯ СОДЕРЖАНИЯ УЧЕБНОГО МАТЕРИАЛА</a:t>
            </a:r>
            <a:endParaRPr lang="ru-RU" sz="2800" b="1" dirty="0">
              <a:ln w="11430"/>
              <a:solidFill>
                <a:srgbClr val="B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539552" y="-387424"/>
            <a:ext cx="8229600" cy="28931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 smtClean="0">
              <a:ln w="11430"/>
              <a:solidFill>
                <a:srgbClr val="B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РЕФЛЕКСИЯ НАСТРОЕНИЯ</a:t>
            </a:r>
            <a:br>
              <a:rPr lang="ru-RU" sz="4000" b="1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400" b="1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400" b="1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54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400" b="1" i="0" u="none" strike="noStrike" kern="1200" cap="none" spc="0" normalizeH="0" baseline="0" noProof="0" dirty="0">
              <a:ln w="11430"/>
              <a:solidFill>
                <a:srgbClr val="B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4644008" y="404664"/>
            <a:ext cx="3600400" cy="28931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 w="11430"/>
              <a:solidFill>
                <a:srgbClr val="B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«Смайлики»</a:t>
            </a:r>
            <a:br>
              <a:rPr kumimoji="0" lang="ru-RU" sz="40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ru-RU" sz="54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400" b="1" i="0" u="none" strike="noStrike" kern="1200" cap="none" spc="0" normalizeH="0" baseline="0" noProof="0" dirty="0">
              <a:ln w="11430"/>
              <a:solidFill>
                <a:srgbClr val="B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30" name="Picture 6" descr="F:\ПЕДСОВЕТ\IMG_0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88760"/>
            <a:ext cx="3278791" cy="2458952"/>
          </a:xfrm>
          <a:prstGeom prst="rect">
            <a:avLst/>
          </a:prstGeom>
          <a:noFill/>
        </p:spPr>
      </p:pic>
      <p:pic>
        <p:nvPicPr>
          <p:cNvPr id="1031" name="Picture 7" descr="F:\ПЕДСОВЕТ\IMG_03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3264549" cy="2448272"/>
          </a:xfrm>
          <a:prstGeom prst="rect">
            <a:avLst/>
          </a:prstGeom>
          <a:noFill/>
        </p:spPr>
      </p:pic>
      <p:sp>
        <p:nvSpPr>
          <p:cNvPr id="13" name="Заголовок 2"/>
          <p:cNvSpPr txBox="1">
            <a:spLocks/>
          </p:cNvSpPr>
          <p:nvPr/>
        </p:nvSpPr>
        <p:spPr>
          <a:xfrm>
            <a:off x="4211960" y="1052736"/>
            <a:ext cx="4932040" cy="28931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 w="11430"/>
              <a:solidFill>
                <a:srgbClr val="B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«Разные</a:t>
            </a:r>
            <a:r>
              <a:rPr kumimoji="0" lang="ru-RU" sz="4000" b="1" i="0" u="none" strike="noStrike" kern="1200" cap="none" spc="0" normalizeH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цвета</a:t>
            </a:r>
            <a:r>
              <a:rPr kumimoji="0" lang="ru-RU" sz="40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br>
              <a:rPr kumimoji="0" lang="ru-RU" sz="40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ru-RU" sz="54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400" b="1" i="0" u="none" strike="noStrike" kern="1200" cap="none" spc="0" normalizeH="0" baseline="0" noProof="0" dirty="0">
              <a:ln w="11430"/>
              <a:solidFill>
                <a:srgbClr val="B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32" name="Picture 8" descr="F:\ПЕДСОВЕТ\IMG_03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708920"/>
            <a:ext cx="4488783" cy="33663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683568" y="-387424"/>
            <a:ext cx="8229600" cy="28931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 w="11430"/>
              <a:solidFill>
                <a:srgbClr val="B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РЕФЛЕКСИЯ </a:t>
            </a:r>
            <a:r>
              <a:rPr lang="ru-RU" sz="4000" b="1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ДЕЯТЕЛЬНОСТИ</a:t>
            </a:r>
            <a:r>
              <a:rPr kumimoji="0" lang="ru-RU" sz="40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ru-RU" sz="54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400" b="1" i="0" u="none" strike="noStrike" kern="1200" cap="none" spc="0" normalizeH="0" baseline="0" noProof="0" dirty="0">
              <a:ln w="11430"/>
              <a:solidFill>
                <a:srgbClr val="B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F:\ПЕДСОВЕТ\IMG_0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7370940" cy="552788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539552" y="-387424"/>
            <a:ext cx="8229600" cy="35086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 w="11430"/>
              <a:solidFill>
                <a:srgbClr val="B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РЕФЛЕКСИЯ </a:t>
            </a:r>
            <a:r>
              <a:rPr lang="ru-RU" sz="4000" b="1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СОДЕРЖАНИЯ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УЧЕБНОГО</a:t>
            </a:r>
            <a:r>
              <a:rPr kumimoji="0" lang="ru-RU" sz="4000" b="1" i="0" u="none" strike="noStrike" kern="1200" cap="none" spc="0" normalizeH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МАТЕРИАЛА</a:t>
            </a:r>
            <a:r>
              <a:rPr kumimoji="0" lang="ru-RU" sz="40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ru-RU" sz="54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400" b="1" i="0" u="none" strike="noStrike" kern="1200" cap="none" spc="0" normalizeH="0" baseline="0" noProof="0" dirty="0">
              <a:ln w="11430"/>
              <a:solidFill>
                <a:srgbClr val="B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3923928" y="980728"/>
            <a:ext cx="4896544" cy="350865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 w="11430"/>
              <a:solidFill>
                <a:srgbClr val="B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«Незаконченное</a:t>
            </a:r>
            <a:r>
              <a:rPr kumimoji="0" lang="ru-RU" sz="4000" b="1" i="0" u="none" strike="noStrike" kern="1200" cap="none" spc="0" normalizeH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предложение</a:t>
            </a:r>
            <a:r>
              <a:rPr kumimoji="0" lang="ru-RU" sz="40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br>
              <a:rPr kumimoji="0" lang="ru-RU" sz="40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ru-RU" sz="54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400" b="1" i="0" u="none" strike="noStrike" kern="1200" cap="none" spc="0" normalizeH="0" baseline="0" noProof="0" dirty="0">
              <a:ln w="11430"/>
              <a:solidFill>
                <a:srgbClr val="B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79512" y="2636912"/>
          <a:ext cx="8186893" cy="3615531"/>
        </p:xfrm>
        <a:graphic>
          <a:graphicData uri="http://schemas.openxmlformats.org/presentationml/2006/ole">
            <p:oleObj spid="_x0000_s3074" name="Документ" r:id="rId3" imgW="5941719" imgH="2624416" progId="Word.Document.12">
              <p:embed/>
            </p:oleObj>
          </a:graphicData>
        </a:graphic>
      </p:graphicFrame>
      <p:pic>
        <p:nvPicPr>
          <p:cNvPr id="3075" name="Picture 3" descr="F:\ПЕДСОВЕТ\IMG_03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068960"/>
            <a:ext cx="4416742" cy="33123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467544" y="476672"/>
            <a:ext cx="8269508" cy="76944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4000" b="1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Сегодня я узнал…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4000" b="1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Было интересно…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4000" b="1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Было сложно…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4000" b="1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Я понял, что…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4000" b="1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Теперь я могу…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4000" b="1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У меня получилось…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4000" b="1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Я похвалил бы себя за…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4000" b="1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Я попытался…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4000" b="1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Меня удивило…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4000" b="1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Мне захотелось…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54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400" b="1" i="0" u="none" strike="noStrike" kern="1200" cap="none" spc="0" normalizeH="0" baseline="0" noProof="0" dirty="0">
              <a:ln w="11430"/>
              <a:solidFill>
                <a:srgbClr val="B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видео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35563" y="476672"/>
            <a:ext cx="7896877" cy="5922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539552" y="-387424"/>
            <a:ext cx="8229600" cy="99719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 w="11430"/>
              <a:solidFill>
                <a:srgbClr val="B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РЕФЛЕКСИЯ</a:t>
            </a:r>
            <a:r>
              <a:rPr kumimoji="0" lang="ru-RU" sz="4000" b="1" i="0" u="none" strike="noStrike" kern="1200" cap="none" spc="0" normalizeH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– ЭТО: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ru-RU" sz="4000" b="1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3600" b="1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совместная деятельность;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осознание пройденного пути;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фиксация результата;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ru-RU" sz="3600" b="1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построение смысловой цепочки;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3600" b="1" i="0" u="none" strike="noStrike" kern="1200" cap="none" spc="0" normalizeH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оценка себя с самим собой,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600" b="1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  </a:t>
            </a:r>
            <a:r>
              <a:rPr kumimoji="0" lang="ru-RU" sz="3600" b="1" i="0" u="none" strike="noStrike" kern="1200" cap="none" spc="0" normalizeH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 другим учеником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4000" b="1" dirty="0" smtClean="0">
              <a:ln w="11430"/>
              <a:solidFill>
                <a:srgbClr val="B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1" i="0" u="none" strike="noStrike" kern="1200" cap="none" spc="0" normalizeH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РАЗВИТИЕ САМООЦЕНКИ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1" i="0" u="none" strike="noStrike" kern="1200" cap="none" spc="0" normalizeH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САМОСТОЯТЕЛЬНОСТИ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000" b="1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КОНКУРЕНТОСПОСОБНОСТИ</a:t>
            </a:r>
            <a:endParaRPr kumimoji="0" lang="ru-RU" sz="4000" b="1" i="0" u="none" strike="noStrike" kern="1200" cap="none" spc="0" normalizeH="0" noProof="0" dirty="0" smtClean="0">
              <a:ln w="11430"/>
              <a:solidFill>
                <a:srgbClr val="B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1" i="0" u="none" strike="noStrike" kern="1200" cap="none" spc="0" normalizeH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000" b="1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ru-RU" sz="40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ru-RU" sz="54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 w="11430"/>
                <a:solidFill>
                  <a:srgbClr val="B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400" b="1" i="0" u="none" strike="noStrike" kern="1200" cap="none" spc="0" normalizeH="0" baseline="0" noProof="0" dirty="0">
              <a:ln w="11430"/>
              <a:solidFill>
                <a:srgbClr val="B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5076056" y="3933056"/>
            <a:ext cx="576064" cy="936104"/>
          </a:xfrm>
          <a:prstGeom prst="curvedLeftArrow">
            <a:avLst/>
          </a:prstGeom>
          <a:solidFill>
            <a:srgbClr val="B00000"/>
          </a:solidFill>
          <a:ln>
            <a:solidFill>
              <a:srgbClr val="B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173</Words>
  <Application>Microsoft Office PowerPoint</Application>
  <PresentationFormat>Экран (4:3)</PresentationFormat>
  <Paragraphs>56</Paragraphs>
  <Slides>9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Документ</vt:lpstr>
      <vt:lpstr>Слайд 1</vt:lpstr>
      <vt:lpstr>РЕФЛЕКСИЯ – самоанализ  деятельности и её результатов.  </vt:lpstr>
      <vt:lpstr>Слайд 3</vt:lpstr>
      <vt:lpstr>  РЕФЛЕКСИЯ НАСТРОЕНИЯ     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Никифорова Татьяна  Александровна</cp:lastModifiedBy>
  <cp:revision>44</cp:revision>
  <dcterms:created xsi:type="dcterms:W3CDTF">2013-04-09T03:07:46Z</dcterms:created>
  <dcterms:modified xsi:type="dcterms:W3CDTF">2013-04-11T10:32:37Z</dcterms:modified>
</cp:coreProperties>
</file>