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vbaPro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61" r:id="rId4"/>
    <p:sldId id="280" r:id="rId5"/>
    <p:sldId id="281" r:id="rId6"/>
    <p:sldId id="264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83" r:id="rId19"/>
    <p:sldId id="265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ECFF"/>
    <a:srgbClr val="FFFFCC"/>
    <a:srgbClr val="FF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220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06/relationships/vbaProject" Target="vbaProject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65DFA-2F26-4E41-BBF9-ACFC115775C7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9738-7661-428D-8769-05F36A784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34D66C-4D9D-4B5E-886A-C7B391850EC5}" type="slidenum">
              <a:rPr lang="ru-RU"/>
              <a:pPr/>
              <a:t>1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34D66C-4D9D-4B5E-886A-C7B391850EC5}" type="slidenum">
              <a:rPr lang="ru-RU"/>
              <a:pPr/>
              <a:t>2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D1109-7749-448F-A63A-B402D8F80B7A}" type="slidenum">
              <a:rPr lang="ru-RU"/>
              <a:pPr/>
              <a:t>3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D1109-7749-448F-A63A-B402D8F80B7A}" type="slidenum">
              <a:rPr lang="ru-RU"/>
              <a:pPr/>
              <a:t>5</a:t>
            </a:fld>
            <a:endParaRPr lang="ru-RU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78AC9-A73A-41F7-89BB-8ADF55E117C0}" type="slidenum">
              <a:rPr lang="ru-RU"/>
              <a:pPr/>
              <a:t>18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77252-57C6-411A-8C7D-72376755CC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4C06-2720-461C-900C-A3AB75ECD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29F6-6F90-42E8-B561-016FA28167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18B974B3-D7C9-42EE-859F-1AEAFC067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2FD05-F8C2-4FF1-B287-31A3EBC25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BD53-2103-40BA-AE07-DDD23B2E5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3AC60-7908-4BF3-83F7-00311DE4D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9593D-132C-4925-8B31-ACD54D6F99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7209-80B9-4251-AA9F-264C99C78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72AC6-85B0-4DBA-A8E2-CFAE78A595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4803F-C2C6-42BF-AE54-5CC7CF7C7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80483-5E15-4BA1-9DE0-B247AEA31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B2684-02DA-4311-9FC0-C8752733AD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file:///C:\Users\Vento\Desktop\&#1084;&#1091;&#1083;&#1100;&#1090;&#1080;&#1084;&#1077;&#1076;&#1080;&#1072;%20&#1091;&#1088;&#1086;&#1082;\&#1054;&#1052;\&#1053;&#1054;&#1042;&#1054;&#1045;\&#1047;&#1072;&#1088;&#1103;&#1076;&#1082;&#1072;.ppt" TargetMode="Externa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6.xml"/><Relationship Id="rId12" Type="http://schemas.openxmlformats.org/officeDocument/2006/relationships/hyperlink" Target="file:///C:\Users\Vento\Desktop\&#1084;&#1091;&#1083;&#1100;&#1090;&#1080;&#1084;&#1077;&#1076;&#1080;&#1072;%20&#1091;&#1088;&#1086;&#1082;\&#1054;&#1052;\&#1053;&#1054;&#1042;&#1054;&#1045;\&#1047;&#1072;&#1088;&#1103;&#1076;&#1082;&#1072;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28.xml"/><Relationship Id="rId5" Type="http://schemas.openxmlformats.org/officeDocument/2006/relationships/hyperlink" Target="Lungs.gif" TargetMode="External"/><Relationship Id="rId10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slide" Target="slide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8160" cy="692695"/>
          </a:xfrm>
          <a:ln/>
        </p:spPr>
        <p:txBody>
          <a:bodyPr tIns="35203"/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Игра «Угадай кто?»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0" name="Picture 4" descr="C:\Users\Vento\Desktop\мультимедиа урок\ОМ\НОВОЕ\силуэты животных\standing-silhouette-vector-8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047" y="2971730"/>
            <a:ext cx="1473847" cy="3705512"/>
          </a:xfrm>
          <a:prstGeom prst="rect">
            <a:avLst/>
          </a:prstGeom>
          <a:noFill/>
        </p:spPr>
      </p:pic>
      <p:pic>
        <p:nvPicPr>
          <p:cNvPr id="4101" name="Picture 5" descr="C:\Users\Vento\Desktop\мультимедиа урок\ОМ\НОВОЕ\силуэты животных\animal-silhouettes-1-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460" y="1207972"/>
            <a:ext cx="2240629" cy="1829082"/>
          </a:xfrm>
          <a:prstGeom prst="rect">
            <a:avLst/>
          </a:prstGeom>
          <a:noFill/>
        </p:spPr>
      </p:pic>
      <p:pic>
        <p:nvPicPr>
          <p:cNvPr id="4104" name="Picture 8" descr="C:\Users\Vento\Desktop\мультимедиа урок\ОМ\НОВОЕ\силуэты животных\animal-silhouettes-5-t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12776"/>
            <a:ext cx="2202120" cy="1872940"/>
          </a:xfrm>
          <a:prstGeom prst="rect">
            <a:avLst/>
          </a:prstGeom>
          <a:noFill/>
        </p:spPr>
      </p:pic>
      <p:pic>
        <p:nvPicPr>
          <p:cNvPr id="4105" name="Picture 9" descr="C:\Users\Vento\Desktop\мультимедиа урок\ОМ\НОВОЕ\силуэты животных\animal-silhouettes-7-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2307061" cy="1502460"/>
          </a:xfrm>
          <a:prstGeom prst="rect">
            <a:avLst/>
          </a:prstGeom>
          <a:noFill/>
        </p:spPr>
      </p:pic>
      <p:pic>
        <p:nvPicPr>
          <p:cNvPr id="4106" name="Picture 10" descr="C:\Users\Vento\Desktop\мультимедиа урок\ОМ\НОВОЕ\силуэты животных\animal-silhouettes-8-t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3150198" cy="1763757"/>
          </a:xfrm>
          <a:prstGeom prst="rect">
            <a:avLst/>
          </a:prstGeom>
          <a:noFill/>
        </p:spPr>
      </p:pic>
      <p:pic>
        <p:nvPicPr>
          <p:cNvPr id="4107" name="Picture 11" descr="C:\Users\Vento\Desktop\мультимедиа урок\ОМ\НОВОЕ\силуэты животных\animal-silhouettes-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573016"/>
            <a:ext cx="1968576" cy="169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Определи по силуэтам, кто изображен на картинках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8172400" y="623731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to\Desktop\мультимедиа урок\ОМ\НОВОЕ\human-body-diagram-heart-lungs-intestine-desig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8083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Vento\Desktop\мультимедиа урок\ОМ\НОВОЕ\мозг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0" y="946739"/>
            <a:ext cx="432048" cy="541110"/>
          </a:xfrm>
          <a:prstGeom prst="rect">
            <a:avLst/>
          </a:prstGeom>
          <a:noFill/>
        </p:spPr>
      </p:pic>
      <p:pic>
        <p:nvPicPr>
          <p:cNvPr id="3075" name="Picture 3" descr="C:\Users\Vento\Desktop\мультимедиа урок\ОМ\НОВОЕ\2523398qz8bw3fwj5.gif">
            <a:hlinkClick r:id="" action="ppaction://macro?name=DragandDro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52" y="2406619"/>
            <a:ext cx="504056" cy="650301"/>
          </a:xfrm>
          <a:prstGeom prst="rect">
            <a:avLst/>
          </a:prstGeom>
          <a:noFill/>
        </p:spPr>
      </p:pic>
      <p:pic>
        <p:nvPicPr>
          <p:cNvPr id="3077" name="Picture 5" descr="C:\Users\Vento\Desktop\мультимедиа урок\ОМ\НОВОЕ\Lungs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18" y="1366414"/>
            <a:ext cx="936103" cy="936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Покажи на макете расположение внутренних органов человека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1" name="Picture 7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846" y="4506284"/>
            <a:ext cx="1512168" cy="1080121"/>
          </a:xfrm>
          <a:prstGeom prst="rect">
            <a:avLst/>
          </a:prstGeom>
          <a:noFill/>
        </p:spPr>
      </p:pic>
      <p:pic>
        <p:nvPicPr>
          <p:cNvPr id="16392" name="Picture 8" descr="C:\Users\Vento\Desktop\мультимедиа урок\ОМ\НОВОЕ\печень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3396">
            <a:off x="7450650" y="3494722"/>
            <a:ext cx="792088" cy="771525"/>
          </a:xfrm>
          <a:prstGeom prst="rect">
            <a:avLst/>
          </a:prstGeom>
          <a:noFill/>
        </p:spPr>
      </p:pic>
      <p:pic>
        <p:nvPicPr>
          <p:cNvPr id="16393" name="Picture 9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6456" y="3762947"/>
            <a:ext cx="1030458" cy="749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Vento\Desktop\Мультимедиа урок Корец А.О\картинки\желудо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4238"/>
            <a:ext cx="8118902" cy="64951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to\Desktop\мультимедиа урок\ОМ\НОВОЕ\human-body-diagram-heart-lungs-intestine-desig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8083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Vento\Desktop\мультимедиа урок\ОМ\НОВОЕ\мозг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0" y="946739"/>
            <a:ext cx="432048" cy="541110"/>
          </a:xfrm>
          <a:prstGeom prst="rect">
            <a:avLst/>
          </a:prstGeom>
          <a:noFill/>
        </p:spPr>
      </p:pic>
      <p:pic>
        <p:nvPicPr>
          <p:cNvPr id="3075" name="Picture 3" descr="C:\Users\Vento\Desktop\мультимедиа урок\ОМ\НОВОЕ\2523398qz8bw3fwj5.gif">
            <a:hlinkClick r:id="" action="ppaction://macro?name=DragandDro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52" y="2406619"/>
            <a:ext cx="504056" cy="650301"/>
          </a:xfrm>
          <a:prstGeom prst="rect">
            <a:avLst/>
          </a:prstGeom>
          <a:noFill/>
        </p:spPr>
      </p:pic>
      <p:pic>
        <p:nvPicPr>
          <p:cNvPr id="3077" name="Picture 5" descr="C:\Users\Vento\Desktop\мультимедиа урок\ОМ\НОВОЕ\Lungs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18" y="1366414"/>
            <a:ext cx="936103" cy="936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Покажи на макете расположение внутренних органов человека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1" name="Picture 7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846" y="4506284"/>
            <a:ext cx="1512168" cy="1080121"/>
          </a:xfrm>
          <a:prstGeom prst="rect">
            <a:avLst/>
          </a:prstGeom>
          <a:noFill/>
        </p:spPr>
      </p:pic>
      <p:pic>
        <p:nvPicPr>
          <p:cNvPr id="16392" name="Picture 8" descr="C:\Users\Vento\Desktop\мультимедиа урок\ОМ\НОВОЕ\печень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3396">
            <a:off x="7450650" y="3494722"/>
            <a:ext cx="792088" cy="771525"/>
          </a:xfrm>
          <a:prstGeom prst="rect">
            <a:avLst/>
          </a:prstGeom>
          <a:noFill/>
        </p:spPr>
      </p:pic>
      <p:pic>
        <p:nvPicPr>
          <p:cNvPr id="16393" name="Picture 9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6456" y="3762947"/>
            <a:ext cx="1030458" cy="749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Vento\Desktop\Мультимедиа урок Корец А.О\картинки\легки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746091" cy="6772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to\Desktop\мультимедиа урок\ОМ\НОВОЕ\human-body-diagram-heart-lungs-intestine-desig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8083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Vento\Desktop\мультимедиа урок\ОМ\НОВОЕ\мозг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0" y="946739"/>
            <a:ext cx="432048" cy="541110"/>
          </a:xfrm>
          <a:prstGeom prst="rect">
            <a:avLst/>
          </a:prstGeom>
          <a:noFill/>
        </p:spPr>
      </p:pic>
      <p:pic>
        <p:nvPicPr>
          <p:cNvPr id="3075" name="Picture 3" descr="C:\Users\Vento\Desktop\мультимедиа урок\ОМ\НОВОЕ\2523398qz8bw3fwj5.gif">
            <a:hlinkClick r:id="" action="ppaction://macro?name=DragandDro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52" y="2406619"/>
            <a:ext cx="504056" cy="650301"/>
          </a:xfrm>
          <a:prstGeom prst="rect">
            <a:avLst/>
          </a:prstGeom>
          <a:noFill/>
        </p:spPr>
      </p:pic>
      <p:pic>
        <p:nvPicPr>
          <p:cNvPr id="3077" name="Picture 5" descr="C:\Users\Vento\Desktop\мультимедиа урок\ОМ\НОВОЕ\Lungs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18" y="1366414"/>
            <a:ext cx="936103" cy="936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Покажи на макете расположение внутренних органов человека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1" name="Picture 7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846" y="4506284"/>
            <a:ext cx="1512168" cy="1080121"/>
          </a:xfrm>
          <a:prstGeom prst="rect">
            <a:avLst/>
          </a:prstGeom>
          <a:noFill/>
        </p:spPr>
      </p:pic>
      <p:pic>
        <p:nvPicPr>
          <p:cNvPr id="16392" name="Picture 8" descr="C:\Users\Vento\Desktop\мультимедиа урок\ОМ\НОВОЕ\печень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3396">
            <a:off x="7450650" y="3494722"/>
            <a:ext cx="792088" cy="771525"/>
          </a:xfrm>
          <a:prstGeom prst="rect">
            <a:avLst/>
          </a:prstGeom>
          <a:noFill/>
        </p:spPr>
      </p:pic>
      <p:pic>
        <p:nvPicPr>
          <p:cNvPr id="16393" name="Picture 9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6456" y="3762947"/>
            <a:ext cx="1030458" cy="749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o\Desktop\Мультимедиа урок Корец А.О\картинки\печень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8442228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to\Desktop\мультимедиа урок\ОМ\НОВОЕ\human-body-diagram-heart-lungs-intestine-desig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8083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Vento\Desktop\мультимедиа урок\ОМ\НОВОЕ\мозг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0" y="946739"/>
            <a:ext cx="432048" cy="541110"/>
          </a:xfrm>
          <a:prstGeom prst="rect">
            <a:avLst/>
          </a:prstGeom>
          <a:noFill/>
        </p:spPr>
      </p:pic>
      <p:pic>
        <p:nvPicPr>
          <p:cNvPr id="3075" name="Picture 3" descr="C:\Users\Vento\Desktop\мультимедиа урок\ОМ\НОВОЕ\2523398qz8bw3fwj5.gif">
            <a:hlinkClick r:id="" action="ppaction://macro?name=DragandDro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52" y="2406619"/>
            <a:ext cx="504056" cy="650301"/>
          </a:xfrm>
          <a:prstGeom prst="rect">
            <a:avLst/>
          </a:prstGeom>
          <a:noFill/>
        </p:spPr>
      </p:pic>
      <p:pic>
        <p:nvPicPr>
          <p:cNvPr id="3077" name="Picture 5" descr="C:\Users\Vento\Desktop\мультимедиа урок\ОМ\НОВОЕ\Lungs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18" y="1366414"/>
            <a:ext cx="936103" cy="936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Покажи на макете расположение внутренних органов человека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1" name="Picture 7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846" y="4506284"/>
            <a:ext cx="1512168" cy="1080121"/>
          </a:xfrm>
          <a:prstGeom prst="rect">
            <a:avLst/>
          </a:prstGeom>
          <a:noFill/>
        </p:spPr>
      </p:pic>
      <p:pic>
        <p:nvPicPr>
          <p:cNvPr id="16392" name="Picture 8" descr="C:\Users\Vento\Desktop\мультимедиа урок\ОМ\НОВОЕ\печень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3396">
            <a:off x="7450650" y="3494722"/>
            <a:ext cx="792088" cy="771525"/>
          </a:xfrm>
          <a:prstGeom prst="rect">
            <a:avLst/>
          </a:prstGeom>
          <a:noFill/>
        </p:spPr>
      </p:pic>
      <p:pic>
        <p:nvPicPr>
          <p:cNvPr id="16393" name="Picture 9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6456" y="3762947"/>
            <a:ext cx="1030458" cy="749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Vento\Desktop\Мультимедиа урок Корец А.О\картинки\макет новы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094910" cy="67923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87633" y="358756"/>
            <a:ext cx="8010495" cy="110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«Третий лишний»</a:t>
            </a:r>
          </a:p>
          <a:p>
            <a:pPr algn="ctr">
              <a:spcBef>
                <a:spcPct val="50000"/>
              </a:spcBef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Расшифруй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 и найди лишнее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50826" y="1989138"/>
            <a:ext cx="180022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250825" y="1844676"/>
            <a:ext cx="187325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23850" y="1700213"/>
            <a:ext cx="1943100" cy="863600"/>
            <a:chOff x="158" y="1071"/>
            <a:chExt cx="1224" cy="544"/>
          </a:xfrm>
        </p:grpSpPr>
        <p:sp>
          <p:nvSpPr>
            <p:cNvPr id="117770" name="AutoShape 10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ёгикле</a:t>
              </a:r>
              <a:endParaRPr lang="ru-RU" sz="3200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55876" y="1700213"/>
            <a:ext cx="1943100" cy="863600"/>
            <a:chOff x="158" y="1071"/>
            <a:chExt cx="1224" cy="544"/>
          </a:xfrm>
        </p:grpSpPr>
        <p:sp>
          <p:nvSpPr>
            <p:cNvPr id="117775" name="AutoShape 15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6" name="Text Box 16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псани</a:t>
              </a:r>
              <a:endParaRPr lang="ru-RU" sz="3200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87900" y="1700213"/>
            <a:ext cx="1943100" cy="863600"/>
            <a:chOff x="158" y="1071"/>
            <a:chExt cx="1224" cy="544"/>
          </a:xfrm>
        </p:grpSpPr>
        <p:sp>
          <p:nvSpPr>
            <p:cNvPr id="117778" name="AutoShape 18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79" name="Text Box 19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дкоулже</a:t>
              </a:r>
              <a:endParaRPr lang="ru-RU" sz="3200" dirty="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5288" y="4221164"/>
            <a:ext cx="1943100" cy="863600"/>
            <a:chOff x="158" y="1071"/>
            <a:chExt cx="1224" cy="544"/>
          </a:xfrm>
        </p:grpSpPr>
        <p:sp>
          <p:nvSpPr>
            <p:cNvPr id="117781" name="AutoShape 21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2" name="Text Box 22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ешя</a:t>
              </a:r>
              <a:endParaRPr lang="ru-RU" sz="3200" dirty="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23850" y="2924175"/>
            <a:ext cx="1943100" cy="863600"/>
            <a:chOff x="158" y="1071"/>
            <a:chExt cx="1224" cy="544"/>
          </a:xfrm>
        </p:grpSpPr>
        <p:sp>
          <p:nvSpPr>
            <p:cNvPr id="117784" name="AutoShape 24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5" name="Text Box 25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итвож</a:t>
              </a:r>
              <a:endParaRPr lang="ru-RU" sz="3200" dirty="0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627313" y="2924175"/>
            <a:ext cx="1943100" cy="863600"/>
            <a:chOff x="158" y="1071"/>
            <a:chExt cx="1224" cy="544"/>
          </a:xfrm>
        </p:grpSpPr>
        <p:sp>
          <p:nvSpPr>
            <p:cNvPr id="117787" name="AutoShape 27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88" name="Text Box 28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аглоов</a:t>
              </a:r>
              <a:endParaRPr lang="ru-RU" sz="3200" dirty="0"/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787900" y="2924175"/>
            <a:ext cx="2089150" cy="863600"/>
            <a:chOff x="158" y="1071"/>
            <a:chExt cx="1224" cy="544"/>
          </a:xfrm>
        </p:grpSpPr>
        <p:sp>
          <p:nvSpPr>
            <p:cNvPr id="117790" name="AutoShape 30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1" name="Text Box 31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ккиичешн</a:t>
              </a:r>
              <a:endParaRPr lang="ru-RU" sz="3200" dirty="0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859339" y="4221164"/>
            <a:ext cx="1943100" cy="863600"/>
            <a:chOff x="158" y="1071"/>
            <a:chExt cx="1224" cy="544"/>
          </a:xfrm>
        </p:grpSpPr>
        <p:sp>
          <p:nvSpPr>
            <p:cNvPr id="117793" name="AutoShape 33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4" name="Text Box 34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ивжто</a:t>
              </a:r>
              <a:endParaRPr lang="ru-RU" sz="3200" dirty="0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700338" y="4221164"/>
            <a:ext cx="1943100" cy="863600"/>
            <a:chOff x="158" y="1071"/>
            <a:chExt cx="1224" cy="544"/>
          </a:xfrm>
        </p:grpSpPr>
        <p:sp>
          <p:nvSpPr>
            <p:cNvPr id="117796" name="AutoShape 36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97" name="Text Box 37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рдуьг</a:t>
              </a:r>
              <a:endParaRPr lang="ru-RU" sz="3200" dirty="0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003801" y="5445125"/>
            <a:ext cx="1943100" cy="863600"/>
            <a:chOff x="158" y="1071"/>
            <a:chExt cx="1224" cy="544"/>
          </a:xfrm>
        </p:grpSpPr>
        <p:sp>
          <p:nvSpPr>
            <p:cNvPr id="117799" name="AutoShape 39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0" name="Text Box 40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чпееьн</a:t>
              </a:r>
              <a:endParaRPr lang="ru-RU" sz="3200" dirty="0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2771775" y="5445125"/>
            <a:ext cx="1943100" cy="863600"/>
            <a:chOff x="158" y="1071"/>
            <a:chExt cx="1224" cy="544"/>
          </a:xfrm>
        </p:grpSpPr>
        <p:sp>
          <p:nvSpPr>
            <p:cNvPr id="117802" name="AutoShape 42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3" name="Text Box 43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децрсе</a:t>
              </a:r>
              <a:endParaRPr lang="ru-RU" sz="3200" dirty="0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95288" y="5445125"/>
            <a:ext cx="1943100" cy="863600"/>
            <a:chOff x="158" y="1071"/>
            <a:chExt cx="1224" cy="544"/>
          </a:xfrm>
        </p:grpSpPr>
        <p:sp>
          <p:nvSpPr>
            <p:cNvPr id="117805" name="AutoShape 45"/>
            <p:cNvSpPr>
              <a:spLocks noChangeArrowheads="1"/>
            </p:cNvSpPr>
            <p:nvPr/>
          </p:nvSpPr>
          <p:spPr bwMode="auto">
            <a:xfrm>
              <a:off x="158" y="1071"/>
              <a:ext cx="1224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06" name="Text Box 46"/>
            <p:cNvSpPr txBox="1">
              <a:spLocks noChangeArrowheads="1"/>
            </p:cNvSpPr>
            <p:nvPr/>
          </p:nvSpPr>
          <p:spPr bwMode="auto">
            <a:xfrm>
              <a:off x="158" y="1162"/>
              <a:ext cx="1180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 err="1"/>
                <a:t>елужкод</a:t>
              </a:r>
              <a:endParaRPr lang="ru-RU" sz="3200" dirty="0"/>
            </a:p>
          </p:txBody>
        </p:sp>
      </p:grpSp>
      <p:sp>
        <p:nvSpPr>
          <p:cNvPr id="117808" name="Text Box 48"/>
          <p:cNvSpPr txBox="1">
            <a:spLocks noChangeArrowheads="1"/>
          </p:cNvSpPr>
          <p:nvPr/>
        </p:nvSpPr>
        <p:spPr bwMode="auto">
          <a:xfrm>
            <a:off x="6948489" y="1628776"/>
            <a:ext cx="1981200" cy="30469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Желудок и печень – органы пищеварения, сердце – орган кровообращения.</a:t>
            </a:r>
          </a:p>
        </p:txBody>
      </p:sp>
      <p:sp>
        <p:nvSpPr>
          <p:cNvPr id="117810" name="Text Box 50"/>
          <p:cNvSpPr txBox="1">
            <a:spLocks noChangeArrowheads="1"/>
          </p:cNvSpPr>
          <p:nvPr/>
        </p:nvSpPr>
        <p:spPr bwMode="auto">
          <a:xfrm>
            <a:off x="6948489" y="1628776"/>
            <a:ext cx="1981200" cy="30469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Грудь и живот – это части туловища, шея не является частью туловища.</a:t>
            </a:r>
          </a:p>
        </p:txBody>
      </p:sp>
      <p:sp>
        <p:nvSpPr>
          <p:cNvPr id="117814" name="Text Box 54"/>
          <p:cNvSpPr txBox="1">
            <a:spLocks noChangeArrowheads="1"/>
          </p:cNvSpPr>
          <p:nvPr/>
        </p:nvSpPr>
        <p:spPr bwMode="auto">
          <a:xfrm>
            <a:off x="6948489" y="1628776"/>
            <a:ext cx="1981200" cy="230831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Спина – это часть тела, а все остальное внутренние органы.</a:t>
            </a:r>
          </a:p>
        </p:txBody>
      </p:sp>
      <p:sp>
        <p:nvSpPr>
          <p:cNvPr id="117819" name="Text Box 59"/>
          <p:cNvSpPr txBox="1">
            <a:spLocks noChangeArrowheads="1"/>
          </p:cNvSpPr>
          <p:nvPr/>
        </p:nvSpPr>
        <p:spPr bwMode="auto">
          <a:xfrm>
            <a:off x="6948489" y="1628776"/>
            <a:ext cx="1981200" cy="230831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Кишечник – это внутренний орган, а все остальное части тела.</a:t>
            </a:r>
          </a:p>
        </p:txBody>
      </p:sp>
      <p:sp>
        <p:nvSpPr>
          <p:cNvPr id="45" name="Стрелка вправо 44">
            <a:hlinkClick r:id="rId7" action="ppaction://hlinksldjump"/>
          </p:cNvPr>
          <p:cNvSpPr/>
          <p:nvPr/>
        </p:nvSpPr>
        <p:spPr>
          <a:xfrm>
            <a:off x="7740352" y="616530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7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у что же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7808" grpId="0" animBg="1"/>
      <p:bldP spid="117808" grpId="1" animBg="1"/>
      <p:bldP spid="117810" grpId="0" animBg="1"/>
      <p:bldP spid="117810" grpId="1" animBg="1"/>
      <p:bldP spid="117814" grpId="0" animBg="1"/>
      <p:bldP spid="117814" grpId="1" animBg="1"/>
      <p:bldP spid="117819" grpId="0" animBg="1"/>
      <p:bldP spid="1178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6720" cy="1143480"/>
          </a:xfrm>
        </p:spPr>
        <p:txBody>
          <a:bodyPr/>
          <a:lstStyle/>
          <a:p>
            <a:r>
              <a:rPr lang="ru-RU" sz="32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Кроссворд</a:t>
            </a:r>
            <a:br>
              <a:rPr lang="ru-RU" sz="32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«Строение </a:t>
            </a:r>
            <a:r>
              <a:rPr lang="ru-RU" sz="32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тела человека»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180095" y="133862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Ч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80095" y="179589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180095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Л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80095" y="271043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180095" y="316770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В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180095" y="362497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180095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К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657555" y="133862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135015" y="133862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 b="1" dirty="0">
                <a:latin typeface="Arial" charset="0"/>
                <a:ea typeface="MS Gothic" charset="-128"/>
              </a:rPr>
              <a:t>П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702635" y="133862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225174" y="133862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Н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47714" y="133862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Ь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657555" y="179589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Л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702635" y="179589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Г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225174" y="179589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К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7714" y="179589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270254" y="179589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657555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135015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Ж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702635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225174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Д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747714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О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270254" y="2253161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К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657555" y="271043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Г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702635" y="271043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Л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225174" y="271043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О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747714" y="271043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В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270254" y="271043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657555" y="316770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И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135015" y="316770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Ж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702635" y="316770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225174" y="3167702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Т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3657555" y="362497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С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4702635" y="362497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Р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225174" y="362497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Д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747714" y="362497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Ц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270254" y="362497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702635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И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5225174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Ш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5747714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Е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6270254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Ч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6792794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Н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7315334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И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837874" y="4082243"/>
            <a:ext cx="522540" cy="4572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>
                <a:latin typeface="Arial" charset="0"/>
                <a:ea typeface="MS Gothic" charset="-128"/>
              </a:rPr>
              <a:t>К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07704" y="4797152"/>
            <a:ext cx="6270479" cy="1099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1. Этот орган является соседкой желудка, он находится с правой стороны. Она помогает кишечнику переваривать пищу.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07704" y="4869160"/>
            <a:ext cx="6270479" cy="760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2. При помощи этого органа осуществляется дыхание.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51720" y="5013176"/>
            <a:ext cx="6270479" cy="1099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3. В этом органе пища измельчается, перетирается в кашицу, то есть переваривается.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51720" y="5157192"/>
            <a:ext cx="6270479" cy="422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4. Горшочек умён, 7 отверстий в нём.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11760" y="5373216"/>
            <a:ext cx="6270479" cy="1099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5. Часть туловища, в полости которого находятся большинство внутренних органов. 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39752" y="5589240"/>
            <a:ext cx="6270479" cy="760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6. Этот внутренний орган гонит кровь в сосуды и заставляет ее обегать всё тело.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5736" y="5301208"/>
            <a:ext cx="6270479" cy="1099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r>
              <a:rPr lang="ru-RU" sz="2200" b="1" dirty="0"/>
              <a:t>7. Этот орган похож на извилистый лабиринт. В нём пищи окончательно переваривается и впитывается в организм.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88189" y="5062109"/>
            <a:ext cx="3396510" cy="69930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57" name="TextBox 1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672388" y="1428750"/>
            <a:ext cx="45720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500"/>
                            </p:stCondLst>
                            <p:childTnLst>
                              <p:par>
                                <p:cTn id="2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"/>
                            </p:stCondLst>
                            <p:childTnLst>
                              <p:par>
                                <p:cTn id="2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500"/>
                            </p:stCondLst>
                            <p:childTnLst>
                              <p:par>
                                <p:cTn id="3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500"/>
                            </p:stCondLst>
                            <p:childTnLst>
                              <p:par>
                                <p:cTn id="3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000"/>
                            </p:stCondLst>
                            <p:childTnLst>
                              <p:par>
                                <p:cTn id="3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500"/>
                            </p:stCondLst>
                            <p:childTnLst>
                              <p:par>
                                <p:cTn id="36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500"/>
                            </p:stCondLst>
                            <p:childTnLst>
                              <p:par>
                                <p:cTn id="36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00"/>
                            </p:stCondLst>
                            <p:childTnLst>
                              <p:par>
                                <p:cTn id="3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3" grpId="0" animBg="1"/>
      <p:bldP spid="63" grpId="1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ento\Desktop\мультимедиа урок\ОМ\НОВОЕ\часовой механиз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454742" cy="320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Vento\Desktop\мультимедиа урок\ОМ\НОВОЕ\ч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17347"/>
            <a:ext cx="2088231" cy="312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18267" y="681951"/>
            <a:ext cx="3205661" cy="4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sz="2200" b="1" dirty="0"/>
              <a:t>Внешнее строение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5175" y="685377"/>
            <a:ext cx="3331192" cy="422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sz="2200" b="1" dirty="0"/>
              <a:t>Внутреннее строение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946" y="2187837"/>
            <a:ext cx="6825833" cy="1930415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работу!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to\Desktop\Мультимедиа урок Корец А.О\картинки\МАЛЬЧ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Vento\Desktop\Мультимедиа урок Корец А.О\картинки\макет новый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094910" cy="679230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Vento\Desktop\Мультимедиа урок Корец А.О\картинки\легки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746091" cy="6772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Vento\Desktop\Мультимедиа урок Корец А.О\картинки\сердц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180" y="113067"/>
            <a:ext cx="6909228" cy="67003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Vento\Desktop\Мультимедиа урок Корец А.О\картинки\печень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8442228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Vento\Desktop\Мультимедиа урок Корец А.О\картинки\желудо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4238"/>
            <a:ext cx="8118902" cy="64951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Vento\Desktop\Мультимедиа урок Корец А.О\картинки\кишечн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4785574" cy="66247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Vento\Desktop\Мультимедиа урок Корец А.О\картинки\моз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6888"/>
            <a:ext cx="8280920" cy="66247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755576" y="1844824"/>
            <a:ext cx="2771344" cy="12530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2416747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hlinkClick r:id="rId3" action="ppaction://hlinksldjump"/>
              </a:rPr>
              <a:t>ВНЕШНЕЕ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(ЧАСТИ ТЕЛА)</a:t>
            </a:r>
            <a:endParaRPr lang="ru-RU" sz="3300" b="1" i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76056" y="1844824"/>
            <a:ext cx="3545628" cy="12530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844824"/>
            <a:ext cx="3342985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sz="3300" b="1" dirty="0">
                <a:solidFill>
                  <a:srgbClr val="FFFF00"/>
                </a:solidFill>
                <a:hlinkClick r:id="rId4" action="ppaction://hlinksldjump"/>
              </a:rPr>
              <a:t>ВНУТРЕННЕЕ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(ОРГАНЫ)</a:t>
            </a:r>
            <a:endParaRPr lang="ru-RU" sz="3300" b="1" i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528" y="332656"/>
            <a:ext cx="8640960" cy="8753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4109" cy="875316"/>
          </a:xfrm>
          <a:ln/>
        </p:spPr>
        <p:txBody>
          <a:bodyPr tIns="35203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СТРОЕНИЕ ТЕЛА ЧЕЛОВЕКА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2155252" y="1273296"/>
            <a:ext cx="256508" cy="49952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792794" y="1273296"/>
            <a:ext cx="227478" cy="49952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79512" y="3573016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ГОЛОВА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555776" y="3573016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ЖИВОТ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79512" y="4581128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ШЕЯ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555776" y="4581128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РУКИ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51520" y="5517232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СПИНА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555776" y="5517232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MS Gothic" charset="-128"/>
              </a:rPr>
              <a:t>НОГИ</a:t>
            </a:r>
          </a:p>
        </p:txBody>
      </p:sp>
      <p:sp>
        <p:nvSpPr>
          <p:cNvPr id="24" name="Управляющая кнопка: далее 23">
            <a:hlinkClick r:id="rId5" action="ppaction://hlinkpres?slideindex=1&amp;slidetitle=Презентация PowerPoint" highlightClick="1"/>
          </p:cNvPr>
          <p:cNvSpPr/>
          <p:nvPr/>
        </p:nvSpPr>
        <p:spPr>
          <a:xfrm>
            <a:off x="7956376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  <p:bldP spid="5" grpId="0"/>
      <p:bldP spid="8" grpId="0" animBg="1"/>
      <p:bldP spid="5121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to\Desktop\Мультимедиа урок Корец А.О\картинки\МАЛЬЧ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755576" y="1844824"/>
            <a:ext cx="2771344" cy="12530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2416747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hlinkClick r:id="rId3" action="ppaction://hlinksldjump"/>
              </a:rPr>
              <a:t>ВНЕШНЕЕ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(ЧАСТИ ТЕЛА)</a:t>
            </a:r>
            <a:endParaRPr lang="ru-RU" sz="3300" b="1" i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76056" y="1844824"/>
            <a:ext cx="3545628" cy="12530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844824"/>
            <a:ext cx="3342985" cy="1099419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sz="3300" b="1" dirty="0">
                <a:solidFill>
                  <a:srgbClr val="FFFF00"/>
                </a:solidFill>
                <a:hlinkClick r:id="rId4" action="ppaction://hlinksldjump"/>
              </a:rPr>
              <a:t>ВНУТРЕННЕЕ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(ОРГАНЫ)</a:t>
            </a:r>
            <a:endParaRPr lang="ru-RU" sz="3300" b="1" i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528" y="332656"/>
            <a:ext cx="8640960" cy="8753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4109" cy="875316"/>
          </a:xfrm>
          <a:ln/>
        </p:spPr>
        <p:txBody>
          <a:bodyPr tIns="35203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СТРОЕНИЕ ТЕЛА ЧЕЛОВЕКА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2155252" y="1273296"/>
            <a:ext cx="256508" cy="49952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792794" y="1273296"/>
            <a:ext cx="227478" cy="49952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>
              <a:latin typeface="Arial" charset="0"/>
              <a:ea typeface="MS Gothic" charset="-128"/>
            </a:endParaRPr>
          </a:p>
        </p:txBody>
      </p:sp>
      <p:sp>
        <p:nvSpPr>
          <p:cNvPr id="17" name="Скругленный прямоугольник 16">
            <a:hlinkClick r:id="rId5" action="ppaction://hlinkfile"/>
          </p:cNvPr>
          <p:cNvSpPr/>
          <p:nvPr/>
        </p:nvSpPr>
        <p:spPr bwMode="auto">
          <a:xfrm>
            <a:off x="5076056" y="3501008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latin typeface="Arial" charset="0"/>
                <a:ea typeface="MS Gothic" charset="-128"/>
                <a:hlinkClick r:id="rId6" action="ppaction://hlinksldjump"/>
              </a:rPr>
              <a:t>ЛЕГКИЕ</a:t>
            </a:r>
            <a:endParaRPr lang="ru-RU" sz="1600" b="1" dirty="0">
              <a:latin typeface="Arial" charset="0"/>
              <a:ea typeface="MS Gothic" charset="-12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092280" y="3501008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latin typeface="Arial" charset="0"/>
                <a:ea typeface="MS Gothic" charset="-128"/>
                <a:hlinkClick r:id="rId7" action="ppaction://hlinksldjump"/>
              </a:rPr>
              <a:t>ЖЕЛУДОК</a:t>
            </a:r>
            <a:endParaRPr lang="ru-RU" sz="1600" b="1" dirty="0">
              <a:latin typeface="Arial" charset="0"/>
              <a:ea typeface="MS Gothic" charset="-128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076056" y="4437112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latin typeface="Arial" charset="0"/>
                <a:ea typeface="MS Gothic" charset="-128"/>
                <a:hlinkClick r:id="rId8" action="ppaction://hlinksldjump"/>
              </a:rPr>
              <a:t>СЕРДЦЕ</a:t>
            </a:r>
            <a:endParaRPr lang="ru-RU" sz="1600" b="1" dirty="0">
              <a:latin typeface="Arial" charset="0"/>
              <a:ea typeface="MS Gothic" charset="-12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092280" y="4437112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latin typeface="Arial" charset="0"/>
                <a:ea typeface="MS Gothic" charset="-128"/>
                <a:hlinkClick r:id="rId9" action="ppaction://hlinksldjump"/>
              </a:rPr>
              <a:t>КИШЕЧНИК</a:t>
            </a:r>
            <a:endParaRPr lang="ru-RU" sz="1600" b="1" dirty="0">
              <a:latin typeface="Arial" charset="0"/>
              <a:ea typeface="MS Gothic" charset="-128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148064" y="5517232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latin typeface="Arial" charset="0"/>
                <a:ea typeface="MS Gothic" charset="-128"/>
                <a:hlinkClick r:id="rId10" action="ppaction://hlinksldjump"/>
              </a:rPr>
              <a:t>ПЕЧЕНЬ</a:t>
            </a:r>
            <a:endParaRPr lang="ru-RU" sz="1600" b="1" dirty="0">
              <a:latin typeface="Arial" charset="0"/>
              <a:ea typeface="MS Gothic" charset="-12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7164288" y="5517232"/>
            <a:ext cx="1436985" cy="3919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latin typeface="Arial" charset="0"/>
                <a:ea typeface="MS Gothic" charset="-128"/>
                <a:hlinkClick r:id="rId11" action="ppaction://hlinksldjump"/>
              </a:rPr>
              <a:t>МОЗГ</a:t>
            </a:r>
            <a:endParaRPr lang="ru-RU" sz="1600" b="1" dirty="0">
              <a:latin typeface="Arial" charset="0"/>
              <a:ea typeface="MS Gothic" charset="-128"/>
            </a:endParaRPr>
          </a:p>
        </p:txBody>
      </p:sp>
      <p:sp>
        <p:nvSpPr>
          <p:cNvPr id="24" name="Управляющая кнопка: далее 23">
            <a:hlinkClick r:id="rId12" action="ppaction://hlinkpres?slideindex=1&amp;slidetitle=Презентация PowerPoint" highlightClick="1"/>
          </p:cNvPr>
          <p:cNvSpPr/>
          <p:nvPr/>
        </p:nvSpPr>
        <p:spPr>
          <a:xfrm>
            <a:off x="7956376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  <p:bldP spid="5" grpId="0"/>
      <p:bldP spid="8" grpId="0" animBg="1"/>
      <p:bldP spid="5121" grpId="0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to\Desktop\мультимедиа урок\ОМ\НОВОЕ\human-body-diagram-heart-lungs-intestine-desig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8083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Vento\Desktop\мультимедиа урок\ОМ\НОВОЕ\мозг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0" y="946739"/>
            <a:ext cx="432048" cy="541110"/>
          </a:xfrm>
          <a:prstGeom prst="rect">
            <a:avLst/>
          </a:prstGeom>
          <a:noFill/>
        </p:spPr>
      </p:pic>
      <p:pic>
        <p:nvPicPr>
          <p:cNvPr id="3075" name="Picture 3" descr="C:\Users\Vento\Desktop\мультимедиа урок\ОМ\НОВОЕ\2523398qz8bw3fwj5.gif">
            <a:hlinkClick r:id="" action="ppaction://macro?name=DragandDro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52" y="2406619"/>
            <a:ext cx="504056" cy="650301"/>
          </a:xfrm>
          <a:prstGeom prst="rect">
            <a:avLst/>
          </a:prstGeom>
          <a:noFill/>
        </p:spPr>
      </p:pic>
      <p:pic>
        <p:nvPicPr>
          <p:cNvPr id="3077" name="Picture 5" descr="C:\Users\Vento\Desktop\мультимедиа урок\ОМ\НОВОЕ\Lungs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18" y="1366414"/>
            <a:ext cx="936103" cy="936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Покажи на макете расположение внутренних органов человека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1" name="Picture 7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846" y="4506284"/>
            <a:ext cx="1512168" cy="1080121"/>
          </a:xfrm>
          <a:prstGeom prst="rect">
            <a:avLst/>
          </a:prstGeom>
          <a:noFill/>
        </p:spPr>
      </p:pic>
      <p:pic>
        <p:nvPicPr>
          <p:cNvPr id="16392" name="Picture 8" descr="C:\Users\Vento\Desktop\мультимедиа урок\ОМ\НОВОЕ\печень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3396">
            <a:off x="7450650" y="3494722"/>
            <a:ext cx="792088" cy="771525"/>
          </a:xfrm>
          <a:prstGeom prst="rect">
            <a:avLst/>
          </a:prstGeom>
          <a:noFill/>
        </p:spPr>
      </p:pic>
      <p:pic>
        <p:nvPicPr>
          <p:cNvPr id="16393" name="Picture 9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6456" y="3762947"/>
            <a:ext cx="1030458" cy="749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Vento\Desktop\Мультимедиа урок Корец А.О\картинки\моз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6888"/>
            <a:ext cx="8280920" cy="66247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to\Desktop\мультимедиа урок\ОМ\НОВОЕ\human-body-diagram-heart-lungs-intestine-desig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8083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Vento\Desktop\мультимедиа урок\ОМ\НОВОЕ\мозг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90" y="946739"/>
            <a:ext cx="432048" cy="541110"/>
          </a:xfrm>
          <a:prstGeom prst="rect">
            <a:avLst/>
          </a:prstGeom>
          <a:noFill/>
        </p:spPr>
      </p:pic>
      <p:pic>
        <p:nvPicPr>
          <p:cNvPr id="3075" name="Picture 3" descr="C:\Users\Vento\Desktop\мультимедиа урок\ОМ\НОВОЕ\2523398qz8bw3fwj5.gif">
            <a:hlinkClick r:id="" action="ppaction://macro?name=DragandDro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552" y="2406619"/>
            <a:ext cx="504056" cy="650301"/>
          </a:xfrm>
          <a:prstGeom prst="rect">
            <a:avLst/>
          </a:prstGeom>
          <a:noFill/>
        </p:spPr>
      </p:pic>
      <p:pic>
        <p:nvPicPr>
          <p:cNvPr id="3077" name="Picture 5" descr="C:\Users\Vento\Desktop\мультимедиа урок\ОМ\НОВОЕ\Lungs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18" y="1366414"/>
            <a:ext cx="936103" cy="936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Покажи на макете расположение внутренних органов человека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1" name="Picture 7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846" y="4506284"/>
            <a:ext cx="1512168" cy="1080121"/>
          </a:xfrm>
          <a:prstGeom prst="rect">
            <a:avLst/>
          </a:prstGeom>
          <a:noFill/>
        </p:spPr>
      </p:pic>
      <p:pic>
        <p:nvPicPr>
          <p:cNvPr id="16392" name="Picture 8" descr="C:\Users\Vento\Desktop\мультимедиа урок\ОМ\НОВОЕ\печень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3396">
            <a:off x="7450650" y="3494722"/>
            <a:ext cx="792088" cy="771525"/>
          </a:xfrm>
          <a:prstGeom prst="rect">
            <a:avLst/>
          </a:prstGeom>
          <a:noFill/>
        </p:spPr>
      </p:pic>
      <p:pic>
        <p:nvPicPr>
          <p:cNvPr id="16393" name="Picture 9" descr="C:\Users\Vento\Desktop\мультимедиа урок\ОМ\НОВОЕ\желудок 2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6456" y="3762947"/>
            <a:ext cx="1030458" cy="749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Vento\Desktop\Мультимедиа урок Корец А.О\картинки\сердц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180" y="113067"/>
            <a:ext cx="6909228" cy="67003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325</Words>
  <Application>Microsoft Office PowerPoint</Application>
  <PresentationFormat>Экран (4:3)</PresentationFormat>
  <Paragraphs>106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Игра «Угадай кто?»</vt:lpstr>
      <vt:lpstr>Слайд 2</vt:lpstr>
      <vt:lpstr>СТРОЕНИЕ ТЕЛА ЧЕЛОВЕКА</vt:lpstr>
      <vt:lpstr>Слайд 4</vt:lpstr>
      <vt:lpstr>СТРОЕНИЕ ТЕЛА ЧЕЛОВЕКА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Кроссворд  «Строение тела человека»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46</cp:revision>
  <dcterms:created xsi:type="dcterms:W3CDTF">2010-04-23T03:00:43Z</dcterms:created>
  <dcterms:modified xsi:type="dcterms:W3CDTF">2013-12-20T07:38:35Z</dcterms:modified>
</cp:coreProperties>
</file>