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1B5E-85FA-4E2F-BBB2-27BB4F2A25D2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FB3B-F2D3-4128-97D9-39F0A1393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79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1B5E-85FA-4E2F-BBB2-27BB4F2A25D2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FB3B-F2D3-4128-97D9-39F0A1393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37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1B5E-85FA-4E2F-BBB2-27BB4F2A25D2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FB3B-F2D3-4128-97D9-39F0A1393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76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1B5E-85FA-4E2F-BBB2-27BB4F2A25D2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FB3B-F2D3-4128-97D9-39F0A1393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91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1B5E-85FA-4E2F-BBB2-27BB4F2A25D2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FB3B-F2D3-4128-97D9-39F0A1393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07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1B5E-85FA-4E2F-BBB2-27BB4F2A25D2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FB3B-F2D3-4128-97D9-39F0A1393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57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1B5E-85FA-4E2F-BBB2-27BB4F2A25D2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FB3B-F2D3-4128-97D9-39F0A1393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9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1B5E-85FA-4E2F-BBB2-27BB4F2A25D2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FB3B-F2D3-4128-97D9-39F0A1393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1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1B5E-85FA-4E2F-BBB2-27BB4F2A25D2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FB3B-F2D3-4128-97D9-39F0A1393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73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1B5E-85FA-4E2F-BBB2-27BB4F2A25D2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FB3B-F2D3-4128-97D9-39F0A1393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26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1B5E-85FA-4E2F-BBB2-27BB4F2A25D2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FB3B-F2D3-4128-97D9-39F0A1393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281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C1B5E-85FA-4E2F-BBB2-27BB4F2A25D2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3FB3B-F2D3-4128-97D9-39F0A1393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53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хочешь быть </a:t>
            </a: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здоров.</a:t>
            </a:r>
          </a:p>
          <a:p>
            <a:pPr algn="ctr"/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Поговорим </a:t>
            </a: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болезнях.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758300"/>
            <a:ext cx="87129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endParaRPr lang="ru-RU" dirty="0" smtClean="0"/>
          </a:p>
          <a:p>
            <a:pPr marL="285750" lvl="0" indent="-285750" algn="ctr">
              <a:buFont typeface="Wingdings" pitchFamily="2" charset="2"/>
              <a:buChar char="ü"/>
            </a:pPr>
            <a:r>
              <a:rPr lang="ru-RU" dirty="0">
                <a:latin typeface="Comic Sans MS" pitchFamily="66" charset="0"/>
                <a:cs typeface="Times New Roman" pitchFamily="18" charset="0"/>
              </a:rPr>
              <a:t>сформировать представление о здоровье, как одной из главных ценностей человеческой жизни;</a:t>
            </a:r>
          </a:p>
          <a:p>
            <a:pPr marL="285750" lvl="0" indent="-285750" algn="ctr">
              <a:buFont typeface="Wingdings" pitchFamily="2" charset="2"/>
              <a:buChar char="ü"/>
            </a:pPr>
            <a:r>
              <a:rPr lang="ru-RU" dirty="0">
                <a:latin typeface="Comic Sans MS" pitchFamily="66" charset="0"/>
                <a:cs typeface="Times New Roman" pitchFamily="18" charset="0"/>
              </a:rPr>
              <a:t>выделить компоненты здоровья человека;</a:t>
            </a:r>
          </a:p>
          <a:p>
            <a:pPr marL="285750" lvl="0" indent="-285750" algn="ctr">
              <a:buFont typeface="Wingdings" pitchFamily="2" charset="2"/>
              <a:buChar char="ü"/>
            </a:pPr>
            <a:r>
              <a:rPr lang="ru-RU" dirty="0">
                <a:latin typeface="Comic Sans MS" pitchFamily="66" charset="0"/>
                <a:cs typeface="Times New Roman" pitchFamily="18" charset="0"/>
              </a:rPr>
              <a:t>познакомить детей с правилами, помогающими сохранить собственное здоровье на долгие годы;</a:t>
            </a:r>
          </a:p>
          <a:p>
            <a:pPr marL="285750" lvl="0" indent="-285750" algn="ctr">
              <a:buFont typeface="Wingdings" pitchFamily="2" charset="2"/>
              <a:buChar char="ü"/>
            </a:pPr>
            <a:r>
              <a:rPr lang="ru-RU" dirty="0">
                <a:latin typeface="Comic Sans MS" pitchFamily="66" charset="0"/>
                <a:cs typeface="Times New Roman" pitchFamily="18" charset="0"/>
              </a:rPr>
              <a:t>изучить правила гигиены тела;</a:t>
            </a:r>
          </a:p>
          <a:p>
            <a:pPr marL="285750" lvl="0" indent="-285750" algn="ctr">
              <a:buFont typeface="Wingdings" pitchFamily="2" charset="2"/>
              <a:buChar char="ü"/>
            </a:pPr>
            <a:r>
              <a:rPr lang="ru-RU" dirty="0">
                <a:latin typeface="Comic Sans MS" pitchFamily="66" charset="0"/>
                <a:cs typeface="Times New Roman" pitchFamily="18" charset="0"/>
              </a:rPr>
              <a:t>убедить в необходимости закаливая организма;</a:t>
            </a:r>
          </a:p>
          <a:p>
            <a:pPr marL="285750" lvl="0" indent="-285750" algn="ctr">
              <a:buFont typeface="Wingdings" pitchFamily="2" charset="2"/>
              <a:buChar char="ü"/>
            </a:pPr>
            <a:r>
              <a:rPr lang="ru-RU" dirty="0">
                <a:latin typeface="Comic Sans MS" pitchFamily="66" charset="0"/>
                <a:cs typeface="Times New Roman" pitchFamily="18" charset="0"/>
              </a:rPr>
              <a:t>обучить умению правильно распределять время работы и отдыха (режим дня);</a:t>
            </a:r>
          </a:p>
          <a:p>
            <a:pPr marL="285750" lvl="0" indent="-285750" algn="ctr">
              <a:buFont typeface="Wingdings" pitchFamily="2" charset="2"/>
              <a:buChar char="ü"/>
            </a:pPr>
            <a:r>
              <a:rPr lang="ru-RU" dirty="0">
                <a:latin typeface="Comic Sans MS" pitchFamily="66" charset="0"/>
                <a:cs typeface="Times New Roman" pitchFamily="18" charset="0"/>
              </a:rPr>
              <a:t>выявить причины возникновения заболеваний у детей;</a:t>
            </a:r>
          </a:p>
          <a:p>
            <a:pPr marL="285750" lvl="0" indent="-285750" algn="ctr">
              <a:buFont typeface="Wingdings" pitchFamily="2" charset="2"/>
              <a:buChar char="ü"/>
            </a:pPr>
            <a:r>
              <a:rPr lang="ru-RU" dirty="0">
                <a:latin typeface="Comic Sans MS" pitchFamily="66" charset="0"/>
                <a:cs typeface="Times New Roman" pitchFamily="18" charset="0"/>
              </a:rPr>
              <a:t>рассказать о профилактических мерах по предупреждению простудных заболеваний;</a:t>
            </a:r>
          </a:p>
          <a:p>
            <a:pPr marL="285750" lvl="0" indent="-285750" algn="ctr">
              <a:buFont typeface="Wingdings" pitchFamily="2" charset="2"/>
              <a:buChar char="ü"/>
            </a:pPr>
            <a:r>
              <a:rPr lang="ru-RU" dirty="0">
                <a:latin typeface="Comic Sans MS" pitchFamily="66" charset="0"/>
                <a:cs typeface="Times New Roman" pitchFamily="18" charset="0"/>
              </a:rPr>
              <a:t>научить определять признаки простудных заболеваний и принимать необходимые меры для лечения болезни</a:t>
            </a: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.</a:t>
            </a:r>
            <a:endParaRPr lang="ru-RU" dirty="0"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64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Следующий помощник – это правильное питание. Правильное питание – это прежде всего разнообразное питание.</a:t>
            </a:r>
          </a:p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-Как вы понимаете словосочетание «разнообразное питание»?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04" y="1275281"/>
            <a:ext cx="5604284" cy="548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7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-А что ещё необходимо делать каждый день, чтобы быть здоровым? Важно каждый день делать зарядку, больше гулять, играть на улице в подвижные игры, заниматься спортом и закаляться. Не даром говорят: «Движение – это жизнь.»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55009"/>
            <a:ext cx="7128792" cy="52515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373" y="1355009"/>
            <a:ext cx="7838123" cy="52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9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12615"/>
            <a:ext cx="64796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Comic Sans MS" pitchFamily="66" charset="0"/>
                <a:cs typeface="Times New Roman" pitchFamily="18" charset="0"/>
              </a:rPr>
              <a:t>«Со здоровым дружен спорт»:</a:t>
            </a:r>
          </a:p>
          <a:p>
            <a:pPr algn="ctr"/>
            <a:endParaRPr lang="ru-RU" sz="2400" dirty="0"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Comic Sans MS" pitchFamily="66" charset="0"/>
                <a:cs typeface="Times New Roman" pitchFamily="18" charset="0"/>
              </a:rPr>
              <a:t>Стадион, бассейны, корт,</a:t>
            </a:r>
          </a:p>
          <a:p>
            <a:pPr algn="ctr"/>
            <a:r>
              <a:rPr lang="ru-RU" sz="2400" dirty="0">
                <a:latin typeface="Comic Sans MS" pitchFamily="66" charset="0"/>
                <a:cs typeface="Times New Roman" pitchFamily="18" charset="0"/>
              </a:rPr>
              <a:t>Зал, каток – везде вам рады.</a:t>
            </a:r>
          </a:p>
          <a:p>
            <a:pPr algn="ctr"/>
            <a:r>
              <a:rPr lang="ru-RU" sz="2400" dirty="0">
                <a:latin typeface="Comic Sans MS" pitchFamily="66" charset="0"/>
                <a:cs typeface="Times New Roman" pitchFamily="18" charset="0"/>
              </a:rPr>
              <a:t>За старания в награду</a:t>
            </a:r>
          </a:p>
          <a:p>
            <a:pPr algn="ctr"/>
            <a:r>
              <a:rPr lang="ru-RU" sz="2400" dirty="0">
                <a:latin typeface="Comic Sans MS" pitchFamily="66" charset="0"/>
                <a:cs typeface="Times New Roman" pitchFamily="18" charset="0"/>
              </a:rPr>
              <a:t>Будут кубки и рекорды,</a:t>
            </a:r>
          </a:p>
          <a:p>
            <a:pPr algn="ctr"/>
            <a:r>
              <a:rPr lang="ru-RU" sz="2400" dirty="0">
                <a:latin typeface="Comic Sans MS" pitchFamily="66" charset="0"/>
                <a:cs typeface="Times New Roman" pitchFamily="18" charset="0"/>
              </a:rPr>
              <a:t>Станут мышцы ваши твёрды.</a:t>
            </a:r>
          </a:p>
          <a:p>
            <a:pPr algn="ctr"/>
            <a:r>
              <a:rPr lang="ru-RU" sz="2400" dirty="0">
                <a:latin typeface="Comic Sans MS" pitchFamily="66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400" dirty="0">
                <a:latin typeface="Comic Sans MS" pitchFamily="66" charset="0"/>
                <a:cs typeface="Times New Roman" pitchFamily="18" charset="0"/>
              </a:rPr>
              <a:t>Только помните: спортсмены</a:t>
            </a:r>
          </a:p>
          <a:p>
            <a:pPr algn="ctr"/>
            <a:r>
              <a:rPr lang="ru-RU" sz="2400" dirty="0">
                <a:latin typeface="Comic Sans MS" pitchFamily="66" charset="0"/>
                <a:cs typeface="Times New Roman" pitchFamily="18" charset="0"/>
              </a:rPr>
              <a:t>Каждый день свой непременно</a:t>
            </a:r>
          </a:p>
          <a:p>
            <a:pPr algn="ctr"/>
            <a:r>
              <a:rPr lang="ru-RU" sz="2400" dirty="0">
                <a:latin typeface="Comic Sans MS" pitchFamily="66" charset="0"/>
                <a:cs typeface="Times New Roman" pitchFamily="18" charset="0"/>
              </a:rPr>
              <a:t>Начинают с физзарядки.</a:t>
            </a:r>
          </a:p>
          <a:p>
            <a:pPr algn="ctr"/>
            <a:r>
              <a:rPr lang="ru-RU" sz="2400" dirty="0">
                <a:latin typeface="Comic Sans MS" pitchFamily="66" charset="0"/>
                <a:cs typeface="Times New Roman" pitchFamily="18" charset="0"/>
              </a:rPr>
              <a:t>Не играйте с дрёмой в прятки,</a:t>
            </a:r>
          </a:p>
          <a:p>
            <a:pPr algn="ctr"/>
            <a:r>
              <a:rPr lang="ru-RU" sz="2400" dirty="0">
                <a:latin typeface="Comic Sans MS" pitchFamily="66" charset="0"/>
                <a:cs typeface="Times New Roman" pitchFamily="18" charset="0"/>
              </a:rPr>
              <a:t>Быстро сбросьте одеяло,</a:t>
            </a:r>
          </a:p>
          <a:p>
            <a:pPr algn="ctr"/>
            <a:r>
              <a:rPr lang="ru-RU" sz="2400" dirty="0">
                <a:latin typeface="Comic Sans MS" pitchFamily="66" charset="0"/>
                <a:cs typeface="Times New Roman" pitchFamily="18" charset="0"/>
              </a:rPr>
              <a:t>Встали – сне как не бывало.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268760"/>
            <a:ext cx="1940335" cy="12961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989" y="4149080"/>
            <a:ext cx="1692598" cy="2042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7" y="4581128"/>
            <a:ext cx="2872234" cy="19168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00" y="2862535"/>
            <a:ext cx="1940335" cy="13505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018" y="1867320"/>
            <a:ext cx="2046539" cy="133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7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16632"/>
            <a:ext cx="4572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Физкультминутка</a:t>
            </a:r>
          </a:p>
          <a:p>
            <a:pPr algn="ctr"/>
            <a:endParaRPr lang="ru-RU" sz="2400" dirty="0"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Comic Sans MS" pitchFamily="66" charset="0"/>
                <a:cs typeface="Times New Roman" pitchFamily="18" charset="0"/>
              </a:rPr>
              <a:t>Дружно встали. Раз! Два! Три!</a:t>
            </a:r>
          </a:p>
          <a:p>
            <a:pPr algn="ctr"/>
            <a:r>
              <a:rPr lang="ru-RU" sz="2400" dirty="0">
                <a:latin typeface="Comic Sans MS" pitchFamily="66" charset="0"/>
                <a:cs typeface="Times New Roman" pitchFamily="18" charset="0"/>
              </a:rPr>
              <a:t>Мы теперь богатыри!</a:t>
            </a:r>
          </a:p>
          <a:p>
            <a:pPr algn="ctr"/>
            <a:r>
              <a:rPr lang="ru-RU" sz="2400" dirty="0">
                <a:latin typeface="Comic Sans MS" pitchFamily="66" charset="0"/>
                <a:cs typeface="Times New Roman" pitchFamily="18" charset="0"/>
              </a:rPr>
              <a:t>Мы ладонь к глазам приставим,</a:t>
            </a:r>
          </a:p>
          <a:p>
            <a:pPr algn="ctr"/>
            <a:r>
              <a:rPr lang="ru-RU" sz="2400" dirty="0">
                <a:latin typeface="Comic Sans MS" pitchFamily="66" charset="0"/>
                <a:cs typeface="Times New Roman" pitchFamily="18" charset="0"/>
              </a:rPr>
              <a:t>Ноги крепкие расставим.</a:t>
            </a:r>
          </a:p>
          <a:p>
            <a:pPr algn="ctr"/>
            <a:r>
              <a:rPr lang="ru-RU" sz="2400" dirty="0">
                <a:latin typeface="Comic Sans MS" pitchFamily="66" charset="0"/>
                <a:cs typeface="Times New Roman" pitchFamily="18" charset="0"/>
              </a:rPr>
              <a:t>Поворачиваясь вправо,</a:t>
            </a:r>
          </a:p>
          <a:p>
            <a:pPr algn="ctr"/>
            <a:r>
              <a:rPr lang="ru-RU" sz="2400" dirty="0">
                <a:latin typeface="Comic Sans MS" pitchFamily="66" charset="0"/>
                <a:cs typeface="Times New Roman" pitchFamily="18" charset="0"/>
              </a:rPr>
              <a:t>Оглядимся величаво,</a:t>
            </a:r>
          </a:p>
          <a:p>
            <a:pPr algn="ctr"/>
            <a:r>
              <a:rPr lang="ru-RU" sz="2400" dirty="0">
                <a:latin typeface="Comic Sans MS" pitchFamily="66" charset="0"/>
                <a:cs typeface="Times New Roman" pitchFamily="18" charset="0"/>
              </a:rPr>
              <a:t>И налево надо тоже</a:t>
            </a:r>
          </a:p>
          <a:p>
            <a:pPr algn="ctr"/>
            <a:r>
              <a:rPr lang="ru-RU" sz="2400" dirty="0">
                <a:latin typeface="Comic Sans MS" pitchFamily="66" charset="0"/>
                <a:cs typeface="Times New Roman" pitchFamily="18" charset="0"/>
              </a:rPr>
              <a:t>Поглядеть из – под ладошек.</a:t>
            </a:r>
          </a:p>
          <a:p>
            <a:pPr algn="ctr"/>
            <a:r>
              <a:rPr lang="ru-RU" sz="2400" dirty="0">
                <a:latin typeface="Comic Sans MS" pitchFamily="66" charset="0"/>
                <a:cs typeface="Times New Roman" pitchFamily="18" charset="0"/>
              </a:rPr>
              <a:t>И направо, и ещё</a:t>
            </a:r>
          </a:p>
          <a:p>
            <a:pPr algn="ctr"/>
            <a:r>
              <a:rPr lang="ru-RU" sz="2400" dirty="0">
                <a:latin typeface="Comic Sans MS" pitchFamily="66" charset="0"/>
                <a:cs typeface="Times New Roman" pitchFamily="18" charset="0"/>
              </a:rPr>
              <a:t>Через левое плечо.</a:t>
            </a:r>
          </a:p>
          <a:p>
            <a:pPr algn="ctr"/>
            <a:r>
              <a:rPr lang="ru-RU" sz="2400" dirty="0">
                <a:latin typeface="Comic Sans MS" pitchFamily="66" charset="0"/>
                <a:cs typeface="Times New Roman" pitchFamily="18" charset="0"/>
              </a:rPr>
              <a:t>Буквой «л» расставим ноги.</a:t>
            </a:r>
          </a:p>
          <a:p>
            <a:pPr algn="ctr"/>
            <a:r>
              <a:rPr lang="ru-RU" sz="2400" dirty="0">
                <a:latin typeface="Comic Sans MS" pitchFamily="66" charset="0"/>
                <a:cs typeface="Times New Roman" pitchFamily="18" charset="0"/>
              </a:rPr>
              <a:t>Точно в танце – руки в боки.</a:t>
            </a:r>
          </a:p>
          <a:p>
            <a:pPr algn="ctr"/>
            <a:r>
              <a:rPr lang="ru-RU" sz="2400" dirty="0">
                <a:latin typeface="Comic Sans MS" pitchFamily="66" charset="0"/>
                <a:cs typeface="Times New Roman" pitchFamily="18" charset="0"/>
              </a:rPr>
              <a:t>Наклонились влево, вправо</a:t>
            </a:r>
          </a:p>
          <a:p>
            <a:pPr algn="ctr"/>
            <a:r>
              <a:rPr lang="ru-RU" sz="2400" dirty="0">
                <a:latin typeface="Comic Sans MS" pitchFamily="66" charset="0"/>
                <a:cs typeface="Times New Roman" pitchFamily="18" charset="0"/>
              </a:rPr>
              <a:t>Получается на славу!</a:t>
            </a:r>
          </a:p>
        </p:txBody>
      </p:sp>
    </p:spTree>
    <p:extLst>
      <p:ext uri="{BB962C8B-B14F-4D97-AF65-F5344CB8AC3E}">
        <p14:creationId xmlns:p14="http://schemas.microsoft.com/office/powerpoint/2010/main" val="306226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Comic Sans MS" pitchFamily="66" charset="0"/>
                <a:cs typeface="Times New Roman" pitchFamily="18" charset="0"/>
              </a:rPr>
              <a:t>Беседа о том, как чистить зубы.</a:t>
            </a:r>
          </a:p>
          <a:p>
            <a:pPr algn="ctr"/>
            <a:r>
              <a:rPr lang="ru-RU" sz="2400" dirty="0">
                <a:latin typeface="Comic Sans MS" pitchFamily="66" charset="0"/>
                <a:cs typeface="Times New Roman" pitchFamily="18" charset="0"/>
              </a:rPr>
              <a:t>-Какие зубы лучше – здоровые или больные? Почему? (ответы детей)</a:t>
            </a:r>
          </a:p>
          <a:p>
            <a:pPr algn="ctr"/>
            <a:r>
              <a:rPr lang="ru-RU" sz="2400" dirty="0">
                <a:latin typeface="Comic Sans MS" pitchFamily="66" charset="0"/>
                <a:cs typeface="Times New Roman" pitchFamily="18" charset="0"/>
              </a:rPr>
              <a:t>Здоровые зубы очень хорошо справляются со своей работой – пережёвыванием пищи.</a:t>
            </a:r>
          </a:p>
          <a:p>
            <a:pPr algn="ctr"/>
            <a:r>
              <a:rPr lang="ru-RU" sz="2400" dirty="0">
                <a:latin typeface="Comic Sans MS" pitchFamily="66" charset="0"/>
                <a:cs typeface="Times New Roman" pitchFamily="18" charset="0"/>
              </a:rPr>
              <a:t>Больные зубы делают это гораздо хуже, а плохо пережёванная пища и переваривается с трудом. Здоровые зубы помогают правильной речи, украшают лицо человека.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16" y="3112302"/>
            <a:ext cx="5639968" cy="362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5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305342"/>
            <a:ext cx="88569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Ну а теперь, поговорим о болезнях. Мама купила для Сережи и Нади книгу «Расти здоровым». А вы хотите узнать, что прочитали Сережа и Надя в этой книге?</a:t>
            </a:r>
          </a:p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(работа с учебником)</a:t>
            </a:r>
          </a:p>
          <a:p>
            <a:pPr algn="ctr"/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    1 </a:t>
            </a:r>
            <a:r>
              <a:rPr lang="ru-RU" dirty="0">
                <a:latin typeface="Comic Sans MS" pitchFamily="66" charset="0"/>
                <a:cs typeface="Times New Roman" pitchFamily="18" charset="0"/>
              </a:rPr>
              <a:t>ряд                              </a:t>
            </a: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2 </a:t>
            </a:r>
            <a:r>
              <a:rPr lang="ru-RU" dirty="0">
                <a:latin typeface="Comic Sans MS" pitchFamily="66" charset="0"/>
                <a:cs typeface="Times New Roman" pitchFamily="18" charset="0"/>
              </a:rPr>
              <a:t>ряд                                            </a:t>
            </a: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3 </a:t>
            </a:r>
            <a:r>
              <a:rPr lang="ru-RU" dirty="0">
                <a:latin typeface="Comic Sans MS" pitchFamily="66" charset="0"/>
                <a:cs typeface="Times New Roman" pitchFamily="18" charset="0"/>
              </a:rPr>
              <a:t>ряд</a:t>
            </a:r>
          </a:p>
          <a:p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        О </a:t>
            </a:r>
            <a:r>
              <a:rPr lang="ru-RU" dirty="0">
                <a:latin typeface="Comic Sans MS" pitchFamily="66" charset="0"/>
                <a:cs typeface="Times New Roman" pitchFamily="18" charset="0"/>
              </a:rPr>
              <a:t>простуде                   </a:t>
            </a: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   О </a:t>
            </a:r>
            <a:r>
              <a:rPr lang="ru-RU" dirty="0">
                <a:latin typeface="Comic Sans MS" pitchFamily="66" charset="0"/>
                <a:cs typeface="Times New Roman" pitchFamily="18" charset="0"/>
              </a:rPr>
              <a:t>гриппе                              </a:t>
            </a: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О </a:t>
            </a:r>
            <a:r>
              <a:rPr lang="ru-RU" dirty="0">
                <a:latin typeface="Comic Sans MS" pitchFamily="66" charset="0"/>
                <a:cs typeface="Times New Roman" pitchFamily="18" charset="0"/>
              </a:rPr>
              <a:t>болях в </a:t>
            </a: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животе</a:t>
            </a:r>
          </a:p>
          <a:p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            стр. 14                                стр. 15                                        стр. 16</a:t>
            </a:r>
            <a:endParaRPr lang="ru-RU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31672" y="188640"/>
            <a:ext cx="4815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Поговорим о болезнях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4044" y="3933056"/>
            <a:ext cx="5234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 </a:t>
            </a: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-</a:t>
            </a:r>
            <a:r>
              <a:rPr lang="ru-RU" dirty="0">
                <a:latin typeface="Comic Sans MS" pitchFamily="66" charset="0"/>
                <a:cs typeface="Times New Roman" pitchFamily="18" charset="0"/>
              </a:rPr>
              <a:t>Что нужно делать, чтобы не простудиться?</a:t>
            </a:r>
          </a:p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-Как узнать что ты заболел гриппом?</a:t>
            </a:r>
          </a:p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-От чего может заболеть живот</a:t>
            </a: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(ответы учеников)</a:t>
            </a:r>
            <a:endParaRPr lang="ru-RU" dirty="0"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04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788" y="260648"/>
            <a:ext cx="4795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Куда пойти лечиться?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2635" y="913906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Comic Sans MS" pitchFamily="66" charset="0"/>
                <a:cs typeface="Times New Roman" pitchFamily="18" charset="0"/>
              </a:rPr>
              <a:t>ПОЛИКЛИННИКА, БОЛЬНИЦА – это учреждение здравоохранения. В них работают врачи, медицинские сестры. У врачей бывают разные специальности. Терапевт лечит внутренние болезни, стоматолог – зубы, отоларинголог – ухо, горло, нос.</a:t>
            </a:r>
          </a:p>
          <a:p>
            <a:pPr algn="just"/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Вывод</a:t>
            </a:r>
            <a:r>
              <a:rPr lang="ru-RU" dirty="0">
                <a:latin typeface="Comic Sans MS" pitchFamily="66" charset="0"/>
                <a:cs typeface="Times New Roman" pitchFamily="18" charset="0"/>
              </a:rPr>
              <a:t>: если вы заболели, нужно немедленно обратиться к врачу за помощью, чтобы он осмотрел вас и назначил необходимое лечение.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3889120" cy="29090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44" y="3068960"/>
            <a:ext cx="4143730" cy="290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3392" y="-23203"/>
            <a:ext cx="2643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урока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48680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какое время дня мы завтракаем?</a:t>
            </a:r>
          </a:p>
          <a:p>
            <a:pPr algn="ctr"/>
            <a:r>
              <a:rPr lang="ru-RU" dirty="0"/>
              <a:t>утро;</a:t>
            </a:r>
          </a:p>
          <a:p>
            <a:pPr algn="ctr"/>
            <a:r>
              <a:rPr lang="ru-RU" dirty="0"/>
              <a:t>день;</a:t>
            </a:r>
          </a:p>
          <a:p>
            <a:pPr algn="ctr"/>
            <a:r>
              <a:rPr lang="ru-RU" dirty="0"/>
              <a:t>вечер;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нужно делать д/з</a:t>
            </a:r>
          </a:p>
          <a:p>
            <a:pPr algn="ctr"/>
            <a:r>
              <a:rPr lang="ru-RU" dirty="0"/>
              <a:t>после уроков;</a:t>
            </a:r>
          </a:p>
          <a:p>
            <a:pPr algn="ctr"/>
            <a:r>
              <a:rPr lang="ru-RU" dirty="0"/>
              <a:t>после прогулки;</a:t>
            </a:r>
          </a:p>
          <a:p>
            <a:pPr algn="ctr"/>
            <a:r>
              <a:rPr lang="ru-RU" dirty="0"/>
              <a:t>после ужина;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раз в день нужно чистить зубы?</a:t>
            </a:r>
          </a:p>
          <a:p>
            <a:pPr algn="ctr"/>
            <a:r>
              <a:rPr lang="ru-RU" dirty="0"/>
              <a:t>один;</a:t>
            </a:r>
          </a:p>
          <a:p>
            <a:pPr algn="ctr"/>
            <a:r>
              <a:rPr lang="ru-RU" dirty="0"/>
              <a:t>два;</a:t>
            </a:r>
          </a:p>
          <a:p>
            <a:pPr algn="ctr"/>
            <a:r>
              <a:rPr lang="ru-RU" dirty="0"/>
              <a:t>три;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не относится к личным предметам гигиены?</a:t>
            </a:r>
          </a:p>
          <a:p>
            <a:pPr algn="ctr"/>
            <a:r>
              <a:rPr lang="ru-RU" dirty="0"/>
              <a:t>зубная щетка;</a:t>
            </a:r>
          </a:p>
          <a:p>
            <a:pPr algn="ctr"/>
            <a:r>
              <a:rPr lang="ru-RU" dirty="0"/>
              <a:t>шампунь;</a:t>
            </a:r>
          </a:p>
          <a:p>
            <a:pPr algn="ctr"/>
            <a:r>
              <a:rPr lang="ru-RU" dirty="0"/>
              <a:t>расческа;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какой стороны должен падать свет при письме?</a:t>
            </a:r>
          </a:p>
          <a:p>
            <a:pPr algn="ctr"/>
            <a:r>
              <a:rPr lang="ru-RU" dirty="0"/>
              <a:t>слева;</a:t>
            </a:r>
          </a:p>
          <a:p>
            <a:pPr algn="ctr"/>
            <a:r>
              <a:rPr lang="ru-RU" dirty="0"/>
              <a:t>справа;</a:t>
            </a:r>
          </a:p>
          <a:p>
            <a:pPr algn="ctr"/>
            <a:r>
              <a:rPr lang="ru-RU" dirty="0"/>
              <a:t>сверху;</a:t>
            </a:r>
          </a:p>
        </p:txBody>
      </p:sp>
    </p:spTree>
    <p:extLst>
      <p:ext uri="{BB962C8B-B14F-4D97-AF65-F5344CB8AC3E}">
        <p14:creationId xmlns:p14="http://schemas.microsoft.com/office/powerpoint/2010/main" val="297379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1440"/>
            <a:ext cx="89289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 предмет гигиены которым могут пользоваться все члены семьи?</a:t>
            </a:r>
          </a:p>
          <a:p>
            <a:pPr algn="ctr"/>
            <a:r>
              <a:rPr lang="ru-RU" dirty="0"/>
              <a:t>полотенце;</a:t>
            </a:r>
          </a:p>
          <a:p>
            <a:pPr algn="ctr"/>
            <a:r>
              <a:rPr lang="ru-RU" dirty="0"/>
              <a:t>мыло;</a:t>
            </a:r>
          </a:p>
          <a:p>
            <a:pPr algn="ctr"/>
            <a:r>
              <a:rPr lang="ru-RU" dirty="0"/>
              <a:t>расческа;</a:t>
            </a:r>
          </a:p>
          <a:p>
            <a:pPr lvl="0"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Признаками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болезни является высокая температура и сильные боли в мышцах?</a:t>
            </a:r>
          </a:p>
          <a:p>
            <a:pPr algn="ctr"/>
            <a:r>
              <a:rPr lang="ru-RU" dirty="0"/>
              <a:t>гриппа;</a:t>
            </a:r>
          </a:p>
          <a:p>
            <a:pPr algn="ctr"/>
            <a:r>
              <a:rPr lang="ru-RU" dirty="0"/>
              <a:t>простуды;</a:t>
            </a:r>
          </a:p>
          <a:p>
            <a:pPr algn="ctr"/>
            <a:r>
              <a:rPr lang="ru-RU" dirty="0"/>
              <a:t>аппендицита;</a:t>
            </a:r>
          </a:p>
          <a:p>
            <a:pPr lvl="0"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должно быть у больного гриппом?</a:t>
            </a:r>
          </a:p>
          <a:p>
            <a:pPr algn="ctr"/>
            <a:r>
              <a:rPr lang="ru-RU" dirty="0"/>
              <a:t>индивидуальная посула;</a:t>
            </a:r>
          </a:p>
          <a:p>
            <a:pPr algn="ctr"/>
            <a:r>
              <a:rPr lang="ru-RU" dirty="0"/>
              <a:t>индивидуальные продукты питания;</a:t>
            </a:r>
          </a:p>
          <a:p>
            <a:pPr algn="ctr"/>
            <a:r>
              <a:rPr lang="ru-RU" dirty="0"/>
              <a:t>индивидуальный повар</a:t>
            </a:r>
            <a:r>
              <a:rPr lang="ru-RU" dirty="0" smtClean="0"/>
              <a:t>;</a:t>
            </a:r>
            <a:endParaRPr lang="ru-RU" dirty="0"/>
          </a:p>
          <a:p>
            <a:pPr lvl="0"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каком случае будет болеть живот?</a:t>
            </a:r>
          </a:p>
          <a:p>
            <a:pPr algn="ctr"/>
            <a:r>
              <a:rPr lang="ru-RU" dirty="0"/>
              <a:t>если ты регулярно питаешься;</a:t>
            </a:r>
          </a:p>
          <a:p>
            <a:pPr algn="ctr"/>
            <a:r>
              <a:rPr lang="ru-RU" dirty="0"/>
              <a:t>если ты ешь свежие продукты;</a:t>
            </a:r>
          </a:p>
          <a:p>
            <a:pPr algn="ctr"/>
            <a:r>
              <a:rPr lang="ru-RU" dirty="0"/>
              <a:t>если ты переедаешь;</a:t>
            </a:r>
          </a:p>
          <a:p>
            <a:pPr lvl="0"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заболевание не передается по воздуху?</a:t>
            </a:r>
          </a:p>
          <a:p>
            <a:pPr algn="ctr"/>
            <a:r>
              <a:rPr lang="ru-RU" dirty="0"/>
              <a:t>ангина;</a:t>
            </a:r>
          </a:p>
          <a:p>
            <a:pPr algn="ctr"/>
            <a:r>
              <a:rPr lang="ru-RU" dirty="0"/>
              <a:t>грипп;</a:t>
            </a:r>
          </a:p>
          <a:p>
            <a:pPr algn="ctr"/>
            <a:r>
              <a:rPr lang="ru-RU" dirty="0"/>
              <a:t>расстройство желудка;</a:t>
            </a:r>
          </a:p>
          <a:p>
            <a:pPr lvl="0"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врач оказывает помощь при зубной боли?</a:t>
            </a:r>
          </a:p>
          <a:p>
            <a:pPr algn="ctr"/>
            <a:r>
              <a:rPr lang="ru-RU" dirty="0"/>
              <a:t>отоларинголог;</a:t>
            </a:r>
          </a:p>
          <a:p>
            <a:pPr algn="ctr"/>
            <a:r>
              <a:rPr lang="ru-RU" dirty="0"/>
              <a:t>стоматолог;</a:t>
            </a:r>
          </a:p>
          <a:p>
            <a:pPr algn="ctr"/>
            <a:r>
              <a:rPr lang="ru-RU" dirty="0"/>
              <a:t>окулист</a:t>
            </a:r>
            <a:r>
              <a:rPr lang="ru-RU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59113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80728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Comic Sans MS" pitchFamily="66" charset="0"/>
                <a:cs typeface="Times New Roman" pitchFamily="18" charset="0"/>
              </a:rPr>
              <a:t>Начинается</a:t>
            </a:r>
            <a:r>
              <a:rPr lang="ru-RU" sz="4800" dirty="0" smtClean="0">
                <a:latin typeface="Comic Sans MS" pitchFamily="66" charset="0"/>
              </a:rPr>
              <a:t> </a:t>
            </a:r>
            <a:r>
              <a:rPr lang="ru-RU" sz="4800" dirty="0">
                <a:latin typeface="Comic Sans MS" pitchFamily="66" charset="0"/>
                <a:cs typeface="Times New Roman" pitchFamily="18" charset="0"/>
              </a:rPr>
              <a:t>урок</a:t>
            </a:r>
            <a:r>
              <a:rPr lang="ru-RU" sz="4800" dirty="0" smtClean="0">
                <a:latin typeface="Comic Sans MS" pitchFamily="66" charset="0"/>
                <a:cs typeface="Times New Roman" pitchFamily="18" charset="0"/>
              </a:rPr>
              <a:t>,</a:t>
            </a:r>
          </a:p>
          <a:p>
            <a:pPr algn="ctr"/>
            <a:endParaRPr lang="ru-RU" sz="4800" dirty="0"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4800" dirty="0">
                <a:latin typeface="Comic Sans MS" pitchFamily="66" charset="0"/>
                <a:cs typeface="Times New Roman" pitchFamily="18" charset="0"/>
              </a:rPr>
              <a:t>Он пойдет ребятам впрок</a:t>
            </a:r>
            <a:r>
              <a:rPr lang="ru-RU" sz="4800" dirty="0" smtClean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algn="ctr"/>
            <a:endParaRPr lang="ru-RU" sz="4800" dirty="0"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4800" dirty="0">
                <a:latin typeface="Comic Sans MS" pitchFamily="66" charset="0"/>
                <a:cs typeface="Times New Roman" pitchFamily="18" charset="0"/>
              </a:rPr>
              <a:t>Постарайтесь все понять</a:t>
            </a:r>
            <a:r>
              <a:rPr lang="ru-RU" sz="4800" dirty="0" smtClean="0">
                <a:latin typeface="Comic Sans MS" pitchFamily="66" charset="0"/>
                <a:cs typeface="Times New Roman" pitchFamily="18" charset="0"/>
              </a:rPr>
              <a:t>,</a:t>
            </a:r>
          </a:p>
          <a:p>
            <a:pPr algn="ctr"/>
            <a:endParaRPr lang="ru-RU" sz="4800" dirty="0"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4800" dirty="0">
                <a:latin typeface="Comic Sans MS" pitchFamily="66" charset="0"/>
                <a:cs typeface="Times New Roman" pitchFamily="18" charset="0"/>
              </a:rPr>
              <a:t>Хорошо запомнить</a:t>
            </a:r>
            <a:r>
              <a:rPr lang="ru-RU" sz="4800" dirty="0" smtClean="0">
                <a:latin typeface="Comic Sans MS" pitchFamily="66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72642" y="116632"/>
            <a:ext cx="2598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Оргмомент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06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88640"/>
            <a:ext cx="64041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Проверка домашнего задания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237747" y="870383"/>
            <a:ext cx="4762095" cy="5760640"/>
            <a:chOff x="1007604" y="188640"/>
            <a:chExt cx="4762095" cy="576064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007604" y="5229200"/>
              <a:ext cx="792088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Е</a:t>
              </a:r>
              <a:endParaRPr lang="ru-RU" dirty="0"/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1007604" y="188640"/>
              <a:ext cx="4762095" cy="5739301"/>
              <a:chOff x="827584" y="400729"/>
              <a:chExt cx="4762095" cy="5739301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827584" y="1844824"/>
                <a:ext cx="792088" cy="720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</a:t>
                </a:r>
                <a:endParaRPr 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1619672" y="1844824"/>
                <a:ext cx="792088" cy="720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</a:t>
                </a:r>
                <a:endParaRPr 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2421253" y="1844824"/>
                <a:ext cx="792088" cy="720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Е</a:t>
                </a:r>
                <a:endParaRPr 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3213341" y="1124744"/>
                <a:ext cx="792088" cy="720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Г</a:t>
                </a:r>
                <a:endParaRPr lang="ru-RU" dirty="0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827584" y="2564904"/>
                <a:ext cx="792088" cy="720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Е</a:t>
                </a:r>
                <a:endParaRPr lang="ru-RU" dirty="0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827584" y="4699870"/>
                <a:ext cx="792088" cy="720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Ц</a:t>
                </a:r>
                <a:endParaRPr lang="ru-RU" dirty="0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2421253" y="5419950"/>
                <a:ext cx="792088" cy="720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К</a:t>
                </a:r>
                <a:endParaRPr lang="ru-RU" dirty="0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2421253" y="1124744"/>
                <a:ext cx="792088" cy="720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Ж</a:t>
                </a:r>
                <a:endParaRPr lang="ru-RU" dirty="0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2421253" y="3979790"/>
                <a:ext cx="792088" cy="720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Д</a:t>
                </a:r>
                <a:endParaRPr lang="ru-RU" dirty="0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2421253" y="2564093"/>
                <a:ext cx="792088" cy="720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Л</a:t>
                </a:r>
                <a:endParaRPr lang="ru-RU" dirty="0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1619672" y="3962792"/>
                <a:ext cx="792088" cy="720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В</a:t>
                </a:r>
                <a:endParaRPr lang="ru-RU" dirty="0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1619672" y="2564904"/>
                <a:ext cx="792088" cy="720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Р</a:t>
                </a:r>
                <a:endParaRPr lang="ru-RU" dirty="0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2421253" y="4699870"/>
                <a:ext cx="792088" cy="720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О</a:t>
                </a:r>
                <a:endParaRPr lang="ru-RU" dirty="0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2421253" y="3281049"/>
                <a:ext cx="792088" cy="720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У</a:t>
                </a:r>
                <a:endParaRPr lang="ru-RU" dirty="0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1619672" y="4682872"/>
                <a:ext cx="792088" cy="720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Ь</a:t>
                </a:r>
                <a:endParaRPr lang="ru-RU" dirty="0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1619672" y="3284984"/>
                <a:ext cx="792088" cy="720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О</a:t>
                </a:r>
                <a:endParaRPr lang="ru-RU" dirty="0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827584" y="4001129"/>
                <a:ext cx="792088" cy="720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Д</a:t>
                </a:r>
                <a:endParaRPr lang="ru-RU" dirty="0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827584" y="3284984"/>
                <a:ext cx="792088" cy="720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Р</a:t>
                </a:r>
                <a:endParaRPr lang="ru-RU" dirty="0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3213415" y="2560969"/>
                <a:ext cx="792088" cy="720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А</a:t>
                </a:r>
                <a:endParaRPr lang="ru-RU" dirty="0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3213415" y="1843431"/>
                <a:ext cx="792088" cy="720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Л</a:t>
                </a:r>
                <a:endParaRPr 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3213415" y="3259710"/>
                <a:ext cx="792088" cy="720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З</a:t>
                </a:r>
                <a:endParaRPr lang="ru-RU" dirty="0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4005503" y="4721209"/>
                <a:ext cx="792088" cy="720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Е</a:t>
                </a:r>
                <a:endParaRPr lang="ru-RU" dirty="0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4005503" y="3979790"/>
                <a:ext cx="792088" cy="720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И</a:t>
                </a:r>
                <a:endParaRPr lang="ru-RU"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4005503" y="3286323"/>
                <a:ext cx="792088" cy="720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К</a:t>
                </a:r>
                <a:endParaRPr lang="ru-RU" dirty="0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4005503" y="2560969"/>
                <a:ext cx="792088" cy="720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Г</a:t>
                </a:r>
                <a:endParaRPr lang="ru-RU" dirty="0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4005503" y="1840889"/>
                <a:ext cx="792088" cy="720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Е</a:t>
                </a:r>
                <a:endParaRPr 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4005429" y="1123351"/>
                <a:ext cx="792088" cy="720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Л</a:t>
                </a:r>
                <a:endParaRPr lang="ru-RU" dirty="0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4797517" y="400729"/>
                <a:ext cx="792088" cy="720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Р</a:t>
                </a:r>
                <a:endParaRPr lang="ru-RU" dirty="0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4797517" y="1844824"/>
                <a:ext cx="792088" cy="720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</a:t>
                </a:r>
                <a:endParaRPr 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4797591" y="1120809"/>
                <a:ext cx="792088" cy="720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О</a:t>
                </a:r>
                <a:endParaRPr lang="ru-RU" dirty="0"/>
              </a:p>
            </p:txBody>
          </p:sp>
        </p:grpSp>
      </p:grpSp>
      <p:sp>
        <p:nvSpPr>
          <p:cNvPr id="37" name="Прямоугольник 36"/>
          <p:cNvSpPr/>
          <p:nvPr/>
        </p:nvSpPr>
        <p:spPr>
          <a:xfrm>
            <a:off x="4771838" y="3717518"/>
            <a:ext cx="4158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1) Не часы, а тикает.</a:t>
            </a:r>
          </a:p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2) Бесконечный поезд, развозящий по телу питательные     вещества.</a:t>
            </a:r>
          </a:p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3) Когда сыт, он молчит.</a:t>
            </a:r>
          </a:p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4) Орган зрения.</a:t>
            </a:r>
          </a:p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5) Органы дыхания человека.</a:t>
            </a:r>
          </a:p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6) И говорит, и кушает.</a:t>
            </a:r>
          </a:p>
        </p:txBody>
      </p:sp>
    </p:spTree>
    <p:extLst>
      <p:ext uri="{BB962C8B-B14F-4D97-AF65-F5344CB8AC3E}">
        <p14:creationId xmlns:p14="http://schemas.microsoft.com/office/powerpoint/2010/main" val="77035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188639"/>
            <a:ext cx="31020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Устный опрос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3201" y="3501008"/>
            <a:ext cx="51069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Извилистый лабиринт </a:t>
            </a:r>
            <a:endParaRPr lang="ru-RU" dirty="0" smtClean="0"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«</a:t>
            </a:r>
            <a:r>
              <a:rPr lang="ru-RU" dirty="0">
                <a:latin typeface="Comic Sans MS" pitchFamily="66" charset="0"/>
                <a:cs typeface="Times New Roman" pitchFamily="18" charset="0"/>
              </a:rPr>
              <a:t>внутренней кухни» - это …</a:t>
            </a:r>
          </a:p>
          <a:p>
            <a:pPr algn="ctr"/>
            <a:r>
              <a:rPr lang="ru-RU" u="sng" dirty="0">
                <a:latin typeface="Comic Sans MS" pitchFamily="66" charset="0"/>
                <a:cs typeface="Times New Roman" pitchFamily="18" charset="0"/>
              </a:rPr>
              <a:t>Мозг;</a:t>
            </a:r>
          </a:p>
          <a:p>
            <a:pPr algn="ctr"/>
            <a:r>
              <a:rPr lang="ru-RU" u="sng" dirty="0">
                <a:latin typeface="Comic Sans MS" pitchFamily="66" charset="0"/>
                <a:cs typeface="Times New Roman" pitchFamily="18" charset="0"/>
              </a:rPr>
              <a:t>Кишечник;</a:t>
            </a:r>
          </a:p>
          <a:p>
            <a:pPr algn="ctr"/>
            <a:r>
              <a:rPr lang="ru-RU" u="sng" dirty="0" smtClean="0">
                <a:latin typeface="Comic Sans MS" pitchFamily="66" charset="0"/>
                <a:cs typeface="Times New Roman" pitchFamily="18" charset="0"/>
              </a:rPr>
              <a:t>Печень;</a:t>
            </a:r>
            <a:endParaRPr lang="ru-RU" u="sng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94809" y="5229200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Какой внутренний орган называется «мотором» всего организма?</a:t>
            </a:r>
          </a:p>
          <a:p>
            <a:pPr algn="ctr"/>
            <a:r>
              <a:rPr lang="ru-RU" u="sng" dirty="0">
                <a:latin typeface="Comic Sans MS" pitchFamily="66" charset="0"/>
                <a:cs typeface="Times New Roman" pitchFamily="18" charset="0"/>
              </a:rPr>
              <a:t>Сердце;</a:t>
            </a:r>
          </a:p>
          <a:p>
            <a:pPr algn="ctr"/>
            <a:r>
              <a:rPr lang="ru-RU" u="sng" dirty="0">
                <a:latin typeface="Comic Sans MS" pitchFamily="66" charset="0"/>
                <a:cs typeface="Times New Roman" pitchFamily="18" charset="0"/>
              </a:rPr>
              <a:t>Легкие;</a:t>
            </a:r>
          </a:p>
          <a:p>
            <a:pPr algn="ctr"/>
            <a:r>
              <a:rPr lang="ru-RU" u="sng" dirty="0" smtClean="0">
                <a:latin typeface="Comic Sans MS" pitchFamily="66" charset="0"/>
                <a:cs typeface="Times New Roman" pitchFamily="18" charset="0"/>
              </a:rPr>
              <a:t>Мозг;</a:t>
            </a:r>
            <a:endParaRPr lang="ru-RU" u="sng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202" y="5229200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С помощью какого органа человек дышит.</a:t>
            </a:r>
          </a:p>
          <a:p>
            <a:pPr algn="ctr"/>
            <a:r>
              <a:rPr lang="ru-RU" u="sng" dirty="0">
                <a:latin typeface="Comic Sans MS" pitchFamily="66" charset="0"/>
                <a:cs typeface="Times New Roman" pitchFamily="18" charset="0"/>
              </a:rPr>
              <a:t>Мозг;</a:t>
            </a:r>
          </a:p>
          <a:p>
            <a:pPr algn="ctr"/>
            <a:r>
              <a:rPr lang="ru-RU" u="sng" dirty="0">
                <a:latin typeface="Comic Sans MS" pitchFamily="66" charset="0"/>
                <a:cs typeface="Times New Roman" pitchFamily="18" charset="0"/>
              </a:rPr>
              <a:t>Сердце;</a:t>
            </a:r>
          </a:p>
          <a:p>
            <a:pPr algn="ctr"/>
            <a:r>
              <a:rPr lang="ru-RU" u="sng" dirty="0">
                <a:latin typeface="Comic Sans MS" pitchFamily="66" charset="0"/>
                <a:cs typeface="Times New Roman" pitchFamily="18" charset="0"/>
              </a:rPr>
              <a:t>Легкие;</a:t>
            </a:r>
            <a:endParaRPr lang="ru-RU" u="sng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4809" y="3501008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Соседка желудка, находящаяся с правой стороны от него</a:t>
            </a:r>
          </a:p>
          <a:p>
            <a:pPr algn="ctr"/>
            <a:r>
              <a:rPr lang="ru-RU" u="sng" dirty="0">
                <a:latin typeface="Comic Sans MS" pitchFamily="66" charset="0"/>
                <a:cs typeface="Times New Roman" pitchFamily="18" charset="0"/>
              </a:rPr>
              <a:t>Мозг;</a:t>
            </a:r>
          </a:p>
          <a:p>
            <a:pPr algn="ctr"/>
            <a:r>
              <a:rPr lang="ru-RU" u="sng" dirty="0">
                <a:latin typeface="Comic Sans MS" pitchFamily="66" charset="0"/>
                <a:cs typeface="Times New Roman" pitchFamily="18" charset="0"/>
              </a:rPr>
              <a:t>Сердце;</a:t>
            </a:r>
          </a:p>
          <a:p>
            <a:pPr algn="ctr"/>
            <a:r>
              <a:rPr lang="ru-RU" u="sng" dirty="0" smtClean="0">
                <a:latin typeface="Comic Sans MS" pitchFamily="66" charset="0"/>
                <a:cs typeface="Times New Roman" pitchFamily="18" charset="0"/>
              </a:rPr>
              <a:t>Печень;</a:t>
            </a:r>
            <a:endParaRPr lang="ru-RU" u="sng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94809" y="1196752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Главное отделение «внутренней кухни».</a:t>
            </a:r>
          </a:p>
          <a:p>
            <a:pPr algn="ctr"/>
            <a:r>
              <a:rPr lang="ru-RU" u="sng" dirty="0">
                <a:latin typeface="Comic Sans MS" pitchFamily="66" charset="0"/>
                <a:cs typeface="Times New Roman" pitchFamily="18" charset="0"/>
              </a:rPr>
              <a:t>Желудок;</a:t>
            </a:r>
          </a:p>
          <a:p>
            <a:pPr algn="ctr"/>
            <a:r>
              <a:rPr lang="ru-RU" u="sng" dirty="0">
                <a:latin typeface="Comic Sans MS" pitchFamily="66" charset="0"/>
                <a:cs typeface="Times New Roman" pitchFamily="18" charset="0"/>
              </a:rPr>
              <a:t>Печень;</a:t>
            </a:r>
          </a:p>
          <a:p>
            <a:pPr algn="ctr"/>
            <a:r>
              <a:rPr lang="ru-RU" u="sng" dirty="0" smtClean="0">
                <a:latin typeface="Comic Sans MS" pitchFamily="66" charset="0"/>
                <a:cs typeface="Times New Roman" pitchFamily="18" charset="0"/>
              </a:rPr>
              <a:t>Кишечник;</a:t>
            </a:r>
            <a:endParaRPr lang="ru-RU" u="sng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201" y="1098893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Внутренний орган, который заведует всеми мыслями и чувствами человека, следит за правильной работой главных внутренних органов.</a:t>
            </a:r>
          </a:p>
          <a:p>
            <a:pPr algn="ctr"/>
            <a:r>
              <a:rPr lang="ru-RU" u="sng" dirty="0">
                <a:latin typeface="Comic Sans MS" pitchFamily="66" charset="0"/>
                <a:cs typeface="Times New Roman" pitchFamily="18" charset="0"/>
              </a:rPr>
              <a:t>Желудок;</a:t>
            </a:r>
          </a:p>
          <a:p>
            <a:pPr algn="ctr"/>
            <a:r>
              <a:rPr lang="ru-RU" u="sng" dirty="0">
                <a:latin typeface="Comic Sans MS" pitchFamily="66" charset="0"/>
                <a:cs typeface="Times New Roman" pitchFamily="18" charset="0"/>
              </a:rPr>
              <a:t>Печень;</a:t>
            </a:r>
          </a:p>
          <a:p>
            <a:pPr algn="ctr"/>
            <a:r>
              <a:rPr lang="ru-RU" u="sng" dirty="0">
                <a:latin typeface="Comic Sans MS" pitchFamily="66" charset="0"/>
                <a:cs typeface="Times New Roman" pitchFamily="18" charset="0"/>
              </a:rPr>
              <a:t>Мозг;</a:t>
            </a:r>
            <a:endParaRPr lang="ru-RU" u="sng" dirty="0"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01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48400"/>
            <a:ext cx="676371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>
              <a:defRPr sz="36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Соедини стрелками пословицы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559103"/>
            <a:ext cx="3312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Болен – лечись, а …  </a:t>
            </a:r>
          </a:p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                     </a:t>
            </a:r>
          </a:p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Быстрого и ловкого…  </a:t>
            </a:r>
          </a:p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                  </a:t>
            </a:r>
          </a:p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Здоровье не купишь…  </a:t>
            </a:r>
          </a:p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                </a:t>
            </a:r>
          </a:p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Ум да здоровье…  </a:t>
            </a:r>
          </a:p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                         </a:t>
            </a:r>
          </a:p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Чистая вода…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0152" y="1559103"/>
            <a:ext cx="3096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atin typeface="Comic Sans MS" pitchFamily="66" charset="0"/>
                <a:cs typeface="Times New Roman" pitchFamily="18" charset="0"/>
              </a:defRPr>
            </a:lvl1pPr>
          </a:lstStyle>
          <a:p>
            <a:r>
              <a:rPr lang="ru-RU" dirty="0"/>
              <a:t>…для хвори беда.</a:t>
            </a:r>
          </a:p>
          <a:p>
            <a:endParaRPr lang="ru-RU" dirty="0"/>
          </a:p>
          <a:p>
            <a:r>
              <a:rPr lang="ru-RU" dirty="0"/>
              <a:t>…его разум дарит.</a:t>
            </a:r>
          </a:p>
          <a:p>
            <a:endParaRPr lang="ru-RU" dirty="0"/>
          </a:p>
          <a:p>
            <a:r>
              <a:rPr lang="ru-RU" dirty="0"/>
              <a:t>…здоров – берегись.</a:t>
            </a:r>
          </a:p>
          <a:p>
            <a:endParaRPr lang="ru-RU" dirty="0"/>
          </a:p>
          <a:p>
            <a:r>
              <a:rPr lang="ru-RU" dirty="0"/>
              <a:t>…болезнь не догонит.</a:t>
            </a:r>
          </a:p>
          <a:p>
            <a:endParaRPr lang="ru-RU" dirty="0"/>
          </a:p>
          <a:p>
            <a:r>
              <a:rPr lang="ru-RU" dirty="0"/>
              <a:t>…дороже всего.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577" y="3798917"/>
            <a:ext cx="3960440" cy="29744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089" y="1340768"/>
            <a:ext cx="3035829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8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Правила, которые помогают человеку вырасти здоровым, крепким, жизнерадостным, готовым к преодолению трудностей в труде, учёбе и вообще в жизни.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2392" y="3429000"/>
            <a:ext cx="88569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    Достаточная </a:t>
            </a:r>
            <a:r>
              <a:rPr lang="ru-RU" dirty="0">
                <a:latin typeface="Comic Sans MS" pitchFamily="66" charset="0"/>
                <a:cs typeface="Times New Roman" pitchFamily="18" charset="0"/>
              </a:rPr>
              <a:t>двигательная активность включает обязательную утреннюю зарядку, дорогу в школу и из школы, физкультминутки на уроках, подвижные игры на перемене, активное участие в спортивных секциях, прогулки, различные соревнования, походы и многое другое, но не менее двух часов в день.</a:t>
            </a:r>
          </a:p>
          <a:p>
            <a:pPr algn="just"/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    Соблюдение </a:t>
            </a:r>
            <a:r>
              <a:rPr lang="ru-RU" dirty="0">
                <a:latin typeface="Comic Sans MS" pitchFamily="66" charset="0"/>
                <a:cs typeface="Times New Roman" pitchFamily="18" charset="0"/>
              </a:rPr>
              <a:t>режима питания 4-5 раза в день в определенное время, но не менее трёх раз. </a:t>
            </a:r>
            <a:r>
              <a:rPr lang="ru-RU" dirty="0">
                <a:latin typeface="Comic Sans MS" pitchFamily="66" charset="0"/>
                <a:cs typeface="Times New Roman" pitchFamily="18" charset="0"/>
              </a:rPr>
              <a:t>Старайся есть больше фруктов и овощей.</a:t>
            </a:r>
          </a:p>
          <a:p>
            <a:pPr algn="just"/>
            <a:r>
              <a:rPr lang="ru-RU" dirty="0">
                <a:latin typeface="Comic Sans MS" pitchFamily="66" charset="0"/>
                <a:cs typeface="Times New Roman" pitchFamily="18" charset="0"/>
              </a:rPr>
              <a:t>Соблюдай правила личной гигиены: мой руки перед едой, чисть зубы, ухаживай за ногтями и волосами, содержи в чистоте одежду и обувь.</a:t>
            </a:r>
          </a:p>
          <a:p>
            <a:pPr algn="just"/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    Если </a:t>
            </a:r>
            <a:r>
              <a:rPr lang="ru-RU" dirty="0">
                <a:latin typeface="Comic Sans MS" pitchFamily="66" charset="0"/>
                <a:cs typeface="Times New Roman" pitchFamily="18" charset="0"/>
              </a:rPr>
              <a:t>чувствуешь, что заболел скажи родителям или учителю, не уклоняйся от медосмотров.</a:t>
            </a:r>
          </a:p>
        </p:txBody>
      </p:sp>
    </p:spTree>
    <p:extLst>
      <p:ext uri="{BB962C8B-B14F-4D97-AF65-F5344CB8AC3E}">
        <p14:creationId xmlns:p14="http://schemas.microsoft.com/office/powerpoint/2010/main" val="159026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9626" y="0"/>
            <a:ext cx="2562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Режим дня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0344" y="646331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Comic Sans MS" pitchFamily="66" charset="0"/>
                <a:cs typeface="Times New Roman" pitchFamily="18" charset="0"/>
              </a:rPr>
              <a:t>При составлении режима дня необходимо, чтобы учеба, сменялась отдыхом, не менее двух часов в день нужно проводить на свежем воздухе. Кушать не менее трех раз. Сон 8-9 часов. Режим дня – это один из наших помощников в сохранении здоровья.</a:t>
            </a:r>
          </a:p>
          <a:p>
            <a:pPr algn="just"/>
            <a:r>
              <a:rPr lang="ru-RU" dirty="0">
                <a:latin typeface="Comic Sans MS" pitchFamily="66" charset="0"/>
                <a:cs typeface="Times New Roman" pitchFamily="18" charset="0"/>
              </a:rPr>
              <a:t>Ещё одним помощником, является личная гигиена. Личная гигиена – это те действия, которые мы выполняем, чтобы поддерживать наше тело в чистоте, быть здоровыми. У каждого человека некоторые вещи должны быть личными.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53556"/>
            <a:ext cx="5616624" cy="420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4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116632"/>
            <a:ext cx="1866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061897"/>
            <a:ext cx="3132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Костяная спинка,</a:t>
            </a:r>
          </a:p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Жёсткая щетинка,</a:t>
            </a:r>
          </a:p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С мятной пастой дружит,</a:t>
            </a:r>
          </a:p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Нам усердно служит.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1061898"/>
            <a:ext cx="309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Ускользает как живое,</a:t>
            </a:r>
          </a:p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Но не выпущу его я.</a:t>
            </a:r>
          </a:p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Дело ясное вполне:</a:t>
            </a:r>
          </a:p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Пусть отмоет руки мне.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4935650"/>
            <a:ext cx="2951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Вафельное и полосатое,</a:t>
            </a:r>
          </a:p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Гладкое и лохматое,</a:t>
            </a:r>
          </a:p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Всегда под рукою – </a:t>
            </a:r>
          </a:p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Что это такое?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2996952"/>
            <a:ext cx="3743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Хожу – брожу не по лесам,</a:t>
            </a:r>
          </a:p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А по усам и волосам,</a:t>
            </a:r>
          </a:p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И зубы у меня длинней,</a:t>
            </a:r>
          </a:p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Чем у волков и медведей.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4935650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Я не сахар, не мука,</a:t>
            </a:r>
          </a:p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Но похож на них слегка.</a:t>
            </a:r>
          </a:p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По утрам всегда я,</a:t>
            </a:r>
          </a:p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На зубы попадаю.</a:t>
            </a:r>
          </a:p>
        </p:txBody>
      </p:sp>
    </p:spTree>
    <p:extLst>
      <p:ext uri="{BB962C8B-B14F-4D97-AF65-F5344CB8AC3E}">
        <p14:creationId xmlns:p14="http://schemas.microsoft.com/office/powerpoint/2010/main" val="348447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- Чистить зубы надо два раза в день … утром и вечером.</a:t>
            </a:r>
          </a:p>
          <a:p>
            <a:pPr algn="ctr"/>
            <a:endParaRPr lang="ru-RU" dirty="0"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- Перед едой нужно обязательно … мыть руки.</a:t>
            </a:r>
          </a:p>
          <a:p>
            <a:pPr algn="ctr"/>
            <a:endParaRPr lang="ru-RU" dirty="0"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- Во время еды нельзя … разговаривать.</a:t>
            </a:r>
          </a:p>
          <a:p>
            <a:pPr algn="ctr"/>
            <a:endParaRPr lang="ru-RU" dirty="0"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- Никогда не ешь немытые … овощи и фрукты.</a:t>
            </a:r>
          </a:p>
          <a:p>
            <a:pPr algn="ctr"/>
            <a:endParaRPr lang="ru-RU" dirty="0"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- Свет при письме должен падать … слева.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38132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itchFamily="66" charset="0"/>
                <a:cs typeface="Times New Roman" pitchFamily="18" charset="0"/>
              </a:rPr>
              <a:t>Итак, выполняя эти правила мы сохраним своё здоровье на долгие годы.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464" y="2887269"/>
            <a:ext cx="2577071" cy="3441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472" y="3789040"/>
            <a:ext cx="2931008" cy="18842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9040"/>
            <a:ext cx="2931009" cy="18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4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1269</Words>
  <Application>Microsoft Office PowerPoint</Application>
  <PresentationFormat>Экран (4:3)</PresentationFormat>
  <Paragraphs>239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Иришка</dc:creator>
  <cp:lastModifiedBy>Иришка</cp:lastModifiedBy>
  <cp:revision>9</cp:revision>
  <dcterms:created xsi:type="dcterms:W3CDTF">2014-03-29T21:39:35Z</dcterms:created>
  <dcterms:modified xsi:type="dcterms:W3CDTF">2014-03-29T23:07:01Z</dcterms:modified>
</cp:coreProperties>
</file>