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8" r:id="rId9"/>
    <p:sldId id="269" r:id="rId10"/>
    <p:sldId id="265" r:id="rId11"/>
    <p:sldId id="266" r:id="rId12"/>
    <p:sldId id="267" r:id="rId13"/>
    <p:sldId id="263" r:id="rId14"/>
    <p:sldId id="270" r:id="rId15"/>
    <p:sldId id="271" r:id="rId16"/>
    <p:sldId id="272" r:id="rId17"/>
    <p:sldId id="278" r:id="rId18"/>
    <p:sldId id="273" r:id="rId19"/>
    <p:sldId id="274" r:id="rId20"/>
    <p:sldId id="275" r:id="rId21"/>
    <p:sldId id="276" r:id="rId22"/>
    <p:sldId id="277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3AE4E-C6C0-4975-BDC2-DD41FD7190E7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67DD4-8014-4AD2-8DD3-287E5031A0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67DD4-8014-4AD2-8DD3-287E5031A0F4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F%D0%B5%D1%80%D0%B2%D0%B0%D1%8F_%D0%BC%D0%B8%D1%80%D0%BE%D0%B2%D0%B0%D1%8F_%D0%B2%D0%BE%D0%B9%D0%BD%D0%B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861048"/>
            <a:ext cx="8363272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i="1" dirty="0" smtClean="0"/>
              <a:t>«Первая мировая: забытая война»</a:t>
            </a:r>
            <a:br>
              <a:rPr lang="ru-RU" sz="4000" i="1" dirty="0" smtClean="0"/>
            </a:br>
            <a:r>
              <a:rPr lang="ru-RU" sz="4000" i="1" dirty="0" smtClean="0"/>
              <a:t>  1914-1918 г.г.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1800" i="1" dirty="0" smtClean="0"/>
              <a:t> </a:t>
            </a:r>
            <a:r>
              <a:rPr lang="ru-RU" sz="1800" i="1" dirty="0" smtClean="0"/>
              <a:t>                                                                                                                                    Подготовила учитель начальных классов </a:t>
            </a:r>
            <a:br>
              <a:rPr lang="ru-RU" sz="1800" i="1" dirty="0" smtClean="0"/>
            </a:br>
            <a:r>
              <a:rPr lang="ru-RU" sz="1800" i="1" dirty="0" smtClean="0"/>
              <a:t> </a:t>
            </a:r>
            <a:r>
              <a:rPr lang="ru-RU" sz="1800" i="1" dirty="0" smtClean="0"/>
              <a:t>                                                                                                           Евсикова Ольга Михайловна </a:t>
            </a:r>
            <a:br>
              <a:rPr lang="ru-RU" sz="1800" i="1" dirty="0" smtClean="0"/>
            </a:br>
            <a:r>
              <a:rPr lang="ru-RU" sz="1800" i="1" dirty="0" smtClean="0"/>
              <a:t> </a:t>
            </a:r>
            <a:r>
              <a:rPr lang="ru-RU" sz="1800" i="1" dirty="0" smtClean="0"/>
              <a:t>                                                                                                            МБОУСОШ №2 ст.Выселки</a:t>
            </a:r>
            <a:br>
              <a:rPr lang="ru-RU" sz="1800" i="1" dirty="0" smtClean="0"/>
            </a:br>
            <a:r>
              <a:rPr lang="ru-RU" sz="1800" i="1" dirty="0" smtClean="0"/>
              <a:t>                                 2014г</a:t>
            </a:r>
            <a:br>
              <a:rPr lang="ru-RU" sz="1800" i="1" dirty="0" smtClean="0"/>
            </a:br>
            <a:endParaRPr lang="ru-RU" sz="1800" i="1" dirty="0"/>
          </a:p>
        </p:txBody>
      </p:sp>
      <p:pic>
        <p:nvPicPr>
          <p:cNvPr id="6" name="Picture 2" descr="C:\Users\111\Downloads\images (2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470325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Секретная </a:t>
            </a:r>
            <a:r>
              <a:rPr lang="ru-RU" sz="2000" b="1" dirty="0" smtClean="0"/>
              <a:t>техника времен Первой Мировой </a:t>
            </a:r>
            <a:r>
              <a:rPr lang="ru-RU" sz="2000" b="1" dirty="0" smtClean="0"/>
              <a:t>войны</a:t>
            </a:r>
            <a:r>
              <a:rPr lang="ru-RU" sz="2000" b="1" dirty="0" smtClean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8800"/>
            <a:ext cx="405923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28800"/>
            <a:ext cx="405923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59632" y="2492896"/>
            <a:ext cx="3024336" cy="6480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68760"/>
            <a:ext cx="405923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40768"/>
            <a:ext cx="424428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796136" y="3212976"/>
            <a:ext cx="1872208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33692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08920"/>
            <a:ext cx="405923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5327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1800" dirty="0" smtClean="0"/>
              <a:t>Лучшими в мире по большинству показателей считались русские орудия: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sz="1800" dirty="0" smtClean="0"/>
              <a:t> 76-миллиметровая полевая пушка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sz="1800" dirty="0" smtClean="0"/>
              <a:t> 120-миллиметровая лёгкая полевая гаубица 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sz="1800" dirty="0" smtClean="0"/>
              <a:t> 107-миллиметровая полевая пушка</a:t>
            </a:r>
          </a:p>
          <a:p>
            <a:r>
              <a:rPr lang="ru-RU" sz="1800" dirty="0" smtClean="0"/>
              <a:t>Винтовка калибра 7,62 мм, изобретённая русским офицером </a:t>
            </a:r>
            <a:r>
              <a:rPr lang="ru-RU" sz="1800" dirty="0" err="1" smtClean="0"/>
              <a:t>С.И.Мосиным</a:t>
            </a:r>
            <a:r>
              <a:rPr lang="ru-RU" sz="1800" dirty="0" smtClean="0"/>
              <a:t> и принятая на вооружение русской армией, по своим качествам превосходила подобное оружие других армий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В первые недели войны немцы стали использовать запрещенные разрывные пули.</a:t>
            </a:r>
          </a:p>
          <a:p>
            <a:r>
              <a:rPr lang="ru-RU" sz="1800" dirty="0" smtClean="0">
                <a:solidFill>
                  <a:srgbClr val="000000"/>
                </a:solidFill>
              </a:rPr>
              <a:t>.</a:t>
            </a:r>
            <a:r>
              <a:rPr lang="ru-RU" sz="1800" dirty="0" smtClean="0"/>
              <a:t> После применения отравляющих веществ появились средства от химического оружия – противогазы. Первые угольные </a:t>
            </a:r>
            <a:r>
              <a:rPr lang="ru-RU" sz="1800" dirty="0" smtClean="0"/>
              <a:t>противогазы </a:t>
            </a:r>
            <a:r>
              <a:rPr lang="ru-RU" sz="1800" dirty="0" smtClean="0"/>
              <a:t>изобрёл в 1915г. Русский химик Н.Д.Зелинский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Британский летчик вручную скидывает бомбу на врага во время миссии на Западном фронте. Привычка писать сообщения на бомбах появилась во время  Первой   мировой   войны  и сохранилась по сей день.</a:t>
            </a:r>
          </a:p>
          <a:p>
            <a:pPr>
              <a:buNone/>
            </a:pPr>
            <a:r>
              <a:rPr lang="ru-RU" sz="1800" dirty="0" smtClean="0">
                <a:solidFill>
                  <a:srgbClr val="000000"/>
                </a:solidFill>
              </a:rPr>
              <a:t>.</a:t>
            </a:r>
            <a:r>
              <a:rPr lang="ru-RU" sz="1800" dirty="0" smtClean="0"/>
              <a:t> </a:t>
            </a:r>
            <a:r>
              <a:rPr lang="ru-RU" sz="1800" dirty="0" smtClean="0"/>
              <a:t> </a:t>
            </a:r>
            <a:endParaRPr lang="ru-RU" sz="1800" dirty="0" smtClean="0"/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Это </a:t>
            </a:r>
            <a:r>
              <a:rPr lang="ru-RU" dirty="0" smtClean="0"/>
              <a:t>интересно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900igr.net/datai/istorija/Nachalo-Pervoj-mirovoj-vojny/0017-029-Pervaja-mirovaja-vojna-1914-1918-god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662306" cy="4941963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/>
              <a:t>Самый большой самолет Первой Мировой войны «Илья Муромец»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107-миллиметровая полевая пушка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4" name="Picture 4" descr="http://weaponscollection.com/uploads/posts/2012-12/1354689348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124056" cy="4705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789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Это интересно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059936" cy="4572000"/>
          </a:xfrm>
        </p:spPr>
        <p:txBody>
          <a:bodyPr/>
          <a:lstStyle/>
          <a:p>
            <a:r>
              <a:rPr lang="ru-RU" dirty="0" smtClean="0"/>
              <a:t>Разрывные пули                                     </a:t>
            </a:r>
            <a:endParaRPr lang="ru-RU" dirty="0"/>
          </a:p>
        </p:txBody>
      </p:sp>
      <p:pic>
        <p:nvPicPr>
          <p:cNvPr id="31746" name="Picture 2" descr="http://21region.org/uploads/posts/2008-12/1229772249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3384376" cy="3442320"/>
          </a:xfrm>
          <a:prstGeom prst="rect">
            <a:avLst/>
          </a:prstGeom>
          <a:noFill/>
        </p:spPr>
      </p:pic>
      <p:pic>
        <p:nvPicPr>
          <p:cNvPr id="9" name="Picture 2" descr="http://www.vmestepobedim.org/wp-content/uploads/2012/07/image0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20888"/>
            <a:ext cx="3312368" cy="34816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860032" y="1772816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Угольный противогаз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Admin\Desktop\первая мировая\FWW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28613"/>
            <a:ext cx="8572500" cy="620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ын солдата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764704"/>
            <a:ext cx="364012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499992" y="2780928"/>
            <a:ext cx="4266056" cy="1224136"/>
          </a:xfrm>
        </p:spPr>
        <p:txBody>
          <a:bodyPr/>
          <a:lstStyle/>
          <a:p>
            <a:r>
              <a:rPr lang="ru-RU" dirty="0" smtClean="0"/>
              <a:t>Российский солдат и гимн России ("Боже царя храни").</a:t>
            </a:r>
            <a:br>
              <a:rPr lang="ru-RU" dirty="0" smtClean="0"/>
            </a:br>
            <a:r>
              <a:rPr lang="ru-RU" dirty="0" smtClean="0"/>
              <a:t>Открытка была отправлена 5 декабря 1916 г.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457200"/>
            <a:ext cx="4407024" cy="10668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tx2">
                    <a:lumMod val="90000"/>
                  </a:schemeClr>
                </a:solidFill>
              </a:rPr>
              <a:t>ПЕРВАЯ МИРОВАЯ ВОЙНА В </a:t>
            </a:r>
            <a:r>
              <a:rPr lang="ru-RU" sz="1400" b="1" dirty="0" smtClean="0">
                <a:solidFill>
                  <a:schemeClr val="tx2">
                    <a:lumMod val="90000"/>
                  </a:schemeClr>
                </a:solidFill>
              </a:rPr>
              <a:t>ОТКРЫТКАХ.</a:t>
            </a:r>
            <a:r>
              <a:rPr lang="ru-RU" sz="1400" b="1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1400" b="1" dirty="0" smtClean="0">
                <a:solidFill>
                  <a:schemeClr val="tx2">
                    <a:lumMod val="90000"/>
                  </a:schemeClr>
                </a:solidFill>
              </a:rPr>
              <a:t>ПОЗДРАВИТЕЛЬНЫЕ ОТКРЫТКИ ВРЕМЕН 1 МИРОВОЙ</a:t>
            </a:r>
            <a:br>
              <a:rPr lang="ru-RU" sz="1400" b="1" dirty="0" smtClean="0">
                <a:solidFill>
                  <a:schemeClr val="tx2">
                    <a:lumMod val="90000"/>
                  </a:schemeClr>
                </a:solidFill>
              </a:rPr>
            </a:br>
            <a:endParaRPr lang="ru-RU" sz="14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4005064"/>
            <a:ext cx="2182688" cy="201622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Российские </a:t>
            </a:r>
            <a:r>
              <a:rPr lang="ru-RU" sz="2400" dirty="0" smtClean="0"/>
              <a:t>артиллеристы на 1 мировой войне.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 с открытки</a:t>
            </a:r>
            <a:endParaRPr lang="ru-RU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8640"/>
            <a:ext cx="6248400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Раскрыть </a:t>
            </a:r>
            <a:r>
              <a:rPr lang="ru-RU" sz="2400" smtClean="0"/>
              <a:t>характеристики  и  </a:t>
            </a:r>
            <a:r>
              <a:rPr lang="ru-RU" sz="2400" dirty="0" smtClean="0"/>
              <a:t>причины  возникновения войны.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Познакомить </a:t>
            </a:r>
            <a:r>
              <a:rPr lang="ru-RU" sz="2400" dirty="0" smtClean="0"/>
              <a:t>с вооружением и формой одежды времен Первой мировой </a:t>
            </a:r>
            <a:r>
              <a:rPr lang="ru-RU" sz="2400" dirty="0" smtClean="0"/>
              <a:t>войны.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Рассмотреть поздравительные открытки времен 1 мировой войны.</a:t>
            </a:r>
            <a:endParaRPr lang="ru-RU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Воспитывать учащихся в духе толерантности и гуманизма.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80112" y="4221088"/>
            <a:ext cx="3185936" cy="11129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Российский </a:t>
            </a:r>
            <a:r>
              <a:rPr lang="ru-RU" dirty="0" smtClean="0"/>
              <a:t>солдат времен первой мировой войны.</a:t>
            </a:r>
            <a:br>
              <a:rPr lang="ru-RU" dirty="0" smtClean="0"/>
            </a:br>
            <a:r>
              <a:rPr lang="ru-RU" dirty="0" smtClean="0"/>
              <a:t>Фото с открытки.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08104" y="980728"/>
            <a:ext cx="2088232" cy="543272"/>
          </a:xfrm>
        </p:spPr>
        <p:txBody>
          <a:bodyPr/>
          <a:lstStyle/>
          <a:p>
            <a:r>
              <a:rPr lang="ru-RU" dirty="0" smtClean="0"/>
              <a:t>Фото с открытки</a:t>
            </a:r>
            <a:endParaRPr lang="ru-RU" dirty="0"/>
          </a:p>
        </p:txBody>
      </p:sp>
      <p:pic>
        <p:nvPicPr>
          <p:cNvPr id="34818" name="Picture 2" descr="C:\Users\Admin\Desktop\первая мировая\1mirovaja26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57200"/>
            <a:ext cx="4152237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56176" y="4149080"/>
            <a:ext cx="2609872" cy="118492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Российский </a:t>
            </a:r>
            <a:r>
              <a:rPr lang="ru-RU" dirty="0" smtClean="0"/>
              <a:t>пулеметчик на первой мировой войне.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12160" y="1196752"/>
            <a:ext cx="2750840" cy="1584176"/>
          </a:xfrm>
        </p:spPr>
        <p:txBody>
          <a:bodyPr>
            <a:noAutofit/>
          </a:bodyPr>
          <a:lstStyle/>
          <a:p>
            <a:r>
              <a:rPr lang="ru-RU" sz="1600" dirty="0" smtClean="0"/>
              <a:t>Рисунок с открытки изданной Скобелевским комитетом</a:t>
            </a:r>
            <a:br>
              <a:rPr lang="ru-RU" sz="1600" dirty="0" smtClean="0"/>
            </a:br>
            <a:r>
              <a:rPr lang="ru-RU" sz="1600" dirty="0" smtClean="0"/>
              <a:t>попечения о раненых. Открытка прошла почту в сентябре 1917 г.</a:t>
            </a:r>
            <a:endParaRPr lang="ru-RU" sz="1600" dirty="0"/>
          </a:p>
        </p:txBody>
      </p:sp>
      <p:pic>
        <p:nvPicPr>
          <p:cNvPr id="35842" name="Picture 2" descr="C:\Users\Admin\Desktop\первая мировая\1mirovaja38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8747" y="457200"/>
            <a:ext cx="4665306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08104" y="3356992"/>
            <a:ext cx="3257944" cy="1977008"/>
          </a:xfrm>
        </p:spPr>
        <p:txBody>
          <a:bodyPr/>
          <a:lstStyle/>
          <a:p>
            <a:r>
              <a:rPr lang="ru-RU" dirty="0" smtClean="0"/>
              <a:t>Георгиевский </a:t>
            </a:r>
            <a:r>
              <a:rPr lang="ru-RU" dirty="0" smtClean="0"/>
              <a:t>кавалер. Письмо на Родину.</a:t>
            </a:r>
            <a:br>
              <a:rPr lang="ru-RU" dirty="0" smtClean="0"/>
            </a:br>
            <a:r>
              <a:rPr lang="ru-RU" dirty="0" smtClean="0"/>
              <a:t>Рисунок с открытки издательства "Новь" (Киев).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52120" y="457200"/>
            <a:ext cx="3110880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Рисунок с открытки издательства "Новь" (Киев).</a:t>
            </a:r>
            <a:endParaRPr lang="ru-RU" dirty="0"/>
          </a:p>
        </p:txBody>
      </p:sp>
      <p:pic>
        <p:nvPicPr>
          <p:cNvPr id="36866" name="Picture 2" descr="C:\Users\Admin\Desktop\первая мировая\1mirovaja106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9864" y="457200"/>
            <a:ext cx="3583072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4978896" cy="60681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i="1" dirty="0" smtClean="0"/>
              <a:t>Трутнева Е. - "За мир, за детей"</a:t>
            </a:r>
          </a:p>
          <a:p>
            <a:pPr>
              <a:buNone/>
            </a:pPr>
            <a:r>
              <a:rPr lang="ru-RU" sz="2000" dirty="0" smtClean="0"/>
              <a:t>     </a:t>
            </a:r>
            <a:r>
              <a:rPr lang="ru-RU" sz="1600" i="1" dirty="0" smtClean="0"/>
              <a:t>В </a:t>
            </a:r>
            <a:r>
              <a:rPr lang="ru-RU" sz="1600" i="1" dirty="0" smtClean="0"/>
              <a:t>любом краю любой страны</a:t>
            </a:r>
            <a:br>
              <a:rPr lang="ru-RU" sz="1600" i="1" dirty="0" smtClean="0"/>
            </a:br>
            <a:r>
              <a:rPr lang="ru-RU" sz="1600" i="1" dirty="0" smtClean="0"/>
              <a:t>Ребята не хотят войны.</a:t>
            </a:r>
            <a:br>
              <a:rPr lang="ru-RU" sz="1600" i="1" dirty="0" smtClean="0"/>
            </a:br>
            <a:r>
              <a:rPr lang="ru-RU" sz="1600" i="1" dirty="0" smtClean="0"/>
              <a:t>Им в жизнь вступать придётся скоро,</a:t>
            </a:r>
            <a:br>
              <a:rPr lang="ru-RU" sz="1600" i="1" dirty="0" smtClean="0"/>
            </a:br>
            <a:r>
              <a:rPr lang="ru-RU" sz="1600" i="1" dirty="0" smtClean="0"/>
              <a:t>Им нужен мир, а не война,</a:t>
            </a:r>
            <a:br>
              <a:rPr lang="ru-RU" sz="1600" i="1" dirty="0" smtClean="0"/>
            </a:br>
            <a:r>
              <a:rPr lang="ru-RU" sz="1600" i="1" dirty="0" smtClean="0"/>
              <a:t>Зелёный шум родного бора,</a:t>
            </a:r>
            <a:br>
              <a:rPr lang="ru-RU" sz="1600" i="1" dirty="0" smtClean="0"/>
            </a:br>
            <a:r>
              <a:rPr lang="ru-RU" sz="1600" i="1" dirty="0" smtClean="0"/>
              <a:t>Им школа каждому нужна,</a:t>
            </a:r>
            <a:br>
              <a:rPr lang="ru-RU" sz="1600" i="1" dirty="0" smtClean="0"/>
            </a:br>
            <a:r>
              <a:rPr lang="ru-RU" sz="1600" i="1" dirty="0" smtClean="0"/>
              <a:t>И сад у мирного порога,</a:t>
            </a:r>
            <a:br>
              <a:rPr lang="ru-RU" sz="1600" i="1" dirty="0" smtClean="0"/>
            </a:br>
            <a:r>
              <a:rPr lang="ru-RU" sz="1600" i="1" dirty="0" smtClean="0"/>
              <a:t>Отец и мать и отчий дом.</a:t>
            </a:r>
            <a:br>
              <a:rPr lang="ru-RU" sz="1600" i="1" dirty="0" smtClean="0"/>
            </a:br>
            <a:r>
              <a:rPr lang="ru-RU" sz="1600" i="1" dirty="0" smtClean="0"/>
              <a:t>На белом свете места много</a:t>
            </a:r>
            <a:br>
              <a:rPr lang="ru-RU" sz="1600" i="1" dirty="0" smtClean="0"/>
            </a:br>
            <a:r>
              <a:rPr lang="ru-RU" sz="1600" i="1" dirty="0" smtClean="0"/>
              <a:t>Для тех, кто жить привык трудом.</a:t>
            </a:r>
            <a:br>
              <a:rPr lang="ru-RU" sz="1600" i="1" dirty="0" smtClean="0"/>
            </a:br>
            <a:r>
              <a:rPr lang="ru-RU" sz="1600" i="1" dirty="0" smtClean="0"/>
              <a:t>Народ наш поднял властный голос</a:t>
            </a:r>
            <a:br>
              <a:rPr lang="ru-RU" sz="1600" i="1" dirty="0" smtClean="0"/>
            </a:br>
            <a:r>
              <a:rPr lang="ru-RU" sz="1600" i="1" dirty="0" smtClean="0"/>
              <a:t>За всех детей, за мир, за труд!</a:t>
            </a:r>
            <a:br>
              <a:rPr lang="ru-RU" sz="1600" i="1" dirty="0" smtClean="0"/>
            </a:br>
            <a:r>
              <a:rPr lang="ru-RU" sz="1600" i="1" dirty="0" smtClean="0"/>
              <a:t>Пусть зреет в поле каждый колос,</a:t>
            </a:r>
            <a:br>
              <a:rPr lang="ru-RU" sz="1600" i="1" dirty="0" smtClean="0"/>
            </a:br>
            <a:r>
              <a:rPr lang="ru-RU" sz="1600" i="1" dirty="0" smtClean="0"/>
              <a:t>Цветут сады, леса растут!</a:t>
            </a:r>
            <a:br>
              <a:rPr lang="ru-RU" sz="1600" i="1" dirty="0" smtClean="0"/>
            </a:br>
            <a:r>
              <a:rPr lang="ru-RU" sz="1600" i="1" dirty="0" smtClean="0"/>
              <a:t>Кто сеет хлеб на мирном поле,</a:t>
            </a:r>
            <a:br>
              <a:rPr lang="ru-RU" sz="1600" i="1" dirty="0" smtClean="0"/>
            </a:br>
            <a:r>
              <a:rPr lang="ru-RU" sz="1600" i="1" dirty="0" smtClean="0"/>
              <a:t>Заводы строит, города,</a:t>
            </a:r>
            <a:br>
              <a:rPr lang="ru-RU" sz="1600" i="1" dirty="0" smtClean="0"/>
            </a:br>
            <a:r>
              <a:rPr lang="ru-RU" sz="1600" i="1" dirty="0" smtClean="0"/>
              <a:t>Тот для ребят сиротской доли</a:t>
            </a:r>
            <a:br>
              <a:rPr lang="ru-RU" sz="1600" i="1" dirty="0" smtClean="0"/>
            </a:br>
            <a:r>
              <a:rPr lang="ru-RU" sz="1600" i="1" dirty="0" smtClean="0"/>
              <a:t>Не пожелает никогда!</a:t>
            </a:r>
          </a:p>
          <a:p>
            <a:endParaRPr lang="ru-RU" sz="20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5220072" y="836712"/>
            <a:ext cx="3545976" cy="4497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" name="Picture 2" descr="http://artnow.ru/img/642000/642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8640"/>
            <a:ext cx="4572000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Продолжительность – 1554 дня.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Число стран-участниц –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38.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Страны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Англия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, Франция, Россия,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США,  </a:t>
            </a:r>
            <a:r>
              <a:rPr lang="ru-RU" sz="32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Германия, Австро-Венгрия</a:t>
            </a:r>
            <a:r>
              <a:rPr lang="ru-RU" sz="32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Турция, </a:t>
            </a:r>
            <a:r>
              <a:rPr lang="ru-RU" sz="32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Болгария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и ещё 30 стран 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Численность погибших – 10 млн. человек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Раненных 20 млн.человек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/>
              <a:t>Основные характеристики 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>Первой </a:t>
            </a:r>
            <a:r>
              <a:rPr lang="ru-RU" sz="3200" i="1" dirty="0" smtClean="0"/>
              <a:t>мировой войны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 smtClean="0"/>
              <a:t>Стремление к ослаблению государств-конкурентов в экономическом и военном развитии </a:t>
            </a:r>
            <a:r>
              <a:rPr lang="ru-RU" sz="3200" dirty="0" smtClean="0"/>
              <a:t> </a:t>
            </a:r>
            <a:endParaRPr lang="ru-RU" sz="3200" dirty="0" smtClean="0"/>
          </a:p>
          <a:p>
            <a:pPr lvl="0"/>
            <a:r>
              <a:rPr lang="ru-RU" sz="3200" dirty="0" smtClean="0"/>
              <a:t>Противоречия из-за </a:t>
            </a:r>
            <a:r>
              <a:rPr lang="ru-RU" sz="3200" dirty="0" smtClean="0"/>
              <a:t> рынков </a:t>
            </a:r>
            <a:r>
              <a:rPr lang="ru-RU" sz="3200" dirty="0" smtClean="0"/>
              <a:t>сбыта.</a:t>
            </a:r>
          </a:p>
          <a:p>
            <a:pPr lvl="0"/>
            <a:r>
              <a:rPr lang="ru-RU" sz="3200" dirty="0" smtClean="0"/>
              <a:t>Стремление разрешить с помощью войны внутренние проблемы.</a:t>
            </a:r>
          </a:p>
          <a:p>
            <a:pPr lvl="0">
              <a:buNone/>
            </a:pPr>
            <a:r>
              <a:rPr lang="ru-RU" sz="3200" dirty="0" smtClean="0"/>
              <a:t> </a:t>
            </a:r>
            <a:endParaRPr lang="ru-RU" sz="3200" dirty="0" smtClean="0"/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У каждой страны-участницы были свои причины, почему она вступила в войну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 smtClean="0"/>
              <a:t>В Средние века формы как таковой не было. </a:t>
            </a:r>
            <a:r>
              <a:rPr lang="ru-RU" i="1" dirty="0" smtClean="0"/>
              <a:t> Идея </a:t>
            </a:r>
            <a:r>
              <a:rPr lang="ru-RU" i="1" dirty="0" smtClean="0"/>
              <a:t>создания униформы не принадлежит какой-нибудь одной стране или одному человеку, так как она была введена одновременно в </a:t>
            </a:r>
            <a:r>
              <a:rPr lang="ru-RU" i="1" dirty="0" smtClean="0"/>
              <a:t>нескольких  странах.</a:t>
            </a:r>
            <a:endParaRPr lang="ru-RU" i="1" dirty="0" smtClean="0"/>
          </a:p>
          <a:p>
            <a:r>
              <a:rPr lang="ru-RU" i="1" dirty="0" smtClean="0"/>
              <a:t>Только в начале XIX века установился обычай одевать всю </a:t>
            </a:r>
            <a:r>
              <a:rPr lang="ru-RU" i="1" dirty="0" smtClean="0"/>
              <a:t>армию.  </a:t>
            </a:r>
            <a:endParaRPr lang="ru-RU" i="1" dirty="0" smtClean="0"/>
          </a:p>
          <a:p>
            <a:r>
              <a:rPr lang="ru-RU" i="1" dirty="0" smtClean="0"/>
              <a:t> В </a:t>
            </a:r>
            <a:r>
              <a:rPr lang="ru-RU" i="1" dirty="0" smtClean="0"/>
              <a:t>ходе </a:t>
            </a:r>
            <a:r>
              <a:rPr lang="ru-RU" dirty="0" smtClean="0">
                <a:solidFill>
                  <a:srgbClr val="7030A0"/>
                </a:solidFill>
                <a:hlinkClick r:id="rId2" tooltip="Первая мировая война"/>
              </a:rPr>
              <a:t>Первой мировой войны</a:t>
            </a:r>
            <a:r>
              <a:rPr lang="ru-RU" i="1" dirty="0" smtClean="0"/>
              <a:t> во всех воюющих армиях была введена униформа, отвечающая этому требованию. Все рода войск имели униформу одного покроя и цветового оттенка. Отличительные знаки состояли из мелких букв или цифр, а также едва заметных значков и окантовки.</a:t>
            </a:r>
          </a:p>
          <a:p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военной формы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Форма солдат и офицеров российской армии утвержденная в 1913 г.</a:t>
            </a:r>
            <a:br>
              <a:rPr lang="ru-RU" sz="2000" dirty="0" smtClean="0"/>
            </a:br>
            <a:r>
              <a:rPr lang="ru-RU" sz="2000" dirty="0" smtClean="0"/>
              <a:t>Опубликовано в журнале "Огонек" в 1913 г.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Форма российской арми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6350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5937518"/>
            <a:ext cx="820891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изображении сверху слева направо: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пехотный офицер в обыкновенной форме,</a:t>
            </a:r>
            <a:r>
              <a:rPr lang="ru-RU" sz="1050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пехотный солдат в обыкновенной форме,- солдат в парадной форме,</a:t>
            </a:r>
            <a:r>
              <a:rPr lang="ru-RU" sz="1050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солдат в парадной форме,</a:t>
            </a:r>
            <a:r>
              <a:rPr lang="ru-RU" sz="1050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050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офицер в парадном строевом мундире.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Солдаты</a:t>
            </a:r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66874"/>
            <a:ext cx="6385892" cy="471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Удивительная боевая амуниция</a:t>
            </a:r>
            <a:endParaRPr lang="ru-RU" sz="32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700808"/>
            <a:ext cx="447484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3819" y="1700808"/>
            <a:ext cx="3048000" cy="439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852936"/>
            <a:ext cx="2808312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24744"/>
            <a:ext cx="405923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403244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165</TotalTime>
  <Words>410</Words>
  <Application>Microsoft Office PowerPoint</Application>
  <PresentationFormat>Экран (4:3)</PresentationFormat>
  <Paragraphs>59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         «Первая мировая: забытая война»   1914-1918 г.г.                                                                                                                                      Подготовила учитель начальных классов                                                                                                              Евсикова Ольга Михайловна                                                                                                               МБОУСОШ №2 ст.Выселки                                  2014г </vt:lpstr>
      <vt:lpstr>Задачи:</vt:lpstr>
      <vt:lpstr>Основные характеристики  Первой мировой войны</vt:lpstr>
      <vt:lpstr>У каждой страны-участницы были свои причины, почему она вступила в войну</vt:lpstr>
      <vt:lpstr>История военной формы</vt:lpstr>
      <vt:lpstr>Форма солдат и офицеров российской армии утвержденная в 1913 г. Опубликовано в журнале "Огонек" в 1913 г. </vt:lpstr>
      <vt:lpstr>Солдаты</vt:lpstr>
      <vt:lpstr>Удивительная боевая амуниция</vt:lpstr>
      <vt:lpstr>Слайд 9</vt:lpstr>
      <vt:lpstr>Секретная техника времен Первой Мировой войны. </vt:lpstr>
      <vt:lpstr>Слайд 11</vt:lpstr>
      <vt:lpstr>Слайд 12</vt:lpstr>
      <vt:lpstr>                    Это интересно</vt:lpstr>
      <vt:lpstr>Самый большой самолет Первой Мировой войны «Илья Муромец»</vt:lpstr>
      <vt:lpstr>107-миллиметровая полевая пушка</vt:lpstr>
      <vt:lpstr>Это интересно</vt:lpstr>
      <vt:lpstr>Слайд 17</vt:lpstr>
      <vt:lpstr>ПЕРВАЯ МИРОВАЯ ВОЙНА В ОТКРЫТКАХ. ПОЗДРАВИТЕЛЬНЫЕ ОТКРЫТКИ ВРЕМЕН 1 МИРОВОЙ </vt:lpstr>
      <vt:lpstr>Фото с открытки</vt:lpstr>
      <vt:lpstr>Фото с открытки</vt:lpstr>
      <vt:lpstr>Рисунок с открытки изданной Скобелевским комитетом попечения о раненых. Открытка прошла почту в сентябре 1917 г.</vt:lpstr>
      <vt:lpstr>Рисунок с открытки издательства "Новь" (Киев).</vt:lpstr>
      <vt:lpstr>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«Первая мировая: забытая война»                          1914-1918 г.г.                                Подготовила учитель начальных классов Евсикова Ольга Михайловна                  </dc:title>
  <dc:creator>dezziq</dc:creator>
  <cp:lastModifiedBy>Admin</cp:lastModifiedBy>
  <cp:revision>18</cp:revision>
  <dcterms:created xsi:type="dcterms:W3CDTF">2014-03-30T13:55:47Z</dcterms:created>
  <dcterms:modified xsi:type="dcterms:W3CDTF">2014-03-30T16:56:47Z</dcterms:modified>
</cp:coreProperties>
</file>