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56" r:id="rId4"/>
    <p:sldId id="265" r:id="rId5"/>
    <p:sldId id="266" r:id="rId6"/>
    <p:sldId id="262" r:id="rId7"/>
    <p:sldId id="263" r:id="rId8"/>
    <p:sldId id="257" r:id="rId9"/>
    <p:sldId id="260" r:id="rId10"/>
    <p:sldId id="264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8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6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9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7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2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2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2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6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8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9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6D4A-2EBD-44FF-8CE6-D5E649D970B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74CF-E00F-4BD7-BAEB-99DF35A7F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3%D1%81%D1%82%D0%B0%D0%B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1724" y="1340768"/>
            <a:ext cx="6912768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Опорно-двигательная система.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СКЕЛЕТ.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589240"/>
            <a:ext cx="3786214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Малиновская Ирина Борисовна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38957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43808" y="332656"/>
            <a:ext cx="27363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ЧЕРЕП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192101"/>
            <a:ext cx="3024336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Кости черепа очень тверды. Череп защищает  головной мозг от повреждений.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55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04664"/>
            <a:ext cx="669674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Какими свойствами обладают кости.</a:t>
            </a:r>
            <a:endParaRPr lang="ru-RU" sz="3200" dirty="0"/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2339752" y="1844824"/>
            <a:ext cx="212423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463988" y="1844824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463988" y="1844824"/>
            <a:ext cx="2268252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23528" y="2636912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прочность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3300886" y="2456892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упругость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6228184" y="2733022"/>
            <a:ext cx="244827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лёгкость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50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424936" cy="4468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Вещества, входящие в состав кости </a:t>
            </a:r>
            <a:r>
              <a:rPr lang="ru-RU" sz="2400" b="1" i="1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соли </a:t>
            </a:r>
            <a:r>
              <a:rPr lang="ru-RU" sz="2400" b="1" i="1" dirty="0">
                <a:solidFill>
                  <a:srgbClr val="FF0000"/>
                </a:solidFill>
              </a:rPr>
              <a:t>кальция</a:t>
            </a:r>
            <a:r>
              <a:rPr lang="ru-RU" sz="2400" b="1" i="1" dirty="0" smtClean="0">
                <a:solidFill>
                  <a:srgbClr val="FF0000"/>
                </a:solidFill>
              </a:rPr>
              <a:t>, магния , фосфора 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белки,жиры,углеводы</a:t>
            </a:r>
            <a:r>
              <a:rPr lang="ru-RU" sz="2400" b="1" i="1" dirty="0">
                <a:solidFill>
                  <a:srgbClr val="FF0000"/>
                </a:solidFill>
              </a:rPr>
              <a:t>. 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err="1" smtClean="0">
                <a:solidFill>
                  <a:srgbClr val="FF0000"/>
                </a:solidFill>
              </a:rPr>
              <a:t>Белки,жиры,углеводы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сообщают </a:t>
            </a:r>
            <a:r>
              <a:rPr lang="ru-RU" sz="2400" b="1" i="1" dirty="0">
                <a:solidFill>
                  <a:srgbClr val="002060"/>
                </a:solidFill>
              </a:rPr>
              <a:t>кости упругость и эластичность. 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С</a:t>
            </a:r>
            <a:r>
              <a:rPr lang="ru-RU" sz="2400" b="1" i="1" dirty="0" smtClean="0">
                <a:solidFill>
                  <a:srgbClr val="FF0000"/>
                </a:solidFill>
              </a:rPr>
              <a:t>оли </a:t>
            </a:r>
            <a:r>
              <a:rPr lang="ru-RU" sz="2400" b="1" i="1" dirty="0">
                <a:solidFill>
                  <a:srgbClr val="FF0000"/>
                </a:solidFill>
              </a:rPr>
              <a:t>кальция и </a:t>
            </a:r>
            <a:r>
              <a:rPr lang="ru-RU" sz="2400" b="1" i="1" dirty="0" smtClean="0">
                <a:solidFill>
                  <a:srgbClr val="FF0000"/>
                </a:solidFill>
              </a:rPr>
              <a:t>магния  </a:t>
            </a:r>
            <a:r>
              <a:rPr lang="ru-RU" sz="2400" b="1" i="1" dirty="0" smtClean="0">
                <a:solidFill>
                  <a:srgbClr val="002060"/>
                </a:solidFill>
              </a:rPr>
              <a:t>придают </a:t>
            </a:r>
            <a:r>
              <a:rPr lang="ru-RU" sz="2400" b="1" i="1" dirty="0">
                <a:solidFill>
                  <a:srgbClr val="002060"/>
                </a:solidFill>
              </a:rPr>
              <a:t>кости твердость</a:t>
            </a:r>
            <a:r>
              <a:rPr lang="ru-RU" sz="2400" b="1" i="1" dirty="0" smtClean="0">
                <a:solidFill>
                  <a:srgbClr val="002060"/>
                </a:solidFill>
              </a:rPr>
              <a:t>. Сочетание </a:t>
            </a:r>
            <a:r>
              <a:rPr lang="ru-RU" sz="2400" b="1" i="1" dirty="0">
                <a:solidFill>
                  <a:srgbClr val="002060"/>
                </a:solidFill>
              </a:rPr>
              <a:t>твердости и эластичности сообщает кости прочность</a:t>
            </a:r>
            <a:r>
              <a:rPr lang="ru-RU" sz="2400" b="1" i="1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05219"/>
            <a:ext cx="18002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11294"/>
            <a:ext cx="1656184" cy="281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580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3672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Опорно-двигательную систему</a:t>
            </a:r>
            <a:r>
              <a:rPr lang="ru-RU" dirty="0" smtClean="0"/>
              <a:t> называют </a:t>
            </a:r>
            <a:r>
              <a:rPr lang="ru-RU" b="1" dirty="0" smtClean="0">
                <a:solidFill>
                  <a:srgbClr val="0070C0"/>
                </a:solidFill>
              </a:rPr>
              <a:t>костно-мышечной</a:t>
            </a:r>
            <a:r>
              <a:rPr lang="ru-RU" dirty="0" smtClean="0"/>
              <a:t>, поскольку </a:t>
            </a:r>
            <a:r>
              <a:rPr lang="ru-RU" b="1" dirty="0" smtClean="0">
                <a:solidFill>
                  <a:srgbClr val="0070C0"/>
                </a:solidFill>
              </a:rPr>
              <a:t>скелет и мышцы </a:t>
            </a:r>
            <a:r>
              <a:rPr lang="ru-RU" dirty="0" smtClean="0"/>
              <a:t>работают согласовано.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93095"/>
            <a:ext cx="1800200" cy="218274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353272" cy="516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4642"/>
            <a:ext cx="3960439" cy="622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96752"/>
            <a:ext cx="3744416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Скелет взрослого человека состоит приблизительно из 200—208 костей, соединенных различными видами </a:t>
            </a:r>
            <a:r>
              <a:rPr lang="ru-RU" sz="2800" dirty="0" smtClean="0">
                <a:hlinkClick r:id="rId3" tooltip="Сустав"/>
              </a:rPr>
              <a:t>суставов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15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Скелет и мышцы  определяют форму тела, обеспечивают опорную, защитную и двигательную функции.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198955" y="1340767"/>
            <a:ext cx="864096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2176198"/>
            <a:ext cx="2160240" cy="182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ОПОРА И ЗАЩИТА ВНУТРЕННИХ ОРГАНОВ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630" y="2176198"/>
            <a:ext cx="2536570" cy="1613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ПОДДЕРЖИВАЕТ ФОРМУ ТЕЛА</a:t>
            </a:r>
          </a:p>
          <a:p>
            <a:pPr algn="ctr"/>
            <a:r>
              <a:rPr lang="ru-RU" sz="2400" dirty="0" smtClean="0"/>
              <a:t>ЧЕЛОВЕКА</a:t>
            </a:r>
            <a:endParaRPr lang="ru-RU" sz="2400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380312" y="1357582"/>
            <a:ext cx="864096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79371" y="1369624"/>
            <a:ext cx="864096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0680" y="2222709"/>
            <a:ext cx="2601480" cy="1494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ОБЕСПЕЧИВАЕТ</a:t>
            </a:r>
          </a:p>
          <a:p>
            <a:pPr algn="ctr"/>
            <a:r>
              <a:rPr lang="ru-RU" sz="2400" dirty="0" smtClean="0"/>
              <a:t>ДВИЖЕНИЯ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04" y="3933056"/>
            <a:ext cx="13716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21" y="176436"/>
            <a:ext cx="49339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1450"/>
            <a:ext cx="879157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6113" y="185174"/>
            <a:ext cx="77048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скелете различают четыре отдела: скелет туловища, скелет головы (череп), скелет верхних и нижних конечностей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1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981675" cy="397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19" y="116632"/>
            <a:ext cx="23812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3923928" y="569458"/>
            <a:ext cx="1008112" cy="55958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722559"/>
            <a:ext cx="4032448" cy="4691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 Позвоночник является главной опорной структурой нашего тела. Без позвоночника человек не мог бы ходить и </a:t>
            </a:r>
            <a:r>
              <a:rPr lang="ru-RU" sz="2400" dirty="0" smtClean="0"/>
              <a:t>даже стоять. Другой </a:t>
            </a:r>
            <a:r>
              <a:rPr lang="ru-RU" sz="2400" dirty="0"/>
              <a:t>важной функцией позвоночника является защита спинного мозга.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276872"/>
            <a:ext cx="151216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33</a:t>
            </a:r>
          </a:p>
          <a:p>
            <a:pPr algn="ctr"/>
            <a:r>
              <a:rPr lang="ru-RU" sz="2400" dirty="0"/>
              <a:t>позвонка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1840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835"/>
            <a:ext cx="3815503" cy="83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>
            <a:off x="3885946" y="1340768"/>
            <a:ext cx="505573" cy="432048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1879702"/>
            <a:ext cx="4255155" cy="29523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Лёгкие и сердце  окружены  грудной клеткой. Она состоит из 12 пар  очень крепких , но гибких рёбер.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38150"/>
            <a:ext cx="59245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476672"/>
            <a:ext cx="2664296" cy="2952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Между собой кости соединены </a:t>
            </a:r>
            <a:r>
              <a:rPr lang="ru-RU" sz="2400" b="1" dirty="0" smtClean="0">
                <a:solidFill>
                  <a:srgbClr val="C00000"/>
                </a:solidFill>
              </a:rPr>
              <a:t>СУСТАВАМИ.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87468"/>
            <a:ext cx="3024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Если бы не было суставов, мы не смогли бы двигаться.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3816423" cy="42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164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Опорно-двигательную систему называют костно-мышечной, поскольку скелет и мышцы работают согласовано.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Silencer</dc:creator>
  <cp:lastModifiedBy>Silencer</cp:lastModifiedBy>
  <cp:revision>37</cp:revision>
  <dcterms:created xsi:type="dcterms:W3CDTF">2012-01-22T15:01:28Z</dcterms:created>
  <dcterms:modified xsi:type="dcterms:W3CDTF">2014-03-31T13:12:54Z</dcterms:modified>
</cp:coreProperties>
</file>