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67" r:id="rId5"/>
    <p:sldId id="258" r:id="rId6"/>
    <p:sldId id="261" r:id="rId7"/>
    <p:sldId id="262" r:id="rId8"/>
    <p:sldId id="263"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387" autoAdjust="0"/>
  </p:normalViewPr>
  <p:slideViewPr>
    <p:cSldViewPr snapToGrid="0" snapToObjects="1">
      <p:cViewPr>
        <p:scale>
          <a:sx n="100" d="100"/>
          <a:sy n="100" d="100"/>
        </p:scale>
        <p:origin x="-294"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05E2A-95F9-4668-A3E8-E2924EB31F18}" type="datetimeFigureOut">
              <a:rPr lang="en-US" smtClean="0"/>
              <a:pPr/>
              <a:t>5/16/2013</a:t>
            </a:fld>
            <a:endParaRPr lang="en-US" dirty="0"/>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EB5131-24C7-4641-B7C3-221DAE47B355}" type="slidenum">
              <a:rPr lang="en-US" smtClean="0"/>
              <a:pPr/>
              <a:t>‹#›</a:t>
            </a:fld>
            <a:endParaRPr lang="en-US" dirty="0"/>
          </a:p>
        </p:txBody>
      </p:sp>
    </p:spTree>
    <p:extLst>
      <p:ext uri="{BB962C8B-B14F-4D97-AF65-F5344CB8AC3E}">
        <p14:creationId xmlns:p14="http://schemas.microsoft.com/office/powerpoint/2010/main" xmlns="" val="425009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25EB5131-24C7-4641-B7C3-221DAE47B355}" type="slidenum">
              <a:rPr lang="en-US" smtClean="0"/>
              <a:pPr/>
              <a:t>1</a:t>
            </a:fld>
            <a:endParaRPr lang="en-US" dirty="0"/>
          </a:p>
        </p:txBody>
      </p:sp>
    </p:spTree>
    <p:extLst>
      <p:ext uri="{BB962C8B-B14F-4D97-AF65-F5344CB8AC3E}">
        <p14:creationId xmlns:p14="http://schemas.microsoft.com/office/powerpoint/2010/main" xmlns="" val="1738497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endParaRPr lang="ru-RU" dirty="0"/>
          </a:p>
        </p:txBody>
      </p:sp>
      <p:sp>
        <p:nvSpPr>
          <p:cNvPr id="4" name="Номер слайда 3"/>
          <p:cNvSpPr>
            <a:spLocks noGrp="1"/>
          </p:cNvSpPr>
          <p:nvPr>
            <p:ph type="sldNum" sz="quarter" idx="10"/>
          </p:nvPr>
        </p:nvSpPr>
        <p:spPr/>
        <p:txBody>
          <a:bodyPr/>
          <a:lstStyle/>
          <a:p>
            <a:fld id="{25EB5131-24C7-4641-B7C3-221DAE47B355}" type="slidenum">
              <a:rPr lang="en-US" smtClean="0"/>
              <a:pPr/>
              <a:t>2</a:t>
            </a:fld>
            <a:endParaRPr lang="en-US" dirty="0"/>
          </a:p>
        </p:txBody>
      </p:sp>
    </p:spTree>
    <p:extLst>
      <p:ext uri="{BB962C8B-B14F-4D97-AF65-F5344CB8AC3E}">
        <p14:creationId xmlns:p14="http://schemas.microsoft.com/office/powerpoint/2010/main" xmlns="" val="352484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auto">
              <a:spcBef>
                <a:spcPct val="0"/>
              </a:spcBef>
              <a:spcAft>
                <a:spcPts val="0"/>
              </a:spcAft>
              <a:defRPr/>
            </a:pPr>
            <a:r>
              <a:rPr lang="ru-RU" b="1" u="sng" dirty="0" smtClean="0">
                <a:solidFill>
                  <a:srgbClr val="FF0000"/>
                </a:solidFill>
              </a:rPr>
              <a:t>Для</a:t>
            </a:r>
            <a:r>
              <a:rPr lang="ru-RU" b="1" u="sng" baseline="0" dirty="0" smtClean="0">
                <a:solidFill>
                  <a:srgbClr val="FF0000"/>
                </a:solidFill>
              </a:rPr>
              <a:t> размещения дополнительных файлов с материалами необходимо изучить Приложение 3 к Положению о конкурсе.</a:t>
            </a:r>
          </a:p>
          <a:p>
            <a:r>
              <a:rPr lang="ru-RU" sz="1200" b="1" kern="1200" dirty="0" smtClean="0">
                <a:solidFill>
                  <a:schemeClr val="tx1"/>
                </a:solidFill>
                <a:effectLst/>
                <a:latin typeface="+mn-lt"/>
                <a:ea typeface="+mn-ea"/>
                <a:cs typeface="+mn-cs"/>
              </a:rPr>
              <a:t>Если информацию, изложенную в слайдах презентации проекта, Вам необходимо подтвердить дополнительными материалами/ссылками на веб-сайты, файлы с материалами/ссылки</a:t>
            </a:r>
            <a:r>
              <a:rPr lang="ru-RU" sz="1200" b="1" kern="1200" baseline="0" dirty="0" smtClean="0">
                <a:solidFill>
                  <a:schemeClr val="tx1"/>
                </a:solidFill>
                <a:effectLst/>
                <a:latin typeface="+mn-lt"/>
                <a:ea typeface="+mn-ea"/>
                <a:cs typeface="+mn-cs"/>
              </a:rPr>
              <a:t> загружаются в профиль учебного ресурса на портале «Партнерство в образовании» </a:t>
            </a:r>
            <a:r>
              <a:rPr lang="en-US" sz="1200" b="1" kern="1200" baseline="0" dirty="0" smtClean="0">
                <a:solidFill>
                  <a:schemeClr val="tx1"/>
                </a:solidFill>
                <a:effectLst/>
                <a:latin typeface="+mn-lt"/>
                <a:ea typeface="+mn-ea"/>
                <a:cs typeface="+mn-cs"/>
              </a:rPr>
              <a:t>www.pil-network.com </a:t>
            </a:r>
            <a:r>
              <a:rPr lang="ru-RU" sz="1200" b="1" kern="1200" dirty="0" smtClean="0">
                <a:solidFill>
                  <a:schemeClr val="tx1"/>
                </a:solidFill>
                <a:effectLst/>
                <a:latin typeface="+mn-lt"/>
                <a:ea typeface="+mn-ea"/>
                <a:cs typeface="+mn-cs"/>
              </a:rPr>
              <a:t>в разделе «Дополнительные ресурсы».</a:t>
            </a:r>
            <a:r>
              <a:rPr lang="ru-RU" sz="1200" b="1" kern="1200" baseline="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Файлы озаглавливаются</a:t>
            </a:r>
            <a:r>
              <a:rPr lang="ru-RU" sz="1200" b="1" kern="1200" baseline="0" dirty="0" smtClean="0">
                <a:solidFill>
                  <a:schemeClr val="tx1"/>
                </a:solidFill>
                <a:effectLst/>
                <a:latin typeface="+mn-lt"/>
                <a:ea typeface="+mn-ea"/>
                <a:cs typeface="+mn-cs"/>
              </a:rPr>
              <a:t> соответственно </a:t>
            </a:r>
            <a:r>
              <a:rPr lang="ru-RU" sz="1200" b="1" kern="1200" dirty="0" smtClean="0">
                <a:solidFill>
                  <a:schemeClr val="tx1"/>
                </a:solidFill>
                <a:effectLst/>
                <a:latin typeface="+mn-lt"/>
                <a:ea typeface="+mn-ea"/>
                <a:cs typeface="+mn-cs"/>
              </a:rPr>
              <a:t>ПОЛЯМ СЛАЙДА  ПРЕЗЕНТАЦИИ ПРОЕКТА ,а именно:</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(поля слайда 3):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 «Описание проекта»</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«Планирование и проектирование образовательной среды проекта»</a:t>
            </a:r>
            <a:endParaRPr lang="ru-RU" sz="1200" kern="1200" dirty="0" smtClean="0">
              <a:solidFill>
                <a:schemeClr val="tx1"/>
              </a:solidFill>
              <a:effectLst/>
              <a:latin typeface="+mn-lt"/>
              <a:ea typeface="+mn-ea"/>
              <a:cs typeface="+mn-cs"/>
            </a:endParaRPr>
          </a:p>
          <a:p>
            <a:pPr fontAlgn="auto">
              <a:spcBef>
                <a:spcPct val="0"/>
              </a:spcBef>
              <a:spcAft>
                <a:spcPts val="0"/>
              </a:spcAft>
              <a:defRPr/>
            </a:pPr>
            <a:endParaRPr lang="ru-RU" b="1" u="sng" baseline="0" dirty="0" smtClean="0">
              <a:solidFill>
                <a:srgbClr val="FF0000"/>
              </a:solidFill>
            </a:endParaRPr>
          </a:p>
        </p:txBody>
      </p:sp>
      <p:sp>
        <p:nvSpPr>
          <p:cNvPr id="4" name="Slide Number Placeholder 3"/>
          <p:cNvSpPr>
            <a:spLocks noGrp="1"/>
          </p:cNvSpPr>
          <p:nvPr>
            <p:ph type="sldNum" sz="quarter" idx="10"/>
          </p:nvPr>
        </p:nvSpPr>
        <p:spPr/>
        <p:txBody>
          <a:bodyPr/>
          <a:lstStyle/>
          <a:p>
            <a:fld id="{25EB5131-24C7-4641-B7C3-221DAE47B355}" type="slidenum">
              <a:rPr lang="en-US" smtClean="0"/>
              <a:pPr/>
              <a:t>3</a:t>
            </a:fld>
            <a:endParaRPr lang="en-US" dirty="0"/>
          </a:p>
        </p:txBody>
      </p:sp>
    </p:spTree>
    <p:extLst>
      <p:ext uri="{BB962C8B-B14F-4D97-AF65-F5344CB8AC3E}">
        <p14:creationId xmlns:p14="http://schemas.microsoft.com/office/powerpoint/2010/main" xmlns="" val="216262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auto">
              <a:spcBef>
                <a:spcPct val="0"/>
              </a:spcBef>
              <a:spcAft>
                <a:spcPts val="0"/>
              </a:spcAft>
              <a:defRPr/>
            </a:pPr>
            <a:r>
              <a:rPr lang="ru-RU" b="1" u="sng" dirty="0" smtClean="0">
                <a:solidFill>
                  <a:srgbClr val="FF0000"/>
                </a:solidFill>
              </a:rPr>
              <a:t>Для</a:t>
            </a:r>
            <a:r>
              <a:rPr lang="ru-RU" b="1" u="sng" baseline="0" dirty="0" smtClean="0">
                <a:solidFill>
                  <a:srgbClr val="FF0000"/>
                </a:solidFill>
              </a:rPr>
              <a:t> размещения дополнительных файлов с материалами необходимо изучить Приложение 3 к Положению о конкурсе.</a:t>
            </a:r>
          </a:p>
          <a:p>
            <a:r>
              <a:rPr lang="ru-RU" sz="1200" b="1" kern="1200" dirty="0" smtClean="0">
                <a:solidFill>
                  <a:schemeClr val="tx1"/>
                </a:solidFill>
                <a:effectLst/>
                <a:latin typeface="+mn-lt"/>
                <a:ea typeface="+mn-ea"/>
                <a:cs typeface="+mn-cs"/>
              </a:rPr>
              <a:t>Если информацию, изложенную в слайдах презентации проекта, Вам необходимо подтвердить дополнительными материалами/ссылками на веб-сайты, файлы с материалами/ссылки</a:t>
            </a:r>
            <a:r>
              <a:rPr lang="ru-RU" sz="1200" b="1" kern="1200" baseline="0" dirty="0" smtClean="0">
                <a:solidFill>
                  <a:schemeClr val="tx1"/>
                </a:solidFill>
                <a:effectLst/>
                <a:latin typeface="+mn-lt"/>
                <a:ea typeface="+mn-ea"/>
                <a:cs typeface="+mn-cs"/>
              </a:rPr>
              <a:t> загружаются в профиль учебного ресурса на портале «Партнерство в образовании» </a:t>
            </a:r>
            <a:r>
              <a:rPr lang="en-US" sz="1200" b="1" kern="1200" baseline="0" dirty="0" smtClean="0">
                <a:solidFill>
                  <a:schemeClr val="tx1"/>
                </a:solidFill>
                <a:effectLst/>
                <a:latin typeface="+mn-lt"/>
                <a:ea typeface="+mn-ea"/>
                <a:cs typeface="+mn-cs"/>
              </a:rPr>
              <a:t>www.pil-network.com </a:t>
            </a:r>
            <a:r>
              <a:rPr lang="ru-RU" sz="1200" b="1" kern="1200" dirty="0" smtClean="0">
                <a:solidFill>
                  <a:schemeClr val="tx1"/>
                </a:solidFill>
                <a:effectLst/>
                <a:latin typeface="+mn-lt"/>
                <a:ea typeface="+mn-ea"/>
                <a:cs typeface="+mn-cs"/>
              </a:rPr>
              <a:t>в разделе «Дополнительные ресурсы». Файлы озаглавливаются</a:t>
            </a:r>
            <a:r>
              <a:rPr lang="ru-RU" sz="1200" b="1" kern="1200" baseline="0" dirty="0" smtClean="0">
                <a:solidFill>
                  <a:schemeClr val="tx1"/>
                </a:solidFill>
                <a:effectLst/>
                <a:latin typeface="+mn-lt"/>
                <a:ea typeface="+mn-ea"/>
                <a:cs typeface="+mn-cs"/>
              </a:rPr>
              <a:t> соответственно </a:t>
            </a:r>
            <a:r>
              <a:rPr lang="ru-RU" sz="1200" b="1" kern="1200" dirty="0" smtClean="0">
                <a:solidFill>
                  <a:schemeClr val="tx1"/>
                </a:solidFill>
                <a:effectLst/>
                <a:latin typeface="+mn-lt"/>
                <a:ea typeface="+mn-ea"/>
                <a:cs typeface="+mn-cs"/>
              </a:rPr>
              <a:t>ПОЛЯМ СЛАЙДА  ПРЕЗЕНТАЦИИ ПРОЕКТА ,а именно:</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(поля слайда 4):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«Достижение результатов проекта»</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25EB5131-24C7-4641-B7C3-221DAE47B355}" type="slidenum">
              <a:rPr lang="en-US" smtClean="0"/>
              <a:pPr/>
              <a:t>4</a:t>
            </a:fld>
            <a:endParaRPr lang="en-US" dirty="0"/>
          </a:p>
        </p:txBody>
      </p:sp>
    </p:spTree>
    <p:extLst>
      <p:ext uri="{BB962C8B-B14F-4D97-AF65-F5344CB8AC3E}">
        <p14:creationId xmlns:p14="http://schemas.microsoft.com/office/powerpoint/2010/main" xmlns="" val="1595163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auto">
              <a:spcBef>
                <a:spcPct val="0"/>
              </a:spcBef>
              <a:spcAft>
                <a:spcPts val="0"/>
              </a:spcAft>
              <a:defRPr/>
            </a:pPr>
            <a:r>
              <a:rPr lang="ru-RU" b="1" u="sng" dirty="0" smtClean="0">
                <a:solidFill>
                  <a:srgbClr val="FF0000"/>
                </a:solidFill>
              </a:rPr>
              <a:t>Для</a:t>
            </a:r>
            <a:r>
              <a:rPr lang="ru-RU" b="1" u="sng" baseline="0" dirty="0" smtClean="0">
                <a:solidFill>
                  <a:srgbClr val="FF0000"/>
                </a:solidFill>
              </a:rPr>
              <a:t> размещения дополнительных файлов с материалами необходимо изучить Приложение 3 к Положению о конкурсе.</a:t>
            </a:r>
          </a:p>
          <a:p>
            <a:r>
              <a:rPr lang="ru-RU" sz="1200" b="1" kern="1200" dirty="0" smtClean="0">
                <a:solidFill>
                  <a:schemeClr val="tx1"/>
                </a:solidFill>
                <a:effectLst/>
                <a:latin typeface="+mn-lt"/>
                <a:ea typeface="+mn-ea"/>
                <a:cs typeface="+mn-cs"/>
              </a:rPr>
              <a:t>Если информацию, изложенную в слайдах презентации проекта, Вам необходимо подтвердить дополнительными материалами/ссылками на веб-сайты, файлы с материалами/ссылки</a:t>
            </a:r>
            <a:r>
              <a:rPr lang="ru-RU" sz="1200" b="1" kern="1200" baseline="0" dirty="0" smtClean="0">
                <a:solidFill>
                  <a:schemeClr val="tx1"/>
                </a:solidFill>
                <a:effectLst/>
                <a:latin typeface="+mn-lt"/>
                <a:ea typeface="+mn-ea"/>
                <a:cs typeface="+mn-cs"/>
              </a:rPr>
              <a:t> загружаются в профиль учебного ресурса на портале «Партнерство в образовании» </a:t>
            </a:r>
            <a:r>
              <a:rPr lang="en-US" sz="1200" b="1" kern="1200" baseline="0" dirty="0" smtClean="0">
                <a:solidFill>
                  <a:schemeClr val="tx1"/>
                </a:solidFill>
                <a:effectLst/>
                <a:latin typeface="+mn-lt"/>
                <a:ea typeface="+mn-ea"/>
                <a:cs typeface="+mn-cs"/>
              </a:rPr>
              <a:t>www.pil-network.com </a:t>
            </a:r>
            <a:r>
              <a:rPr lang="ru-RU" sz="1200" b="1" kern="1200" dirty="0" smtClean="0">
                <a:solidFill>
                  <a:schemeClr val="tx1"/>
                </a:solidFill>
                <a:effectLst/>
                <a:latin typeface="+mn-lt"/>
                <a:ea typeface="+mn-ea"/>
                <a:cs typeface="+mn-cs"/>
              </a:rPr>
              <a:t>в разделе «Дополнительные ресурсы».</a:t>
            </a:r>
            <a:r>
              <a:rPr lang="ru-RU" sz="1200" b="1" kern="1200" baseline="0" dirty="0" smtClean="0">
                <a:solidFill>
                  <a:schemeClr val="tx1"/>
                </a:solidFill>
                <a:effectLst/>
                <a:latin typeface="+mn-lt"/>
                <a:ea typeface="+mn-ea"/>
                <a:cs typeface="+mn-cs"/>
              </a:rPr>
              <a:t> </a:t>
            </a:r>
            <a:r>
              <a:rPr lang="ru-RU" sz="1200" b="1" kern="1200" dirty="0" smtClean="0">
                <a:solidFill>
                  <a:schemeClr val="tx1"/>
                </a:solidFill>
                <a:effectLst/>
                <a:latin typeface="+mn-lt"/>
                <a:ea typeface="+mn-ea"/>
                <a:cs typeface="+mn-cs"/>
              </a:rPr>
              <a:t>Файлы озаглавливаются</a:t>
            </a:r>
            <a:r>
              <a:rPr lang="ru-RU" sz="1200" b="1" kern="1200" baseline="0" dirty="0" smtClean="0">
                <a:solidFill>
                  <a:schemeClr val="tx1"/>
                </a:solidFill>
                <a:effectLst/>
                <a:latin typeface="+mn-lt"/>
                <a:ea typeface="+mn-ea"/>
                <a:cs typeface="+mn-cs"/>
              </a:rPr>
              <a:t> соответственно </a:t>
            </a:r>
            <a:r>
              <a:rPr lang="ru-RU" sz="1200" b="1" kern="1200" dirty="0" smtClean="0">
                <a:solidFill>
                  <a:schemeClr val="tx1"/>
                </a:solidFill>
                <a:effectLst/>
                <a:latin typeface="+mn-lt"/>
                <a:ea typeface="+mn-ea"/>
                <a:cs typeface="+mn-cs"/>
              </a:rPr>
              <a:t>ПОЛЯМ СЛАЙДА  ПРЕЗЕНТАЦИИ ПРОЕКТА ,а именно:</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(поля слайда 5):</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«Развитие исследовательских навыков и компетенции критического мышления»</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«Применение результатов проекта для решения реальных задач окружающего мира»</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25EB5131-24C7-4641-B7C3-221DAE47B355}" type="slidenum">
              <a:rPr lang="en-US" smtClean="0"/>
              <a:pPr/>
              <a:t>5</a:t>
            </a:fld>
            <a:endParaRPr lang="en-US" dirty="0"/>
          </a:p>
        </p:txBody>
      </p:sp>
    </p:spTree>
    <p:extLst>
      <p:ext uri="{BB962C8B-B14F-4D97-AF65-F5344CB8AC3E}">
        <p14:creationId xmlns:p14="http://schemas.microsoft.com/office/powerpoint/2010/main" xmlns="" val="2718314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auto">
              <a:spcBef>
                <a:spcPct val="0"/>
              </a:spcBef>
              <a:spcAft>
                <a:spcPts val="0"/>
              </a:spcAft>
              <a:defRPr/>
            </a:pPr>
            <a:r>
              <a:rPr lang="ru-RU" b="1" u="sng" dirty="0" smtClean="0">
                <a:solidFill>
                  <a:srgbClr val="FF0000"/>
                </a:solidFill>
              </a:rPr>
              <a:t>Для</a:t>
            </a:r>
            <a:r>
              <a:rPr lang="ru-RU" b="1" u="sng" baseline="0" dirty="0" smtClean="0">
                <a:solidFill>
                  <a:srgbClr val="FF0000"/>
                </a:solidFill>
              </a:rPr>
              <a:t> размещения дополнительных файлов с материалами необходимо изучить Приложение 3 к Положению о конкурсе.</a:t>
            </a:r>
          </a:p>
          <a:p>
            <a:r>
              <a:rPr lang="ru-RU" sz="1200" b="1" kern="1200" dirty="0" smtClean="0">
                <a:solidFill>
                  <a:schemeClr val="tx1"/>
                </a:solidFill>
                <a:effectLst/>
                <a:latin typeface="+mn-lt"/>
                <a:ea typeface="+mn-ea"/>
                <a:cs typeface="+mn-cs"/>
              </a:rPr>
              <a:t>Если информацию, изложенную в слайдах презентации проекта, Вам необходимо подтвердить дополнительными материалами/ссылками на веб-сайты, файлы с материалами/ссылки</a:t>
            </a:r>
            <a:r>
              <a:rPr lang="ru-RU" sz="1200" b="1" kern="1200" baseline="0" dirty="0" smtClean="0">
                <a:solidFill>
                  <a:schemeClr val="tx1"/>
                </a:solidFill>
                <a:effectLst/>
                <a:latin typeface="+mn-lt"/>
                <a:ea typeface="+mn-ea"/>
                <a:cs typeface="+mn-cs"/>
              </a:rPr>
              <a:t> загружаются в профиль учебного ресурса на портале «Партнерство в образовании» </a:t>
            </a:r>
            <a:r>
              <a:rPr lang="en-US" sz="1200" b="1" kern="1200" baseline="0" dirty="0" smtClean="0">
                <a:solidFill>
                  <a:schemeClr val="tx1"/>
                </a:solidFill>
                <a:effectLst/>
                <a:latin typeface="+mn-lt"/>
                <a:ea typeface="+mn-ea"/>
                <a:cs typeface="+mn-cs"/>
              </a:rPr>
              <a:t>www.pil-network.com </a:t>
            </a:r>
            <a:r>
              <a:rPr lang="ru-RU" sz="1200" b="1" kern="1200" dirty="0" smtClean="0">
                <a:solidFill>
                  <a:schemeClr val="tx1"/>
                </a:solidFill>
                <a:effectLst/>
                <a:latin typeface="+mn-lt"/>
                <a:ea typeface="+mn-ea"/>
                <a:cs typeface="+mn-cs"/>
              </a:rPr>
              <a:t>в разделе «Дополнительные ресурсы». Файлы озаглавливаются</a:t>
            </a:r>
            <a:r>
              <a:rPr lang="ru-RU" sz="1200" b="1" kern="1200" baseline="0" dirty="0" smtClean="0">
                <a:solidFill>
                  <a:schemeClr val="tx1"/>
                </a:solidFill>
                <a:effectLst/>
                <a:latin typeface="+mn-lt"/>
                <a:ea typeface="+mn-ea"/>
                <a:cs typeface="+mn-cs"/>
              </a:rPr>
              <a:t> соответственно </a:t>
            </a:r>
            <a:r>
              <a:rPr lang="ru-RU" sz="1200" b="1" kern="1200" dirty="0" smtClean="0">
                <a:solidFill>
                  <a:schemeClr val="tx1"/>
                </a:solidFill>
                <a:effectLst/>
                <a:latin typeface="+mn-lt"/>
                <a:ea typeface="+mn-ea"/>
                <a:cs typeface="+mn-cs"/>
              </a:rPr>
              <a:t>ПОЛЯМ СЛАЙДА  ПРЕЗЕНТАЦИИ ПРОЕКТА ,а именно:</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(поля слайда 6):</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«Сотрудничество и взаимодействие участников проекта»</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«Использование информационных технологий </a:t>
            </a:r>
            <a:r>
              <a:rPr lang="en-US" sz="1200" b="1" kern="1200" dirty="0" smtClean="0">
                <a:solidFill>
                  <a:schemeClr val="tx1"/>
                </a:solidFill>
                <a:effectLst/>
                <a:latin typeface="+mn-lt"/>
                <a:ea typeface="+mn-ea"/>
                <a:cs typeface="+mn-cs"/>
              </a:rPr>
              <a:t>Microsoft</a:t>
            </a:r>
            <a:r>
              <a:rPr lang="ru-RU" sz="1200" b="1" kern="1200" dirty="0" smtClean="0">
                <a:solidFill>
                  <a:schemeClr val="tx1"/>
                </a:solidFill>
                <a:effectLst/>
                <a:latin typeface="+mn-lt"/>
                <a:ea typeface="+mn-ea"/>
                <a:cs typeface="+mn-cs"/>
              </a:rPr>
              <a:t> и </a:t>
            </a:r>
            <a:r>
              <a:rPr lang="en-US" sz="1200" b="1" kern="1200" dirty="0" smtClean="0">
                <a:solidFill>
                  <a:schemeClr val="tx1"/>
                </a:solidFill>
                <a:effectLst/>
                <a:latin typeface="+mn-lt"/>
                <a:ea typeface="+mn-ea"/>
                <a:cs typeface="+mn-cs"/>
              </a:rPr>
              <a:t>Intel</a:t>
            </a:r>
            <a:r>
              <a:rPr lang="ru-RU" sz="1200" b="1" kern="1200" dirty="0" smtClean="0">
                <a:solidFill>
                  <a:schemeClr val="tx1"/>
                </a:solidFill>
                <a:effectLst/>
                <a:latin typeface="+mn-lt"/>
                <a:ea typeface="+mn-ea"/>
                <a:cs typeface="+mn-cs"/>
              </a:rPr>
              <a:t>»</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25EB5131-24C7-4641-B7C3-221DAE47B355}" type="slidenum">
              <a:rPr lang="en-US" smtClean="0"/>
              <a:pPr/>
              <a:t>6</a:t>
            </a:fld>
            <a:endParaRPr lang="en-US" dirty="0"/>
          </a:p>
        </p:txBody>
      </p:sp>
    </p:spTree>
    <p:extLst>
      <p:ext uri="{BB962C8B-B14F-4D97-AF65-F5344CB8AC3E}">
        <p14:creationId xmlns:p14="http://schemas.microsoft.com/office/powerpoint/2010/main" xmlns="" val="767215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fontAlgn="auto">
              <a:spcBef>
                <a:spcPct val="0"/>
              </a:spcBef>
              <a:spcAft>
                <a:spcPts val="0"/>
              </a:spcAft>
              <a:defRPr/>
            </a:pPr>
            <a:r>
              <a:rPr lang="ru-RU" b="1" u="sng" dirty="0" smtClean="0">
                <a:solidFill>
                  <a:srgbClr val="FF0000"/>
                </a:solidFill>
              </a:rPr>
              <a:t>Для</a:t>
            </a:r>
            <a:r>
              <a:rPr lang="ru-RU" b="1" u="sng" baseline="0" dirty="0" smtClean="0">
                <a:solidFill>
                  <a:srgbClr val="FF0000"/>
                </a:solidFill>
              </a:rPr>
              <a:t> размещения дополнительных файлов с материалами необходимо изучить Приложение 3 к Положению о конкурсе.</a:t>
            </a:r>
          </a:p>
          <a:p>
            <a:r>
              <a:rPr lang="ru-RU" sz="1200" b="1" kern="1200" dirty="0" smtClean="0">
                <a:solidFill>
                  <a:schemeClr val="tx1"/>
                </a:solidFill>
                <a:effectLst/>
                <a:latin typeface="+mn-lt"/>
                <a:ea typeface="+mn-ea"/>
                <a:cs typeface="+mn-cs"/>
              </a:rPr>
              <a:t>Если информацию, изложенную в слайдах презентации проекта, Вам необходимо подтвердить дополнительными материалами/ссылками на веб-сайты, файлы с материалами/ссылки</a:t>
            </a:r>
            <a:r>
              <a:rPr lang="ru-RU" sz="1200" b="1" kern="1200" baseline="0" dirty="0" smtClean="0">
                <a:solidFill>
                  <a:schemeClr val="tx1"/>
                </a:solidFill>
                <a:effectLst/>
                <a:latin typeface="+mn-lt"/>
                <a:ea typeface="+mn-ea"/>
                <a:cs typeface="+mn-cs"/>
              </a:rPr>
              <a:t> загружаются в профиль учебного ресурса на портале «Партнерство в образовании» </a:t>
            </a:r>
            <a:r>
              <a:rPr lang="en-US" sz="1200" b="1" kern="1200" baseline="0" dirty="0" smtClean="0">
                <a:solidFill>
                  <a:schemeClr val="tx1"/>
                </a:solidFill>
                <a:effectLst/>
                <a:latin typeface="+mn-lt"/>
                <a:ea typeface="+mn-ea"/>
                <a:cs typeface="+mn-cs"/>
              </a:rPr>
              <a:t>www.pil-network.com </a:t>
            </a:r>
            <a:r>
              <a:rPr lang="ru-RU" sz="1200" b="1" kern="1200" dirty="0" smtClean="0">
                <a:solidFill>
                  <a:schemeClr val="tx1"/>
                </a:solidFill>
                <a:effectLst/>
                <a:latin typeface="+mn-lt"/>
                <a:ea typeface="+mn-ea"/>
                <a:cs typeface="+mn-cs"/>
              </a:rPr>
              <a:t>в разделе «Дополнительные ресурсы». Файлы озаглавливаются</a:t>
            </a:r>
            <a:r>
              <a:rPr lang="ru-RU" sz="1200" b="1" kern="1200" baseline="0" dirty="0" smtClean="0">
                <a:solidFill>
                  <a:schemeClr val="tx1"/>
                </a:solidFill>
                <a:effectLst/>
                <a:latin typeface="+mn-lt"/>
                <a:ea typeface="+mn-ea"/>
                <a:cs typeface="+mn-cs"/>
              </a:rPr>
              <a:t> соответственно </a:t>
            </a:r>
            <a:r>
              <a:rPr lang="ru-RU" sz="1200" b="1" kern="1200" dirty="0" smtClean="0">
                <a:solidFill>
                  <a:schemeClr val="tx1"/>
                </a:solidFill>
                <a:effectLst/>
                <a:latin typeface="+mn-lt"/>
                <a:ea typeface="+mn-ea"/>
                <a:cs typeface="+mn-cs"/>
              </a:rPr>
              <a:t>ПОЛЯМ СЛАЙДА  ПРЕЗЕНТАЦИИ ПРОЕКТА ,а именно:</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(поля слайда 7):</a:t>
            </a:r>
            <a:endParaRPr lang="ru-RU" sz="1200" kern="1200" dirty="0" smtClean="0">
              <a:solidFill>
                <a:schemeClr val="tx1"/>
              </a:solidFill>
              <a:effectLst/>
              <a:latin typeface="+mn-lt"/>
              <a:ea typeface="+mn-ea"/>
              <a:cs typeface="+mn-cs"/>
            </a:endParaRPr>
          </a:p>
          <a:p>
            <a:r>
              <a:rPr lang="ru-RU" sz="1200" b="1" kern="1200" dirty="0" smtClean="0">
                <a:solidFill>
                  <a:schemeClr val="tx1"/>
                </a:solidFill>
                <a:effectLst/>
                <a:latin typeface="+mn-lt"/>
                <a:ea typeface="+mn-ea"/>
                <a:cs typeface="+mn-cs"/>
              </a:rPr>
              <a:t>«Формирование новых педагогических практик».</a:t>
            </a:r>
            <a:endParaRPr lang="ru-RU" sz="1200" kern="1200" dirty="0" smtClean="0">
              <a:solidFill>
                <a:schemeClr val="tx1"/>
              </a:solidFill>
              <a:effectLst/>
              <a:latin typeface="+mn-lt"/>
              <a:ea typeface="+mn-ea"/>
              <a:cs typeface="+mn-cs"/>
            </a:endParaRPr>
          </a:p>
          <a:p>
            <a:endParaRPr lang="ru-RU" dirty="0" smtClean="0"/>
          </a:p>
          <a:p>
            <a:endParaRPr lang="ru-RU" dirty="0"/>
          </a:p>
        </p:txBody>
      </p:sp>
      <p:sp>
        <p:nvSpPr>
          <p:cNvPr id="4" name="Номер слайда 3"/>
          <p:cNvSpPr>
            <a:spLocks noGrp="1"/>
          </p:cNvSpPr>
          <p:nvPr>
            <p:ph type="sldNum" sz="quarter" idx="10"/>
          </p:nvPr>
        </p:nvSpPr>
        <p:spPr/>
        <p:txBody>
          <a:bodyPr/>
          <a:lstStyle/>
          <a:p>
            <a:fld id="{25EB5131-24C7-4641-B7C3-221DAE47B355}" type="slidenum">
              <a:rPr lang="en-US" smtClean="0"/>
              <a:pPr/>
              <a:t>7</a:t>
            </a:fld>
            <a:endParaRPr lang="en-US" dirty="0"/>
          </a:p>
        </p:txBody>
      </p:sp>
    </p:spTree>
    <p:extLst>
      <p:ext uri="{BB962C8B-B14F-4D97-AF65-F5344CB8AC3E}">
        <p14:creationId xmlns:p14="http://schemas.microsoft.com/office/powerpoint/2010/main" xmlns="" val="4137198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pt-PT"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pt-PT"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PT"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pt-PT"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pt-PT"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PT"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PT"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3935C74-F184-C84B-9B89-9BC675D8A7AD}" type="datetimeFigureOut">
              <a:rPr lang="en-US" smtClean="0"/>
              <a:pPr/>
              <a:t>5/16/2013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9132F0F-F259-DE44-A045-14C905EA896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PPT-15.jpg"/>
          <p:cNvPicPr>
            <a:picLocks noChangeAspect="1"/>
          </p:cNvPicPr>
          <p:nvPr userDrawn="1"/>
        </p:nvPicPr>
        <p:blipFill>
          <a:blip r:embed="rId13"/>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www.co1858.r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1858@mail.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nachalka.seminfo.ru/course/view.php?id=8787&amp;topic=28"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hyperlink" Target="http://nsportal.ru/user/73239/page/filmy-otrazhayushchie-rabotu-uchitely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nachalka.seminfo.ru/course/view.php?id=8787&amp;topic=28" TargetMode="External"/><Relationship Id="rId5" Type="http://schemas.openxmlformats.org/officeDocument/2006/relationships/hyperlink" Target="http://nsportal.ru/user/73239" TargetMode="External"/><Relationship Id="rId4" Type="http://schemas.openxmlformats.org/officeDocument/2006/relationships/hyperlink" Target="http://nsportal.ru/user/73239/page/ikt-kompetentnost-pedagog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10434"/>
            <a:ext cx="8876714" cy="1551131"/>
          </a:xfrm>
        </p:spPr>
        <p:txBody>
          <a:bodyPr/>
          <a:lstStyle/>
          <a:p>
            <a:pPr algn="l"/>
            <a:r>
              <a:rPr lang="ru-RU" sz="3600" dirty="0" smtClean="0">
                <a:solidFill>
                  <a:srgbClr val="C00000"/>
                </a:solidFill>
              </a:rPr>
              <a:t>Всероссийский конкурс </a:t>
            </a:r>
            <a:r>
              <a:rPr lang="ru-RU" sz="3600" dirty="0">
                <a:solidFill>
                  <a:srgbClr val="C00000"/>
                </a:solidFill>
              </a:rPr>
              <a:t>проектов учителей, </a:t>
            </a:r>
            <a:br>
              <a:rPr lang="ru-RU" sz="3600" dirty="0">
                <a:solidFill>
                  <a:srgbClr val="C00000"/>
                </a:solidFill>
              </a:rPr>
            </a:br>
            <a:r>
              <a:rPr lang="ru-RU" sz="3600" dirty="0">
                <a:solidFill>
                  <a:srgbClr val="C00000"/>
                </a:solidFill>
              </a:rPr>
              <a:t>применяющих  информационные технологии </a:t>
            </a:r>
            <a:r>
              <a:rPr lang="en-US" sz="3600" b="1" dirty="0">
                <a:solidFill>
                  <a:srgbClr val="C00000"/>
                </a:solidFill>
              </a:rPr>
              <a:t>Microsoft </a:t>
            </a:r>
            <a:r>
              <a:rPr lang="ru-RU" sz="3600" b="1" dirty="0">
                <a:solidFill>
                  <a:srgbClr val="C00000"/>
                </a:solidFill>
              </a:rPr>
              <a:t>и </a:t>
            </a:r>
            <a:r>
              <a:rPr lang="en-US" sz="3600" b="1" dirty="0" smtClean="0">
                <a:solidFill>
                  <a:srgbClr val="C00000"/>
                </a:solidFill>
              </a:rPr>
              <a:t>Intel</a:t>
            </a:r>
            <a:r>
              <a:rPr lang="ru-RU" sz="3600" dirty="0" smtClean="0">
                <a:solidFill>
                  <a:srgbClr val="C00000"/>
                </a:solidFill>
              </a:rPr>
              <a:t/>
            </a:r>
            <a:br>
              <a:rPr lang="ru-RU" sz="3600" dirty="0" smtClean="0">
                <a:solidFill>
                  <a:srgbClr val="C00000"/>
                </a:solidFill>
              </a:rPr>
            </a:br>
            <a:r>
              <a:rPr lang="ru-RU" sz="3600" dirty="0" smtClean="0">
                <a:solidFill>
                  <a:srgbClr val="C00000"/>
                </a:solidFill>
              </a:rPr>
              <a:t>в </a:t>
            </a:r>
            <a:r>
              <a:rPr lang="ru-RU" sz="3600" dirty="0">
                <a:solidFill>
                  <a:srgbClr val="C00000"/>
                </a:solidFill>
              </a:rPr>
              <a:t>учебной работе</a:t>
            </a:r>
            <a:br>
              <a:rPr lang="ru-RU" sz="3600" dirty="0">
                <a:solidFill>
                  <a:srgbClr val="C00000"/>
                </a:solidFill>
              </a:rPr>
            </a:br>
            <a:endParaRPr lang="da-DK" sz="3600" dirty="0">
              <a:solidFill>
                <a:srgbClr val="C00000"/>
              </a:solidFill>
            </a:endParaRPr>
          </a:p>
        </p:txBody>
      </p:sp>
      <p:sp>
        <p:nvSpPr>
          <p:cNvPr id="4" name="Rectangle 3"/>
          <p:cNvSpPr/>
          <p:nvPr/>
        </p:nvSpPr>
        <p:spPr>
          <a:xfrm>
            <a:off x="5656520" y="2780692"/>
            <a:ext cx="3487480" cy="2644748"/>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140970" tIns="93980" rIns="140970" bIns="93980" rtlCol="0" anchor="b"/>
          <a:lstStyle/>
          <a:p>
            <a:r>
              <a:rPr lang="da-DK" sz="3000" smtClean="0"/>
              <a:t>Text</a:t>
            </a:r>
            <a:endParaRPr lang="da-DK" sz="300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713477" y="74428"/>
            <a:ext cx="4303914" cy="13072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TextBox 7"/>
          <p:cNvSpPr txBox="1"/>
          <p:nvPr/>
        </p:nvSpPr>
        <p:spPr>
          <a:xfrm>
            <a:off x="457199" y="4450657"/>
            <a:ext cx="3721995" cy="646331"/>
          </a:xfrm>
          <a:prstGeom prst="rect">
            <a:avLst/>
          </a:prstGeom>
          <a:noFill/>
        </p:spPr>
        <p:txBody>
          <a:bodyPr wrap="square" rtlCol="0">
            <a:spAutoFit/>
          </a:bodyPr>
          <a:lstStyle/>
          <a:p>
            <a:r>
              <a:rPr lang="ru-RU" b="1" dirty="0" smtClean="0">
                <a:solidFill>
                  <a:schemeClr val="bg1"/>
                </a:solidFill>
              </a:rPr>
              <a:t>Москва</a:t>
            </a:r>
            <a:r>
              <a:rPr lang="da-DK" dirty="0" smtClean="0">
                <a:solidFill>
                  <a:schemeClr val="bg1"/>
                </a:solidFill>
              </a:rPr>
              <a:t> </a:t>
            </a:r>
            <a:endParaRPr lang="ru-RU" dirty="0" smtClean="0">
              <a:solidFill>
                <a:schemeClr val="bg1"/>
              </a:solidFill>
            </a:endParaRPr>
          </a:p>
          <a:p>
            <a:r>
              <a:rPr lang="en-US" dirty="0" smtClean="0">
                <a:solidFill>
                  <a:schemeClr val="bg1"/>
                </a:solidFill>
              </a:rPr>
              <a:t>15 </a:t>
            </a:r>
            <a:r>
              <a:rPr lang="ru-RU" dirty="0" smtClean="0">
                <a:solidFill>
                  <a:schemeClr val="bg1"/>
                </a:solidFill>
              </a:rPr>
              <a:t>марта </a:t>
            </a:r>
            <a:r>
              <a:rPr lang="ru-RU" dirty="0">
                <a:solidFill>
                  <a:schemeClr val="bg1"/>
                </a:solidFill>
              </a:rPr>
              <a:t>2013 </a:t>
            </a:r>
            <a:r>
              <a:rPr lang="ru-RU" dirty="0" smtClean="0">
                <a:solidFill>
                  <a:schemeClr val="bg1"/>
                </a:solidFill>
              </a:rPr>
              <a:t>– </a:t>
            </a:r>
            <a:r>
              <a:rPr lang="en-US" dirty="0" smtClean="0">
                <a:solidFill>
                  <a:schemeClr val="bg1"/>
                </a:solidFill>
              </a:rPr>
              <a:t>30</a:t>
            </a:r>
            <a:r>
              <a:rPr lang="ru-RU" dirty="0" smtClean="0">
                <a:solidFill>
                  <a:schemeClr val="bg1"/>
                </a:solidFill>
              </a:rPr>
              <a:t> сентября 2013</a:t>
            </a:r>
            <a:endParaRPr lang="da-DK" dirty="0">
              <a:solidFill>
                <a:schemeClr val="bg1"/>
              </a:solidFill>
            </a:endParaRPr>
          </a:p>
        </p:txBody>
      </p:sp>
      <p:pic>
        <p:nvPicPr>
          <p:cNvPr id="3" name="Picture 2" descr="C:\Users\burenchenko\Desktop\DSCN1722.JPG"/>
          <p:cNvPicPr>
            <a:picLocks noChangeAspect="1" noChangeArrowheads="1"/>
          </p:cNvPicPr>
          <p:nvPr/>
        </p:nvPicPr>
        <p:blipFill>
          <a:blip r:embed="rId4"/>
          <a:srcRect/>
          <a:stretch>
            <a:fillRect/>
          </a:stretch>
        </p:blipFill>
        <p:spPr bwMode="auto">
          <a:xfrm>
            <a:off x="5664199" y="2780692"/>
            <a:ext cx="3353191" cy="2515575"/>
          </a:xfrm>
          <a:prstGeom prst="rect">
            <a:avLst/>
          </a:prstGeom>
          <a:noFill/>
        </p:spPr>
      </p:pic>
      <p:pic>
        <p:nvPicPr>
          <p:cNvPr id="1028"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917367" y="4965209"/>
            <a:ext cx="985521" cy="9204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6160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27433" y="641147"/>
            <a:ext cx="7515090" cy="56436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ru-RU" sz="2400" b="1" smtClean="0">
                <a:solidFill>
                  <a:schemeClr val="bg1"/>
                </a:solidFill>
                <a:latin typeface="Segoe UI Light" pitchFamily="34" charset="0"/>
                <a:ea typeface="Segoe UI" pitchFamily="34" charset="0"/>
                <a:cs typeface="Segoe UI" pitchFamily="34" charset="0"/>
              </a:rPr>
              <a:t>Проект </a:t>
            </a:r>
            <a:r>
              <a:rPr lang="ru-RU" sz="2400" b="1" smtClean="0">
                <a:solidFill>
                  <a:schemeClr val="bg1"/>
                </a:solidFill>
                <a:latin typeface="Segoe UI Light" pitchFamily="34" charset="0"/>
              </a:rPr>
              <a:t>«</a:t>
            </a:r>
            <a:r>
              <a:rPr lang="ru-RU" sz="2400" b="1" dirty="0" smtClean="0">
                <a:solidFill>
                  <a:schemeClr val="bg1"/>
                </a:solidFill>
                <a:latin typeface="Segoe UI Light" pitchFamily="34" charset="0"/>
              </a:rPr>
              <a:t>Как формировать универсальные учебные действия посредством программного обеспечения </a:t>
            </a:r>
            <a:r>
              <a:rPr lang="en-US" sz="2400" b="1" dirty="0" smtClean="0">
                <a:solidFill>
                  <a:schemeClr val="bg1"/>
                </a:solidFill>
                <a:latin typeface="Segoe UI Light" pitchFamily="34" charset="0"/>
              </a:rPr>
              <a:t>Microsoft</a:t>
            </a:r>
            <a:r>
              <a:rPr lang="ru-RU" sz="2400" b="1" dirty="0" smtClean="0">
                <a:solidFill>
                  <a:schemeClr val="bg1"/>
                </a:solidFill>
                <a:latin typeface="Segoe UI Light" pitchFamily="34" charset="0"/>
              </a:rPr>
              <a:t> и </a:t>
            </a:r>
            <a:r>
              <a:rPr lang="en-US" sz="2400" b="1" dirty="0" smtClean="0">
                <a:solidFill>
                  <a:schemeClr val="bg1"/>
                </a:solidFill>
                <a:latin typeface="Segoe UI Light" pitchFamily="34" charset="0"/>
              </a:rPr>
              <a:t>Intel</a:t>
            </a:r>
            <a:r>
              <a:rPr lang="ru-RU" sz="2400" b="1" dirty="0" smtClean="0">
                <a:solidFill>
                  <a:schemeClr val="bg1"/>
                </a:solidFill>
                <a:latin typeface="Segoe UI Light" pitchFamily="34" charset="0"/>
              </a:rPr>
              <a:t>»</a:t>
            </a:r>
          </a:p>
          <a:p>
            <a:pPr algn="l" fontAlgn="auto">
              <a:spcAft>
                <a:spcPts val="0"/>
              </a:spcAft>
              <a:defRPr/>
            </a:pPr>
            <a:endParaRPr lang="en-US" sz="1600" b="1" dirty="0">
              <a:solidFill>
                <a:schemeClr val="bg1"/>
              </a:solidFill>
              <a:latin typeface="Segoe UI Light" pitchFamily="34" charset="0"/>
              <a:ea typeface="Segoe UI" pitchFamily="34" charset="0"/>
              <a:cs typeface="Segoe UI" pitchFamily="34" charset="0"/>
            </a:endParaRPr>
          </a:p>
        </p:txBody>
      </p:sp>
      <p:graphicFrame>
        <p:nvGraphicFramePr>
          <p:cNvPr id="6" name="Table 36"/>
          <p:cNvGraphicFramePr>
            <a:graphicFrameLocks noGrp="1"/>
          </p:cNvGraphicFramePr>
          <p:nvPr>
            <p:extLst>
              <p:ext uri="{D42A27DB-BD31-4B8C-83A1-F6EECF244321}">
                <p14:modId xmlns:p14="http://schemas.microsoft.com/office/powerpoint/2010/main" xmlns="" val="2872798895"/>
              </p:ext>
            </p:extLst>
          </p:nvPr>
        </p:nvGraphicFramePr>
        <p:xfrm>
          <a:off x="127590" y="1862099"/>
          <a:ext cx="8890286" cy="4898933"/>
        </p:xfrm>
        <a:graphic>
          <a:graphicData uri="http://schemas.openxmlformats.org/drawingml/2006/table">
            <a:tbl>
              <a:tblPr firstRow="1" bandRow="1">
                <a:tableStyleId>{5C22544A-7EE6-4342-B048-85BDC9FD1C3A}</a:tableStyleId>
              </a:tblPr>
              <a:tblGrid>
                <a:gridCol w="2733069"/>
                <a:gridCol w="6157217"/>
              </a:tblGrid>
              <a:tr h="996236">
                <a:tc>
                  <a:txBody>
                    <a:bodyPr/>
                    <a:lstStyle/>
                    <a:p>
                      <a:pPr marL="0" algn="l" defTabSz="457200" rtl="0" eaLnBrk="1" latinLnBrk="0" hangingPunct="1"/>
                      <a:r>
                        <a:rPr lang="ru-RU" sz="1400" b="1" kern="1200" dirty="0" smtClean="0">
                          <a:solidFill>
                            <a:schemeClr val="tx1"/>
                          </a:solidFill>
                          <a:latin typeface="Segoe UI Light" pitchFamily="34" charset="0"/>
                          <a:ea typeface="+mn-ea"/>
                          <a:cs typeface="+mn-cs"/>
                        </a:rPr>
                        <a:t>Автор (ы) проекта</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b="0" i="1" kern="1200" dirty="0" smtClean="0">
                          <a:solidFill>
                            <a:schemeClr val="tx1"/>
                          </a:solidFill>
                          <a:latin typeface="Segoe UI Light" pitchFamily="34" charset="0"/>
                          <a:ea typeface="+mn-ea"/>
                          <a:cs typeface="+mn-cs"/>
                        </a:rPr>
                        <a:t>Укажите краткие сведения об авторах проекта – ФИО, предмет, стаж педагогической деятельности</a:t>
                      </a:r>
                      <a:endParaRPr lang="en-US" sz="1200" b="0" i="1" kern="1200" dirty="0">
                        <a:solidFill>
                          <a:schemeClr val="tx1"/>
                        </a:solidFill>
                        <a:latin typeface="Segoe UI Light" pitchFamily="34" charset="0"/>
                        <a:ea typeface="+mn-ea"/>
                        <a:cs typeface="+mn-cs"/>
                      </a:endParaRPr>
                    </a:p>
                  </a:txBody>
                  <a:tcPr marL="91443" marR="91443" marT="45713" marB="45713">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ru-RU" sz="1100" b="0" kern="1200" dirty="0" smtClean="0">
                          <a:solidFill>
                            <a:schemeClr val="tx1"/>
                          </a:solidFill>
                          <a:latin typeface="Segoe UI Light" pitchFamily="34" charset="0"/>
                          <a:ea typeface="+mn-ea"/>
                          <a:cs typeface="Calibri" pitchFamily="34" charset="0"/>
                        </a:rPr>
                        <a:t>Буренченко Инна Петровна</a:t>
                      </a:r>
                    </a:p>
                    <a:p>
                      <a:r>
                        <a:rPr lang="ru-RU" sz="1100" b="0" kern="1200" dirty="0" smtClean="0">
                          <a:solidFill>
                            <a:schemeClr val="tx1"/>
                          </a:solidFill>
                          <a:latin typeface="Segoe UI Light" pitchFamily="34" charset="0"/>
                          <a:ea typeface="+mn-ea"/>
                          <a:cs typeface="Calibri" pitchFamily="34" charset="0"/>
                        </a:rPr>
                        <a:t>Учитель</a:t>
                      </a:r>
                      <a:r>
                        <a:rPr lang="ru-RU" sz="1100" b="0" kern="1200" baseline="0" dirty="0" smtClean="0">
                          <a:solidFill>
                            <a:schemeClr val="tx1"/>
                          </a:solidFill>
                          <a:latin typeface="Segoe UI Light" pitchFamily="34" charset="0"/>
                          <a:ea typeface="+mn-ea"/>
                          <a:cs typeface="Calibri" pitchFamily="34" charset="0"/>
                        </a:rPr>
                        <a:t> начальных классов</a:t>
                      </a:r>
                    </a:p>
                    <a:p>
                      <a:r>
                        <a:rPr lang="ru-RU" sz="1100" b="0" kern="1200" baseline="0" dirty="0" smtClean="0">
                          <a:solidFill>
                            <a:schemeClr val="tx1"/>
                          </a:solidFill>
                          <a:latin typeface="Segoe UI Light" pitchFamily="34" charset="0"/>
                          <a:ea typeface="+mn-ea"/>
                          <a:cs typeface="Calibri" pitchFamily="34" charset="0"/>
                        </a:rPr>
                        <a:t>Стаж педагогической деятельности – 9 лет</a:t>
                      </a:r>
                      <a:endParaRPr lang="en-US" sz="1100" b="0" kern="1200" dirty="0">
                        <a:solidFill>
                          <a:schemeClr val="tx1"/>
                        </a:solidFill>
                        <a:latin typeface="Segoe UI Light" pitchFamily="34" charset="0"/>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996236">
                <a:tc>
                  <a:txBody>
                    <a:bodyPr/>
                    <a:lstStyle/>
                    <a:p>
                      <a:r>
                        <a:rPr lang="ru-RU" sz="1400" b="1" dirty="0" smtClean="0">
                          <a:solidFill>
                            <a:schemeClr val="tx1"/>
                          </a:solidFill>
                          <a:latin typeface="Segoe UI Light" pitchFamily="34" charset="0"/>
                        </a:rPr>
                        <a:t>Школа</a:t>
                      </a:r>
                    </a:p>
                    <a:p>
                      <a:r>
                        <a:rPr lang="ru-RU" sz="1200" b="0" i="1" kern="1200" dirty="0" smtClean="0">
                          <a:solidFill>
                            <a:schemeClr val="tx1"/>
                          </a:solidFill>
                          <a:latin typeface="Segoe UI Light" pitchFamily="34" charset="0"/>
                          <a:ea typeface="+mn-ea"/>
                          <a:cs typeface="+mn-cs"/>
                        </a:rPr>
                        <a:t>Укажите сведения об образовательном учреждении: школа, населенный пункт, регион</a:t>
                      </a:r>
                      <a:endParaRPr lang="en-US" sz="1200" b="0" i="1" kern="1200" dirty="0">
                        <a:solidFill>
                          <a:schemeClr val="tx1"/>
                        </a:solidFill>
                        <a:latin typeface="Segoe UI Light" pitchFamily="34" charset="0"/>
                        <a:ea typeface="+mn-ea"/>
                        <a:cs typeface="+mn-cs"/>
                      </a:endParaRPr>
                    </a:p>
                  </a:txBody>
                  <a:tcPr marL="91443" marR="91443" marT="45713" marB="45713">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r>
                        <a:rPr lang="ru-RU" sz="1100" kern="1200" dirty="0" smtClean="0">
                          <a:solidFill>
                            <a:schemeClr val="tx1"/>
                          </a:solidFill>
                          <a:latin typeface="Segoe UI Light" pitchFamily="34" charset="0"/>
                          <a:ea typeface="+mn-ea"/>
                          <a:cs typeface="Calibri" pitchFamily="34" charset="0"/>
                        </a:rPr>
                        <a:t>ГБОУ Центр образования</a:t>
                      </a:r>
                      <a:r>
                        <a:rPr lang="ru-RU" sz="1100" kern="1200" baseline="0" dirty="0" smtClean="0">
                          <a:solidFill>
                            <a:schemeClr val="tx1"/>
                          </a:solidFill>
                          <a:latin typeface="Segoe UI Light" pitchFamily="34" charset="0"/>
                          <a:ea typeface="+mn-ea"/>
                          <a:cs typeface="Calibri" pitchFamily="34" charset="0"/>
                        </a:rPr>
                        <a:t> № 1858</a:t>
                      </a:r>
                    </a:p>
                    <a:p>
                      <a:r>
                        <a:rPr lang="ru-RU" sz="1100" kern="1200" baseline="0" dirty="0" smtClean="0">
                          <a:solidFill>
                            <a:schemeClr val="tx1"/>
                          </a:solidFill>
                          <a:latin typeface="Segoe UI Light" pitchFamily="34" charset="0"/>
                          <a:ea typeface="+mn-ea"/>
                          <a:cs typeface="Calibri" pitchFamily="34" charset="0"/>
                        </a:rPr>
                        <a:t>г. Москва, ЮВОУО</a:t>
                      </a:r>
                      <a:endParaRPr lang="en-US" sz="1100" kern="1200" dirty="0">
                        <a:solidFill>
                          <a:schemeClr val="tx1"/>
                        </a:solidFill>
                        <a:latin typeface="Segoe UI Light" pitchFamily="34" charset="0"/>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406182">
                <a:tc>
                  <a:txBody>
                    <a:bodyPr/>
                    <a:lstStyle/>
                    <a:p>
                      <a:r>
                        <a:rPr lang="ru-RU" sz="1400" b="1" dirty="0" smtClean="0">
                          <a:solidFill>
                            <a:schemeClr val="tx1"/>
                          </a:solidFill>
                          <a:latin typeface="Segoe UI Light" pitchFamily="34" charset="0"/>
                        </a:rPr>
                        <a:t>Сайт школы</a:t>
                      </a:r>
                      <a:endParaRPr lang="en-US" sz="1400" b="1" dirty="0">
                        <a:solidFill>
                          <a:schemeClr val="tx1"/>
                        </a:solidFill>
                        <a:latin typeface="Segoe UI Light" pitchFamily="34" charset="0"/>
                      </a:endParaRPr>
                    </a:p>
                  </a:txBody>
                  <a:tcPr marL="91443" marR="91443" marT="45713" marB="45713">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100" kern="1200" dirty="0" smtClean="0">
                          <a:solidFill>
                            <a:schemeClr val="dk1"/>
                          </a:solidFill>
                          <a:latin typeface="Segoe UI Light" pitchFamily="34" charset="0"/>
                          <a:ea typeface="+mn-ea"/>
                          <a:cs typeface="+mn-cs"/>
                        </a:rPr>
                        <a:t>сайт:  </a:t>
                      </a:r>
                      <a:r>
                        <a:rPr lang="en-US" sz="1100" u="sng" kern="1200" dirty="0" smtClean="0">
                          <a:solidFill>
                            <a:schemeClr val="dk1"/>
                          </a:solidFill>
                          <a:latin typeface="Segoe UI Light" pitchFamily="34" charset="0"/>
                          <a:ea typeface="+mn-ea"/>
                          <a:cs typeface="+mn-cs"/>
                          <a:hlinkClick r:id="rId3"/>
                        </a:rPr>
                        <a:t>www</a:t>
                      </a:r>
                      <a:r>
                        <a:rPr lang="ru-RU" sz="1100" u="sng" kern="1200" dirty="0" smtClean="0">
                          <a:solidFill>
                            <a:schemeClr val="dk1"/>
                          </a:solidFill>
                          <a:latin typeface="Segoe UI Light" pitchFamily="34" charset="0"/>
                          <a:ea typeface="+mn-ea"/>
                          <a:cs typeface="+mn-cs"/>
                          <a:hlinkClick r:id="rId3"/>
                        </a:rPr>
                        <a:t>.</a:t>
                      </a:r>
                      <a:r>
                        <a:rPr lang="en-US" sz="1100" u="sng" kern="1200" dirty="0" smtClean="0">
                          <a:solidFill>
                            <a:schemeClr val="dk1"/>
                          </a:solidFill>
                          <a:latin typeface="Segoe UI Light" pitchFamily="34" charset="0"/>
                          <a:ea typeface="+mn-ea"/>
                          <a:cs typeface="+mn-cs"/>
                          <a:hlinkClick r:id="rId3"/>
                        </a:rPr>
                        <a:t>co</a:t>
                      </a:r>
                      <a:r>
                        <a:rPr lang="ru-RU" sz="1100" u="sng" kern="1200" dirty="0" smtClean="0">
                          <a:solidFill>
                            <a:schemeClr val="dk1"/>
                          </a:solidFill>
                          <a:latin typeface="Segoe UI Light" pitchFamily="34" charset="0"/>
                          <a:ea typeface="+mn-ea"/>
                          <a:cs typeface="+mn-cs"/>
                          <a:hlinkClick r:id="rId3"/>
                        </a:rPr>
                        <a:t>1858.</a:t>
                      </a:r>
                      <a:r>
                        <a:rPr lang="en-US" sz="1100" u="sng" kern="1200" dirty="0" smtClean="0">
                          <a:solidFill>
                            <a:schemeClr val="dk1"/>
                          </a:solidFill>
                          <a:latin typeface="Segoe UI Light" pitchFamily="34" charset="0"/>
                          <a:ea typeface="+mn-ea"/>
                          <a:cs typeface="+mn-cs"/>
                          <a:hlinkClick r:id="rId3"/>
                        </a:rPr>
                        <a:t>ru</a:t>
                      </a:r>
                      <a:endParaRPr lang="ru-RU" sz="1100" kern="1200" dirty="0" smtClean="0">
                        <a:solidFill>
                          <a:schemeClr val="dk1"/>
                        </a:solidFill>
                        <a:latin typeface="Segoe UI Light" pitchFamily="34" charset="0"/>
                        <a:ea typeface="+mn-ea"/>
                        <a:cs typeface="+mn-cs"/>
                      </a:endParaRPr>
                    </a:p>
                    <a:p>
                      <a:r>
                        <a:rPr lang="en-US" sz="1100" kern="1200" dirty="0" smtClean="0">
                          <a:solidFill>
                            <a:schemeClr val="dk1"/>
                          </a:solidFill>
                          <a:latin typeface="Segoe UI Light" pitchFamily="34" charset="0"/>
                          <a:ea typeface="+mn-ea"/>
                          <a:cs typeface="+mn-cs"/>
                        </a:rPr>
                        <a:t>e</a:t>
                      </a:r>
                      <a:r>
                        <a:rPr lang="ru-RU" sz="1100" kern="1200" dirty="0" smtClean="0">
                          <a:solidFill>
                            <a:schemeClr val="dk1"/>
                          </a:solidFill>
                          <a:latin typeface="Segoe UI Light" pitchFamily="34" charset="0"/>
                          <a:ea typeface="+mn-ea"/>
                          <a:cs typeface="+mn-cs"/>
                        </a:rPr>
                        <a:t>-</a:t>
                      </a:r>
                      <a:r>
                        <a:rPr lang="en-US" sz="1100" kern="1200" dirty="0" smtClean="0">
                          <a:solidFill>
                            <a:schemeClr val="dk1"/>
                          </a:solidFill>
                          <a:latin typeface="Segoe UI Light" pitchFamily="34" charset="0"/>
                          <a:ea typeface="+mn-ea"/>
                          <a:cs typeface="+mn-cs"/>
                        </a:rPr>
                        <a:t>mail</a:t>
                      </a:r>
                      <a:r>
                        <a:rPr lang="ru-RU" sz="1100" kern="1200" dirty="0" smtClean="0">
                          <a:solidFill>
                            <a:schemeClr val="dk1"/>
                          </a:solidFill>
                          <a:latin typeface="Segoe UI Light" pitchFamily="34" charset="0"/>
                          <a:ea typeface="+mn-ea"/>
                          <a:cs typeface="+mn-cs"/>
                        </a:rPr>
                        <a:t>: </a:t>
                      </a:r>
                      <a:r>
                        <a:rPr lang="ru-RU" sz="1100" u="sng" kern="1200" dirty="0" smtClean="0">
                          <a:solidFill>
                            <a:schemeClr val="dk1"/>
                          </a:solidFill>
                          <a:latin typeface="Segoe UI Light" pitchFamily="34" charset="0"/>
                          <a:ea typeface="+mn-ea"/>
                          <a:cs typeface="+mn-cs"/>
                          <a:hlinkClick r:id="rId4"/>
                        </a:rPr>
                        <a:t>1858@</a:t>
                      </a:r>
                      <a:r>
                        <a:rPr lang="en-US" sz="1100" u="sng" kern="1200" dirty="0" smtClean="0">
                          <a:solidFill>
                            <a:schemeClr val="dk1"/>
                          </a:solidFill>
                          <a:latin typeface="Segoe UI Light" pitchFamily="34" charset="0"/>
                          <a:ea typeface="+mn-ea"/>
                          <a:cs typeface="+mn-cs"/>
                          <a:hlinkClick r:id="rId4"/>
                        </a:rPr>
                        <a:t>mail</a:t>
                      </a:r>
                      <a:r>
                        <a:rPr lang="ru-RU" sz="1100" u="sng" kern="1200" dirty="0" smtClean="0">
                          <a:solidFill>
                            <a:schemeClr val="dk1"/>
                          </a:solidFill>
                          <a:latin typeface="Segoe UI Light" pitchFamily="34" charset="0"/>
                          <a:ea typeface="+mn-ea"/>
                          <a:cs typeface="+mn-cs"/>
                          <a:hlinkClick r:id="rId4"/>
                        </a:rPr>
                        <a:t>.</a:t>
                      </a:r>
                      <a:r>
                        <a:rPr lang="en-US" sz="1100" u="sng" kern="1200" dirty="0" smtClean="0">
                          <a:solidFill>
                            <a:schemeClr val="dk1"/>
                          </a:solidFill>
                          <a:latin typeface="Segoe UI Light" pitchFamily="34" charset="0"/>
                          <a:ea typeface="+mn-ea"/>
                          <a:cs typeface="+mn-cs"/>
                          <a:hlinkClick r:id="rId4"/>
                        </a:rPr>
                        <a:t>ru</a:t>
                      </a:r>
                      <a:endParaRPr lang="en-US" sz="1100" kern="1200" dirty="0">
                        <a:solidFill>
                          <a:schemeClr val="tx1"/>
                        </a:solidFill>
                        <a:latin typeface="Segoe UI Light" pitchFamily="34" charset="0"/>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96578">
                <a:tc>
                  <a:txBody>
                    <a:bodyPr/>
                    <a:lstStyle/>
                    <a:p>
                      <a:r>
                        <a:rPr lang="ru-RU" sz="1400" b="1" dirty="0" smtClean="0">
                          <a:solidFill>
                            <a:schemeClr val="tx1"/>
                          </a:solidFill>
                          <a:latin typeface="Segoe UI Light" pitchFamily="34" charset="0"/>
                        </a:rPr>
                        <a:t>Предметная область проекта </a:t>
                      </a:r>
                    </a:p>
                    <a:p>
                      <a:r>
                        <a:rPr lang="ru-RU" sz="1200" b="0" i="1" kern="1200" dirty="0" smtClean="0">
                          <a:solidFill>
                            <a:schemeClr val="tx1"/>
                          </a:solidFill>
                          <a:latin typeface="Segoe UI Light" pitchFamily="34" charset="0"/>
                          <a:ea typeface="+mn-ea"/>
                          <a:cs typeface="+mn-cs"/>
                        </a:rPr>
                        <a:t>Укажите предметную область (предметные области) проекта</a:t>
                      </a:r>
                      <a:endParaRPr lang="en-US" sz="1200" b="1" i="1" kern="1200" dirty="0">
                        <a:solidFill>
                          <a:schemeClr val="tx1"/>
                        </a:solidFill>
                        <a:latin typeface="Segoe UI Light" pitchFamily="34" charset="0"/>
                        <a:ea typeface="+mn-ea"/>
                        <a:cs typeface="+mn-cs"/>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indent="0">
                        <a:buFont typeface="Arial" pitchFamily="34" charset="0"/>
                        <a:buNone/>
                      </a:pPr>
                      <a:r>
                        <a:rPr lang="ru-RU" sz="1100" kern="1200" baseline="0" dirty="0" smtClean="0">
                          <a:solidFill>
                            <a:schemeClr val="tx1"/>
                          </a:solidFill>
                          <a:latin typeface="Segoe UI Light" pitchFamily="34" charset="0"/>
                          <a:ea typeface="+mn-ea"/>
                          <a:cs typeface="Calibri" pitchFamily="34" charset="0"/>
                        </a:rPr>
                        <a:t> литературное чтение, русский язык, математика, окружающий мир</a:t>
                      </a: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860303">
                <a:tc>
                  <a:txBody>
                    <a:bodyPr/>
                    <a:lstStyle/>
                    <a:p>
                      <a:r>
                        <a:rPr lang="ru-RU" sz="1400" b="1" dirty="0" smtClean="0">
                          <a:solidFill>
                            <a:schemeClr val="tx1"/>
                          </a:solidFill>
                          <a:latin typeface="Segoe UI Light" pitchFamily="34" charset="0"/>
                        </a:rPr>
                        <a:t>Возраст</a:t>
                      </a:r>
                      <a:r>
                        <a:rPr lang="en-GB" sz="1400" b="1" dirty="0" smtClean="0">
                          <a:solidFill>
                            <a:schemeClr val="tx1"/>
                          </a:solidFill>
                          <a:latin typeface="Segoe UI Light" pitchFamily="34" charset="0"/>
                        </a:rPr>
                        <a:t>/</a:t>
                      </a:r>
                      <a:r>
                        <a:rPr lang="ru-RU" sz="1400" b="1" dirty="0" smtClean="0">
                          <a:solidFill>
                            <a:schemeClr val="tx1"/>
                          </a:solidFill>
                          <a:latin typeface="Segoe UI Light" pitchFamily="34" charset="0"/>
                        </a:rPr>
                        <a:t>Класс</a:t>
                      </a:r>
                    </a:p>
                    <a:p>
                      <a:pPr marL="0" marR="0" indent="0" algn="l" defTabSz="457200" rtl="0" eaLnBrk="1" fontAlgn="auto" latinLnBrk="0" hangingPunct="1">
                        <a:lnSpc>
                          <a:spcPct val="100000"/>
                        </a:lnSpc>
                        <a:spcBef>
                          <a:spcPts val="0"/>
                        </a:spcBef>
                        <a:spcAft>
                          <a:spcPts val="0"/>
                        </a:spcAft>
                        <a:buClrTx/>
                        <a:buSzTx/>
                        <a:buFontTx/>
                        <a:buNone/>
                        <a:tabLst/>
                        <a:defRPr/>
                      </a:pPr>
                      <a:r>
                        <a:rPr lang="ru-RU" sz="1200" b="0" i="1" kern="1200" dirty="0" smtClean="0">
                          <a:solidFill>
                            <a:schemeClr val="tx1"/>
                          </a:solidFill>
                          <a:latin typeface="Segoe UI Light" pitchFamily="34" charset="0"/>
                          <a:ea typeface="+mn-ea"/>
                          <a:cs typeface="+mn-cs"/>
                        </a:rPr>
                        <a:t>Укажите возраст  участников проекта, класс (курс)</a:t>
                      </a:r>
                      <a:endParaRPr lang="en-US" sz="1400" b="1" dirty="0">
                        <a:solidFill>
                          <a:schemeClr val="tx1"/>
                        </a:solidFill>
                        <a:latin typeface="Segoe UI Light" pitchFamily="34" charset="0"/>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ru-RU" sz="1100" kern="1200" dirty="0" smtClean="0">
                          <a:solidFill>
                            <a:schemeClr val="tx1"/>
                          </a:solidFill>
                          <a:latin typeface="Segoe UI Light" pitchFamily="34" charset="0"/>
                          <a:ea typeface="+mn-ea"/>
                          <a:cs typeface="Calibri" pitchFamily="34" charset="0"/>
                        </a:rPr>
                        <a:t>7-8 лет/1 класс</a:t>
                      </a:r>
                      <a:endParaRPr lang="en-US" sz="1100" kern="1200" dirty="0">
                        <a:solidFill>
                          <a:schemeClr val="tx1"/>
                        </a:solidFill>
                        <a:latin typeface="Segoe UI Light" pitchFamily="34" charset="0"/>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82711">
                <a:tc>
                  <a:txBody>
                    <a:bodyPr/>
                    <a:lstStyle/>
                    <a:p>
                      <a:r>
                        <a:rPr lang="ru-RU" sz="1400" b="1" kern="1200" dirty="0" smtClean="0">
                          <a:solidFill>
                            <a:schemeClr val="tx1"/>
                          </a:solidFill>
                          <a:latin typeface="Segoe UI Light" pitchFamily="34" charset="0"/>
                          <a:ea typeface="+mn-ea"/>
                          <a:cs typeface="+mn-cs"/>
                        </a:rPr>
                        <a:t>Цели проекта</a:t>
                      </a:r>
                    </a:p>
                    <a:p>
                      <a:r>
                        <a:rPr lang="ru-RU" sz="1200" b="0" i="1" kern="1200" dirty="0" smtClean="0">
                          <a:solidFill>
                            <a:schemeClr val="tx1"/>
                          </a:solidFill>
                          <a:latin typeface="Segoe UI Light" pitchFamily="34" charset="0"/>
                          <a:ea typeface="+mn-ea"/>
                          <a:cs typeface="+mn-cs"/>
                        </a:rPr>
                        <a:t>Укажите цели и задачи проекта. Не более 500 знаков.</a:t>
                      </a:r>
                      <a:endParaRPr lang="en-US" sz="1200" b="0" i="1" kern="1200" dirty="0">
                        <a:solidFill>
                          <a:schemeClr val="tx1"/>
                        </a:solidFill>
                        <a:latin typeface="Segoe UI Light" pitchFamily="34" charset="0"/>
                        <a:ea typeface="+mn-ea"/>
                        <a:cs typeface="+mn-cs"/>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ru-RU" sz="800" b="0" kern="1200" dirty="0" smtClean="0">
                          <a:solidFill>
                            <a:schemeClr val="dk1"/>
                          </a:solidFill>
                          <a:latin typeface="Segoe UI Light" pitchFamily="34" charset="0"/>
                          <a:ea typeface="+mn-ea"/>
                          <a:cs typeface="+mn-cs"/>
                        </a:rPr>
                        <a:t>Цель проекта - создание образовательной среды, позволяющей формировать универсальные учебные действие у учащихся 1 класса в образовательном пространстве учителя посредством программного обеспечения </a:t>
                      </a:r>
                      <a:r>
                        <a:rPr lang="en-US" sz="800" b="0" kern="1200" dirty="0" smtClean="0">
                          <a:solidFill>
                            <a:schemeClr val="dk1"/>
                          </a:solidFill>
                          <a:latin typeface="Segoe UI Light" pitchFamily="34" charset="0"/>
                          <a:ea typeface="+mn-ea"/>
                          <a:cs typeface="+mn-cs"/>
                        </a:rPr>
                        <a:t>Microsoft</a:t>
                      </a:r>
                      <a:r>
                        <a:rPr lang="ru-RU" sz="800" b="0" kern="1200" dirty="0" smtClean="0">
                          <a:solidFill>
                            <a:schemeClr val="dk1"/>
                          </a:solidFill>
                          <a:latin typeface="Segoe UI Light" pitchFamily="34" charset="0"/>
                          <a:ea typeface="+mn-ea"/>
                          <a:cs typeface="+mn-cs"/>
                        </a:rPr>
                        <a:t>  и </a:t>
                      </a:r>
                      <a:r>
                        <a:rPr lang="en-US" sz="800" b="0" kern="1200" dirty="0" smtClean="0">
                          <a:solidFill>
                            <a:schemeClr val="dk1"/>
                          </a:solidFill>
                          <a:latin typeface="Segoe UI Light" pitchFamily="34" charset="0"/>
                          <a:ea typeface="+mn-ea"/>
                          <a:cs typeface="+mn-cs"/>
                        </a:rPr>
                        <a:t>Intel</a:t>
                      </a:r>
                      <a:r>
                        <a:rPr lang="ru-RU" sz="800" b="0" kern="1200" dirty="0" smtClean="0">
                          <a:solidFill>
                            <a:schemeClr val="dk1"/>
                          </a:solidFill>
                          <a:latin typeface="Segoe UI Light" pitchFamily="34" charset="0"/>
                          <a:ea typeface="+mn-ea"/>
                          <a:cs typeface="+mn-cs"/>
                        </a:rPr>
                        <a:t>.  </a:t>
                      </a:r>
                    </a:p>
                    <a:p>
                      <a:r>
                        <a:rPr lang="ru-RU" sz="800" b="0" kern="1200" dirty="0" smtClean="0">
                          <a:solidFill>
                            <a:schemeClr val="dk1"/>
                          </a:solidFill>
                          <a:latin typeface="Segoe UI Light" pitchFamily="34" charset="0"/>
                          <a:ea typeface="+mn-ea"/>
                          <a:cs typeface="+mn-cs"/>
                        </a:rPr>
                        <a:t>Задачи:</a:t>
                      </a:r>
                    </a:p>
                    <a:p>
                      <a:r>
                        <a:rPr lang="ru-RU" sz="800" b="0" kern="1200" dirty="0" smtClean="0">
                          <a:solidFill>
                            <a:schemeClr val="dk1"/>
                          </a:solidFill>
                          <a:latin typeface="Segoe UI Light" pitchFamily="34" charset="0"/>
                          <a:ea typeface="+mn-ea"/>
                          <a:cs typeface="+mn-cs"/>
                        </a:rPr>
                        <a:t>1.Создать комплекс заданий, направленных на формирование УУД.</a:t>
                      </a:r>
                    </a:p>
                    <a:p>
                      <a:r>
                        <a:rPr lang="ru-RU" sz="800" b="0" kern="1200" dirty="0" smtClean="0">
                          <a:solidFill>
                            <a:schemeClr val="dk1"/>
                          </a:solidFill>
                          <a:latin typeface="Segoe UI Light" pitchFamily="34" charset="0"/>
                          <a:ea typeface="+mn-ea"/>
                          <a:cs typeface="+mn-cs"/>
                        </a:rPr>
                        <a:t>2.Апробировать его в учебной деятельности.</a:t>
                      </a:r>
                    </a:p>
                    <a:p>
                      <a:r>
                        <a:rPr lang="ru-RU" sz="800" b="0" kern="1200" dirty="0" smtClean="0">
                          <a:solidFill>
                            <a:schemeClr val="dk1"/>
                          </a:solidFill>
                          <a:latin typeface="Segoe UI Light" pitchFamily="34" charset="0"/>
                          <a:ea typeface="+mn-ea"/>
                          <a:cs typeface="+mn-cs"/>
                        </a:rPr>
                        <a:t>3.Продиагностировать уровень сформированности у учащихся УУД в результате проекта.</a:t>
                      </a: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2" name="Прямоугольник 1"/>
          <p:cNvSpPr/>
          <p:nvPr/>
        </p:nvSpPr>
        <p:spPr>
          <a:xfrm>
            <a:off x="127590" y="0"/>
            <a:ext cx="8718697" cy="923330"/>
          </a:xfrm>
          <a:prstGeom prst="rect">
            <a:avLst/>
          </a:prstGeom>
        </p:spPr>
        <p:txBody>
          <a:bodyPr wrap="square">
            <a:spAutoFit/>
          </a:bodyPr>
          <a:lstStyle/>
          <a:p>
            <a:pPr algn="ctr"/>
            <a:r>
              <a:rPr lang="ru-RU" dirty="0" smtClean="0">
                <a:solidFill>
                  <a:srgbClr val="C00000"/>
                </a:solidFill>
              </a:rPr>
              <a:t>Всероссийский </a:t>
            </a:r>
            <a:r>
              <a:rPr lang="ru-RU" dirty="0">
                <a:solidFill>
                  <a:srgbClr val="C00000"/>
                </a:solidFill>
              </a:rPr>
              <a:t>конкурс проектов учителей, </a:t>
            </a:r>
            <a:r>
              <a:rPr lang="ru-RU" dirty="0" smtClean="0">
                <a:solidFill>
                  <a:srgbClr val="C00000"/>
                </a:solidFill>
              </a:rPr>
              <a:t> применяющих  </a:t>
            </a:r>
          </a:p>
          <a:p>
            <a:pPr algn="ctr"/>
            <a:r>
              <a:rPr lang="ru-RU" dirty="0" smtClean="0">
                <a:solidFill>
                  <a:srgbClr val="C00000"/>
                </a:solidFill>
              </a:rPr>
              <a:t>информационные </a:t>
            </a:r>
            <a:r>
              <a:rPr lang="ru-RU" dirty="0">
                <a:solidFill>
                  <a:srgbClr val="C00000"/>
                </a:solidFill>
              </a:rPr>
              <a:t>технологии </a:t>
            </a:r>
            <a:r>
              <a:rPr lang="en-US" dirty="0">
                <a:solidFill>
                  <a:srgbClr val="C00000"/>
                </a:solidFill>
              </a:rPr>
              <a:t>Microsoft </a:t>
            </a:r>
            <a:r>
              <a:rPr lang="ru-RU" dirty="0">
                <a:solidFill>
                  <a:srgbClr val="C00000"/>
                </a:solidFill>
              </a:rPr>
              <a:t>и </a:t>
            </a:r>
            <a:r>
              <a:rPr lang="en-US" dirty="0" smtClean="0">
                <a:solidFill>
                  <a:srgbClr val="C00000"/>
                </a:solidFill>
              </a:rPr>
              <a:t>Intel</a:t>
            </a:r>
            <a:r>
              <a:rPr lang="ru-RU" dirty="0" smtClean="0">
                <a:solidFill>
                  <a:srgbClr val="C00000"/>
                </a:solidFill>
              </a:rPr>
              <a:t> в </a:t>
            </a:r>
            <a:r>
              <a:rPr lang="ru-RU" dirty="0">
                <a:solidFill>
                  <a:srgbClr val="C00000"/>
                </a:solidFill>
              </a:rPr>
              <a:t>учебной работе</a:t>
            </a:r>
            <a:br>
              <a:rPr lang="ru-RU" dirty="0">
                <a:solidFill>
                  <a:srgbClr val="C00000"/>
                </a:solidFill>
              </a:rPr>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14.jpg"/>
          <p:cNvPicPr>
            <a:picLocks noChangeAspect="1"/>
          </p:cNvPicPr>
          <p:nvPr/>
        </p:nvPicPr>
        <p:blipFill>
          <a:blip r:embed="rId3"/>
          <a:stretch>
            <a:fillRect/>
          </a:stretch>
        </p:blipFill>
        <p:spPr>
          <a:xfrm>
            <a:off x="0" y="0"/>
            <a:ext cx="9144000" cy="6858000"/>
          </a:xfrm>
          <a:prstGeom prst="rect">
            <a:avLst/>
          </a:prstGeom>
        </p:spPr>
      </p:pic>
      <p:graphicFrame>
        <p:nvGraphicFramePr>
          <p:cNvPr id="7" name="Table 36"/>
          <p:cNvGraphicFramePr>
            <a:graphicFrameLocks noGrp="1"/>
          </p:cNvGraphicFramePr>
          <p:nvPr>
            <p:extLst>
              <p:ext uri="{D42A27DB-BD31-4B8C-83A1-F6EECF244321}">
                <p14:modId xmlns:p14="http://schemas.microsoft.com/office/powerpoint/2010/main" xmlns="" val="2741608700"/>
              </p:ext>
            </p:extLst>
          </p:nvPr>
        </p:nvGraphicFramePr>
        <p:xfrm>
          <a:off x="103031" y="200025"/>
          <a:ext cx="8886423" cy="6514069"/>
        </p:xfrm>
        <a:graphic>
          <a:graphicData uri="http://schemas.openxmlformats.org/drawingml/2006/table">
            <a:tbl>
              <a:tblPr firstRow="1" bandRow="1">
                <a:tableStyleId>{5C22544A-7EE6-4342-B048-85BDC9FD1C3A}</a:tableStyleId>
              </a:tblPr>
              <a:tblGrid>
                <a:gridCol w="3232596"/>
                <a:gridCol w="5653827"/>
              </a:tblGrid>
              <a:tr h="6514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100" b="1" i="0" u="none" strike="noStrike" kern="1200" cap="none" spc="0" normalizeH="0" baseline="0" noProof="0" dirty="0" smtClean="0">
                          <a:ln>
                            <a:noFill/>
                          </a:ln>
                          <a:solidFill>
                            <a:schemeClr val="tx1"/>
                          </a:solidFill>
                          <a:effectLst/>
                          <a:uLnTx/>
                          <a:uFillTx/>
                          <a:latin typeface="Segoe UI Light" pitchFamily="34" charset="0"/>
                          <a:ea typeface="+mn-ea"/>
                          <a:cs typeface="+mn-cs"/>
                        </a:rPr>
                        <a:t>Описание Проекта</a:t>
                      </a:r>
                      <a:endParaRPr kumimoji="0" lang="en-GB" sz="1100" b="1" i="0"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100" b="0" i="1" kern="1200" dirty="0" smtClean="0">
                          <a:solidFill>
                            <a:schemeClr val="tx1"/>
                          </a:solidFill>
                          <a:latin typeface="Segoe UI Light" pitchFamily="34" charset="0"/>
                          <a:ea typeface="+mn-ea"/>
                          <a:cs typeface="+mn-cs"/>
                        </a:rPr>
                        <a:t>Каковы цели, задачи и планируемые результаты проекта</a:t>
                      </a:r>
                      <a:r>
                        <a:rPr lang="en-US" sz="1100" b="0" i="1" kern="1200" dirty="0" smtClean="0">
                          <a:solidFill>
                            <a:schemeClr val="tx1"/>
                          </a:solidFill>
                          <a:latin typeface="Segoe UI Light" pitchFamily="34" charset="0"/>
                          <a:ea typeface="+mn-ea"/>
                          <a:cs typeface="+mn-cs"/>
                        </a:rPr>
                        <a:t>? </a:t>
                      </a:r>
                      <a:r>
                        <a:rPr lang="ru-RU" sz="1100" b="0" i="1" kern="1200" dirty="0" smtClean="0">
                          <a:solidFill>
                            <a:schemeClr val="tx1"/>
                          </a:solidFill>
                          <a:latin typeface="Segoe UI Light" pitchFamily="34" charset="0"/>
                          <a:ea typeface="+mn-ea"/>
                          <a:cs typeface="+mn-cs"/>
                        </a:rPr>
                        <a:t>Назовите</a:t>
                      </a:r>
                      <a:r>
                        <a:rPr lang="ru-RU" sz="1100" b="0" i="1" kern="1200" baseline="0" dirty="0" smtClean="0">
                          <a:solidFill>
                            <a:schemeClr val="tx1"/>
                          </a:solidFill>
                          <a:latin typeface="Segoe UI Light" pitchFamily="34" charset="0"/>
                          <a:ea typeface="+mn-ea"/>
                          <a:cs typeface="+mn-cs"/>
                        </a:rPr>
                        <a:t> этапы проекта. Предполагает ли проект планирование и оценку работы учеников ими самими по итогам проекта</a:t>
                      </a:r>
                      <a:r>
                        <a:rPr lang="en-US" sz="1100" b="0" i="1" kern="1200" dirty="0" smtClean="0">
                          <a:solidFill>
                            <a:schemeClr val="tx1"/>
                          </a:solidFill>
                          <a:latin typeface="Segoe UI Light" pitchFamily="34" charset="0"/>
                          <a:ea typeface="+mn-ea"/>
                          <a:cs typeface="+mn-cs"/>
                        </a:rPr>
                        <a:t>?</a:t>
                      </a:r>
                      <a:endParaRPr lang="en-IE" sz="1100" b="0" kern="1200" dirty="0" smtClean="0">
                        <a:solidFill>
                          <a:schemeClr val="tx1"/>
                        </a:solidFill>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100" b="0" i="1" u="none" strike="noStrike" kern="1200" cap="none" spc="0" normalizeH="0" baseline="0" noProof="0" dirty="0" smtClean="0">
                          <a:ln>
                            <a:noFill/>
                          </a:ln>
                          <a:solidFill>
                            <a:schemeClr val="tx1"/>
                          </a:solidFill>
                          <a:effectLst/>
                          <a:uLnTx/>
                          <a:uFillTx/>
                          <a:latin typeface="Segoe UI Light" pitchFamily="34" charset="0"/>
                          <a:ea typeface="+mn-ea"/>
                          <a:cs typeface="+mn-cs"/>
                        </a:rPr>
                        <a:t>Дополните описание проекта файлами с дополнительной информацией, если это требуется</a:t>
                      </a:r>
                      <a:r>
                        <a:rPr kumimoji="0" lang="en-GB" sz="1100" b="0" i="1" u="none" strike="noStrike" kern="1200" cap="none" spc="0" normalizeH="0" baseline="0" noProof="0" dirty="0" smtClean="0">
                          <a:ln>
                            <a:noFill/>
                          </a:ln>
                          <a:solidFill>
                            <a:schemeClr val="tx1"/>
                          </a:solidFill>
                          <a:effectLst/>
                          <a:uLnTx/>
                          <a:uFillTx/>
                          <a:latin typeface="Segoe UI Light" pitchFamily="34" charset="0"/>
                          <a:ea typeface="+mn-ea"/>
                          <a:cs typeface="+mn-cs"/>
                        </a:rPr>
                        <a:t>. </a:t>
                      </a:r>
                      <a:r>
                        <a:rPr kumimoji="0" lang="ru-RU" sz="1100" b="1" i="1" u="none" strike="noStrike" kern="1200" cap="none" spc="0" normalizeH="0" baseline="0" noProof="0" dirty="0" smtClean="0">
                          <a:ln>
                            <a:noFill/>
                          </a:ln>
                          <a:solidFill>
                            <a:schemeClr val="tx1"/>
                          </a:solidFill>
                          <a:effectLst/>
                          <a:uLnTx/>
                          <a:uFillTx/>
                          <a:latin typeface="Segoe UI Light" pitchFamily="34" charset="0"/>
                          <a:ea typeface="+mn-ea"/>
                          <a:cs typeface="+mn-cs"/>
                        </a:rPr>
                        <a:t>Инструкцию по  размещению файлов  с дополнительной информацией  см. в комментариях к слайду</a:t>
                      </a:r>
                      <a:r>
                        <a:rPr kumimoji="0" lang="en-GB" sz="1100" b="1" i="1" u="none" strike="noStrike" kern="1200" cap="none" spc="0" normalizeH="0" baseline="0" noProof="0" dirty="0" smtClean="0">
                          <a:ln>
                            <a:noFill/>
                          </a:ln>
                          <a:solidFill>
                            <a:schemeClr val="tx1"/>
                          </a:solidFill>
                          <a:effectLst/>
                          <a:uLnTx/>
                          <a:uFillTx/>
                          <a:latin typeface="Segoe UI Light" pitchFamily="34" charset="0"/>
                          <a:ea typeface="+mn-ea"/>
                          <a:cs typeface="+mn-cs"/>
                        </a:rPr>
                        <a:t>.</a:t>
                      </a:r>
                    </a:p>
                    <a:p>
                      <a:endParaRPr lang="ru-RU" sz="1100" b="1" dirty="0" smtClean="0">
                        <a:solidFill>
                          <a:schemeClr val="tx1"/>
                        </a:solidFill>
                        <a:latin typeface="Segoe UI Light" pitchFamily="34" charset="0"/>
                      </a:endParaRPr>
                    </a:p>
                    <a:p>
                      <a:r>
                        <a:rPr lang="ru-RU" sz="1100" b="1" dirty="0" smtClean="0">
                          <a:solidFill>
                            <a:schemeClr val="tx1"/>
                          </a:solidFill>
                          <a:latin typeface="Segoe UI Light" pitchFamily="34" charset="0"/>
                        </a:rPr>
                        <a:t>Планирование</a:t>
                      </a:r>
                      <a:r>
                        <a:rPr lang="ru-RU" sz="1100" b="1" baseline="0" dirty="0" smtClean="0">
                          <a:solidFill>
                            <a:schemeClr val="tx1"/>
                          </a:solidFill>
                          <a:latin typeface="Segoe UI Light" pitchFamily="34" charset="0"/>
                        </a:rPr>
                        <a:t> и </a:t>
                      </a:r>
                      <a:r>
                        <a:rPr lang="ru-RU" sz="1100" b="1" dirty="0" smtClean="0">
                          <a:solidFill>
                            <a:schemeClr val="tx1"/>
                          </a:solidFill>
                          <a:latin typeface="Segoe UI Light" pitchFamily="34" charset="0"/>
                        </a:rPr>
                        <a:t>проектирование</a:t>
                      </a:r>
                      <a:r>
                        <a:rPr lang="ru-RU" sz="1100" b="1" baseline="0" dirty="0" smtClean="0">
                          <a:solidFill>
                            <a:schemeClr val="tx1"/>
                          </a:solidFill>
                          <a:latin typeface="Segoe UI Light" pitchFamily="34" charset="0"/>
                        </a:rPr>
                        <a:t> образовательной среды проекта</a:t>
                      </a:r>
                      <a:endParaRPr lang="da-DK" sz="1100" b="1" dirty="0" smtClean="0">
                        <a:solidFill>
                          <a:schemeClr val="tx1"/>
                        </a:solidFill>
                        <a:latin typeface="Segoe UI Light"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ru-RU" sz="1100" b="0" i="1" dirty="0" smtClean="0">
                          <a:solidFill>
                            <a:schemeClr val="tx1"/>
                          </a:solidFill>
                          <a:latin typeface="Segoe UI Light" pitchFamily="34" charset="0"/>
                        </a:rPr>
                        <a:t>Приведите примеры планирования среды проекта</a:t>
                      </a:r>
                      <a:r>
                        <a:rPr lang="da-DK" sz="1100" b="0" i="1" dirty="0" smtClean="0">
                          <a:solidFill>
                            <a:schemeClr val="tx1"/>
                          </a:solidFill>
                          <a:latin typeface="Segoe UI Light" pitchFamily="34" charset="0"/>
                        </a:rPr>
                        <a:t> (</a:t>
                      </a:r>
                      <a:r>
                        <a:rPr lang="ru-RU" sz="1100" b="0" i="1" dirty="0" smtClean="0">
                          <a:solidFill>
                            <a:schemeClr val="tx1"/>
                          </a:solidFill>
                          <a:latin typeface="Segoe UI Light" pitchFamily="34" charset="0"/>
                        </a:rPr>
                        <a:t>например, описание педагогических методик</a:t>
                      </a:r>
                      <a:r>
                        <a:rPr lang="da-DK" sz="1100" b="0" i="1" dirty="0" smtClean="0">
                          <a:solidFill>
                            <a:schemeClr val="tx1"/>
                          </a:solidFill>
                          <a:latin typeface="Segoe UI Light" pitchFamily="34" charset="0"/>
                        </a:rPr>
                        <a:t>, </a:t>
                      </a:r>
                      <a:r>
                        <a:rPr lang="ru-RU" sz="1100" b="0" i="1" dirty="0" smtClean="0">
                          <a:solidFill>
                            <a:schemeClr val="tx1"/>
                          </a:solidFill>
                          <a:latin typeface="Segoe UI Light" pitchFamily="34" charset="0"/>
                        </a:rPr>
                        <a:t>ссылки на использованные ресурсы</a:t>
                      </a:r>
                      <a:r>
                        <a:rPr lang="da-DK" sz="1100" b="0" i="1" baseline="0" dirty="0" smtClean="0">
                          <a:solidFill>
                            <a:schemeClr val="tx1"/>
                          </a:solidFill>
                          <a:latin typeface="Segoe UI Light" pitchFamily="34" charset="0"/>
                        </a:rPr>
                        <a:t>). </a:t>
                      </a:r>
                      <a:r>
                        <a:rPr lang="ru-RU" sz="1100" b="0" i="1" baseline="0" dirty="0" smtClean="0">
                          <a:solidFill>
                            <a:schemeClr val="tx1"/>
                          </a:solidFill>
                          <a:latin typeface="Segoe UI Light" pitchFamily="34" charset="0"/>
                        </a:rPr>
                        <a:t>Представьте примеры творческого подхода и инновационных практик обучения</a:t>
                      </a:r>
                      <a:r>
                        <a:rPr lang="da-DK" sz="1100" b="0" i="1" baseline="0" dirty="0" smtClean="0">
                          <a:solidFill>
                            <a:schemeClr val="tx1"/>
                          </a:solidFill>
                          <a:latin typeface="Segoe UI Light" pitchFamily="34" charset="0"/>
                        </a:rPr>
                        <a:t>. </a:t>
                      </a:r>
                      <a:r>
                        <a:rPr lang="ru-RU" sz="1100" b="0" i="1" baseline="0" dirty="0" smtClean="0">
                          <a:solidFill>
                            <a:schemeClr val="tx1"/>
                          </a:solidFill>
                          <a:latin typeface="Segoe UI Light" pitchFamily="34" charset="0"/>
                        </a:rPr>
                        <a:t>Покажите, в какой мере планирование образовательной среды способствовало трансформации навыков 21 века в качественно новые навыки (например, развитие исследовательских навыков, использование ИКТ в качестве инструментов обучения, способность принимать решения и применять компетенции в реальной жизни, навык самоорганизации, готовность к сотрудничеству и  коммуникациям). </a:t>
                      </a:r>
                      <a:r>
                        <a:rPr kumimoji="0" lang="ru-RU" sz="1100" b="1" i="1" u="none" strike="noStrike" kern="1200" cap="none" spc="0" normalizeH="0" baseline="0" noProof="0" dirty="0" smtClean="0">
                          <a:ln>
                            <a:noFill/>
                          </a:ln>
                          <a:solidFill>
                            <a:schemeClr val="tx1"/>
                          </a:solidFill>
                          <a:effectLst/>
                          <a:uLnTx/>
                          <a:uFillTx/>
                          <a:latin typeface="Segoe UI Light" pitchFamily="34" charset="0"/>
                          <a:ea typeface="+mn-ea"/>
                          <a:cs typeface="+mn-cs"/>
                        </a:rPr>
                        <a:t>Инструкцию по  размещению файлов  с дополнительной информацией  см. в комментариях к слайду</a:t>
                      </a:r>
                      <a:r>
                        <a:rPr kumimoji="0" lang="en-GB" sz="1100" b="1" i="1" u="none" strike="noStrike" kern="1200" cap="none" spc="0" normalizeH="0" baseline="0" noProof="0" dirty="0" smtClean="0">
                          <a:ln>
                            <a:noFill/>
                          </a:ln>
                          <a:solidFill>
                            <a:schemeClr val="tx1"/>
                          </a:solidFill>
                          <a:effectLst/>
                          <a:uLnTx/>
                          <a:uFillTx/>
                          <a:latin typeface="Segoe UI Light" pitchFamily="34" charset="0"/>
                          <a:ea typeface="+mn-ea"/>
                          <a:cs typeface="+mn-cs"/>
                        </a:rPr>
                        <a:t>.</a:t>
                      </a:r>
                    </a:p>
                    <a:p>
                      <a:endParaRPr lang="ru-RU" sz="1100" b="0" i="1" baseline="0" dirty="0" smtClean="0">
                        <a:solidFill>
                          <a:schemeClr val="tx1"/>
                        </a:solidFill>
                        <a:latin typeface="Segoe UI Light" pitchFamily="34" charset="0"/>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just"/>
                      <a:r>
                        <a:rPr lang="ru-RU" sz="1050" b="1" kern="1200" dirty="0" smtClean="0">
                          <a:solidFill>
                            <a:schemeClr val="tx1"/>
                          </a:solidFill>
                          <a:latin typeface="Segoe UI Light" pitchFamily="34" charset="0"/>
                          <a:ea typeface="+mn-ea"/>
                          <a:cs typeface="+mn-cs"/>
                        </a:rPr>
                        <a:t>Актуальность проблемы проекта </a:t>
                      </a:r>
                      <a:r>
                        <a:rPr lang="ru-RU" sz="1050" b="0" kern="1200" dirty="0" smtClean="0">
                          <a:solidFill>
                            <a:schemeClr val="tx1"/>
                          </a:solidFill>
                          <a:latin typeface="Segoe UI Light" pitchFamily="34" charset="0"/>
                          <a:ea typeface="+mn-ea"/>
                          <a:cs typeface="+mn-cs"/>
                        </a:rPr>
                        <a:t>см в приложенном файле «Введение».</a:t>
                      </a:r>
                    </a:p>
                    <a:p>
                      <a:pPr algn="just"/>
                      <a:r>
                        <a:rPr lang="ru-RU" sz="1050" b="0" kern="1200" dirty="0" smtClean="0">
                          <a:solidFill>
                            <a:schemeClr val="tx1"/>
                          </a:solidFill>
                          <a:latin typeface="Segoe UI Light" pitchFamily="34" charset="0"/>
                          <a:ea typeface="+mn-ea"/>
                          <a:cs typeface="+mn-cs"/>
                        </a:rPr>
                        <a:t>Изменения, происходящие</a:t>
                      </a:r>
                      <a:r>
                        <a:rPr lang="ru-RU" sz="1050" b="0" kern="1200" baseline="0" dirty="0" smtClean="0">
                          <a:solidFill>
                            <a:schemeClr val="tx1"/>
                          </a:solidFill>
                          <a:latin typeface="Segoe UI Light" pitchFamily="34" charset="0"/>
                          <a:ea typeface="+mn-ea"/>
                          <a:cs typeface="+mn-cs"/>
                        </a:rPr>
                        <a:t> в обществе (четвёртая информационная революция), требуют  подготовки специалистов нового уровня, обладающих навыками работы с информацией. Это нашло отражение в новых стандартах образования, ставящих перед учителем задачу формирования УУД.</a:t>
                      </a:r>
                      <a:endParaRPr lang="ru-RU" sz="1050" b="1" kern="1200" dirty="0" smtClean="0">
                        <a:solidFill>
                          <a:schemeClr val="tx1"/>
                        </a:solidFill>
                        <a:latin typeface="Segoe UI Light" pitchFamily="34" charset="0"/>
                        <a:ea typeface="+mn-ea"/>
                        <a:cs typeface="+mn-cs"/>
                      </a:endParaRPr>
                    </a:p>
                    <a:p>
                      <a:pPr algn="just"/>
                      <a:r>
                        <a:rPr lang="ru-RU" sz="1050" b="1" kern="1200" dirty="0" smtClean="0">
                          <a:solidFill>
                            <a:schemeClr val="tx1"/>
                          </a:solidFill>
                          <a:latin typeface="Segoe UI Light" pitchFamily="34" charset="0"/>
                          <a:ea typeface="+mn-ea"/>
                          <a:cs typeface="+mn-cs"/>
                        </a:rPr>
                        <a:t>Целью</a:t>
                      </a:r>
                      <a:r>
                        <a:rPr lang="ru-RU" sz="1050" b="0" kern="1200" dirty="0" smtClean="0">
                          <a:solidFill>
                            <a:schemeClr val="tx1"/>
                          </a:solidFill>
                          <a:latin typeface="Segoe UI Light" pitchFamily="34" charset="0"/>
                          <a:ea typeface="+mn-ea"/>
                          <a:cs typeface="+mn-cs"/>
                        </a:rPr>
                        <a:t> нашего проекта является создание образовательной среды, которая позволяет формировать универсальные учебные действие у учащихся 1 класса в образовательном пространстве учителя (</a:t>
                      </a:r>
                      <a:r>
                        <a:rPr lang="en-US" sz="1050" b="0" kern="1200" dirty="0" smtClean="0">
                          <a:solidFill>
                            <a:schemeClr val="tx1"/>
                          </a:solidFill>
                          <a:latin typeface="Segoe UI Light" pitchFamily="34" charset="0"/>
                          <a:ea typeface="+mn-ea"/>
                          <a:cs typeface="+mn-cs"/>
                          <a:hlinkClick r:id="rId4"/>
                        </a:rPr>
                        <a:t>http://nachalka.seminfo.ru/course/view.php?id=8787&amp;topic=28</a:t>
                      </a:r>
                      <a:r>
                        <a:rPr lang="ru-RU" sz="1050" b="0" kern="1200" dirty="0" smtClean="0">
                          <a:solidFill>
                            <a:schemeClr val="tx1"/>
                          </a:solidFill>
                          <a:latin typeface="Segoe UI Light" pitchFamily="34" charset="0"/>
                          <a:ea typeface="+mn-ea"/>
                          <a:cs typeface="+mn-cs"/>
                        </a:rPr>
                        <a:t>) посредством программного обеспечения </a:t>
                      </a:r>
                      <a:r>
                        <a:rPr lang="en-US" sz="1050" b="0" kern="1200" dirty="0" smtClean="0">
                          <a:solidFill>
                            <a:schemeClr val="tx1"/>
                          </a:solidFill>
                          <a:latin typeface="Segoe UI Light" pitchFamily="34" charset="0"/>
                          <a:ea typeface="+mn-ea"/>
                          <a:cs typeface="+mn-cs"/>
                        </a:rPr>
                        <a:t>Microsoft</a:t>
                      </a:r>
                      <a:r>
                        <a:rPr lang="ru-RU" sz="1050" b="0" kern="1200" dirty="0" smtClean="0">
                          <a:solidFill>
                            <a:schemeClr val="tx1"/>
                          </a:solidFill>
                          <a:latin typeface="Segoe UI Light" pitchFamily="34" charset="0"/>
                          <a:ea typeface="+mn-ea"/>
                          <a:cs typeface="+mn-cs"/>
                        </a:rPr>
                        <a:t>  и </a:t>
                      </a:r>
                      <a:r>
                        <a:rPr lang="en-US" sz="1050" b="0" kern="1200" dirty="0" smtClean="0">
                          <a:solidFill>
                            <a:schemeClr val="tx1"/>
                          </a:solidFill>
                          <a:latin typeface="Segoe UI Light" pitchFamily="34" charset="0"/>
                          <a:ea typeface="+mn-ea"/>
                          <a:cs typeface="+mn-cs"/>
                        </a:rPr>
                        <a:t>Intel</a:t>
                      </a:r>
                      <a:r>
                        <a:rPr lang="ru-RU" sz="1050" b="0" kern="1200" dirty="0" smtClean="0">
                          <a:solidFill>
                            <a:schemeClr val="tx1"/>
                          </a:solidFill>
                          <a:latin typeface="Segoe UI Light" pitchFamily="34" charset="0"/>
                          <a:ea typeface="+mn-ea"/>
                          <a:cs typeface="+mn-cs"/>
                        </a:rPr>
                        <a:t>.  </a:t>
                      </a:r>
                    </a:p>
                    <a:p>
                      <a:pPr algn="just"/>
                      <a:r>
                        <a:rPr lang="ru-RU" sz="1050" b="0" kern="1200" dirty="0" smtClean="0">
                          <a:solidFill>
                            <a:schemeClr val="tx1"/>
                          </a:solidFill>
                          <a:latin typeface="Segoe UI Light" pitchFamily="34" charset="0"/>
                          <a:ea typeface="+mn-ea"/>
                          <a:cs typeface="+mn-cs"/>
                        </a:rPr>
                        <a:t>Для достижения поставленной цели необходимо решение следующих </a:t>
                      </a:r>
                      <a:r>
                        <a:rPr lang="ru-RU" sz="1050" b="1" kern="1200" dirty="0" smtClean="0">
                          <a:solidFill>
                            <a:schemeClr val="tx1"/>
                          </a:solidFill>
                          <a:latin typeface="Segoe UI Light" pitchFamily="34" charset="0"/>
                          <a:ea typeface="+mn-ea"/>
                          <a:cs typeface="+mn-cs"/>
                        </a:rPr>
                        <a:t>задач</a:t>
                      </a:r>
                      <a:r>
                        <a:rPr lang="ru-RU" sz="1050" b="0" kern="1200" dirty="0" smtClean="0">
                          <a:solidFill>
                            <a:schemeClr val="tx1"/>
                          </a:solidFill>
                          <a:latin typeface="Segoe UI Light" pitchFamily="34" charset="0"/>
                          <a:ea typeface="+mn-ea"/>
                          <a:cs typeface="+mn-cs"/>
                        </a:rPr>
                        <a:t>:</a:t>
                      </a:r>
                    </a:p>
                    <a:p>
                      <a:pPr algn="just"/>
                      <a:r>
                        <a:rPr lang="ru-RU" sz="1050" b="0" kern="1200" dirty="0" smtClean="0">
                          <a:solidFill>
                            <a:schemeClr val="tx1"/>
                          </a:solidFill>
                          <a:latin typeface="Segoe UI Light" pitchFamily="34" charset="0"/>
                          <a:ea typeface="+mn-ea"/>
                          <a:cs typeface="+mn-cs"/>
                        </a:rPr>
                        <a:t>1.Проанализировать стандарты второго поколения с точки зрения заложенных в них требований к перечню и содержанию УУД в 1 классе.</a:t>
                      </a:r>
                      <a:r>
                        <a:rPr lang="ru-RU" sz="1050" b="0" kern="1200" baseline="0" dirty="0" smtClean="0">
                          <a:solidFill>
                            <a:schemeClr val="tx1"/>
                          </a:solidFill>
                          <a:latin typeface="Segoe UI Light" pitchFamily="34" charset="0"/>
                          <a:ea typeface="+mn-ea"/>
                          <a:cs typeface="+mn-cs"/>
                        </a:rPr>
                        <a:t> </a:t>
                      </a:r>
                      <a:r>
                        <a:rPr lang="ru-RU" sz="1050" b="0" kern="1200" dirty="0" smtClean="0">
                          <a:solidFill>
                            <a:schemeClr val="tx1"/>
                          </a:solidFill>
                          <a:latin typeface="Segoe UI Light" pitchFamily="34" charset="0"/>
                          <a:ea typeface="+mn-ea"/>
                          <a:cs typeface="+mn-cs"/>
                        </a:rPr>
                        <a:t>2.Осуществить отбор программного обеспечения </a:t>
                      </a:r>
                      <a:r>
                        <a:rPr lang="en-US" sz="1050" b="0" kern="1200" dirty="0" smtClean="0">
                          <a:solidFill>
                            <a:schemeClr val="tx1"/>
                          </a:solidFill>
                          <a:latin typeface="Segoe UI Light" pitchFamily="34" charset="0"/>
                          <a:ea typeface="+mn-ea"/>
                          <a:cs typeface="+mn-cs"/>
                        </a:rPr>
                        <a:t>Microsoft</a:t>
                      </a:r>
                      <a:r>
                        <a:rPr lang="ru-RU" sz="1050" b="0" kern="1200" dirty="0" smtClean="0">
                          <a:solidFill>
                            <a:schemeClr val="tx1"/>
                          </a:solidFill>
                          <a:latin typeface="Segoe UI Light" pitchFamily="34" charset="0"/>
                          <a:ea typeface="+mn-ea"/>
                          <a:cs typeface="+mn-cs"/>
                        </a:rPr>
                        <a:t> и </a:t>
                      </a:r>
                      <a:r>
                        <a:rPr lang="en-US" sz="1050" b="0" kern="1200" dirty="0" smtClean="0">
                          <a:solidFill>
                            <a:schemeClr val="tx1"/>
                          </a:solidFill>
                          <a:latin typeface="Segoe UI Light" pitchFamily="34" charset="0"/>
                          <a:ea typeface="+mn-ea"/>
                          <a:cs typeface="+mn-cs"/>
                        </a:rPr>
                        <a:t>Intel</a:t>
                      </a:r>
                      <a:r>
                        <a:rPr lang="ru-RU" sz="1050" b="0" kern="1200" dirty="0" smtClean="0">
                          <a:solidFill>
                            <a:schemeClr val="tx1"/>
                          </a:solidFill>
                          <a:latin typeface="Segoe UI Light" pitchFamily="34" charset="0"/>
                          <a:ea typeface="+mn-ea"/>
                          <a:cs typeface="+mn-cs"/>
                        </a:rPr>
                        <a:t>, необходимого для достижения цели проекта.</a:t>
                      </a:r>
                      <a:r>
                        <a:rPr lang="ru-RU" sz="1050" b="0" kern="1200" baseline="0" dirty="0" smtClean="0">
                          <a:solidFill>
                            <a:schemeClr val="tx1"/>
                          </a:solidFill>
                          <a:latin typeface="Segoe UI Light" pitchFamily="34" charset="0"/>
                          <a:ea typeface="+mn-ea"/>
                          <a:cs typeface="+mn-cs"/>
                        </a:rPr>
                        <a:t> </a:t>
                      </a:r>
                      <a:r>
                        <a:rPr lang="ru-RU" sz="1050" b="0" kern="1200" dirty="0" smtClean="0">
                          <a:solidFill>
                            <a:schemeClr val="tx1"/>
                          </a:solidFill>
                          <a:latin typeface="Segoe UI Light" pitchFamily="34" charset="0"/>
                          <a:ea typeface="+mn-ea"/>
                          <a:cs typeface="+mn-cs"/>
                        </a:rPr>
                        <a:t>3.Создать в информационном пространстве комплекс заданий, направленных на формирование УУД у учащихся 1 класса.</a:t>
                      </a:r>
                      <a:r>
                        <a:rPr lang="ru-RU" sz="1050" b="0" kern="1200" baseline="0" dirty="0" smtClean="0">
                          <a:solidFill>
                            <a:schemeClr val="tx1"/>
                          </a:solidFill>
                          <a:latin typeface="Segoe UI Light" pitchFamily="34" charset="0"/>
                          <a:ea typeface="+mn-ea"/>
                          <a:cs typeface="+mn-cs"/>
                        </a:rPr>
                        <a:t> </a:t>
                      </a:r>
                      <a:r>
                        <a:rPr lang="ru-RU" sz="1050" b="0" kern="1200" dirty="0" smtClean="0">
                          <a:solidFill>
                            <a:schemeClr val="tx1"/>
                          </a:solidFill>
                          <a:latin typeface="Segoe UI Light" pitchFamily="34" charset="0"/>
                          <a:ea typeface="+mn-ea"/>
                          <a:cs typeface="+mn-cs"/>
                        </a:rPr>
                        <a:t>4.Апробировать созданный комплекс в учебной деятельности.</a:t>
                      </a:r>
                      <a:r>
                        <a:rPr lang="ru-RU" sz="1050" b="0" kern="1200" baseline="0" dirty="0" smtClean="0">
                          <a:solidFill>
                            <a:schemeClr val="tx1"/>
                          </a:solidFill>
                          <a:latin typeface="Segoe UI Light" pitchFamily="34" charset="0"/>
                          <a:ea typeface="+mn-ea"/>
                          <a:cs typeface="+mn-cs"/>
                        </a:rPr>
                        <a:t> </a:t>
                      </a:r>
                      <a:r>
                        <a:rPr lang="ru-RU" sz="1050" b="0" kern="1200" dirty="0" smtClean="0">
                          <a:solidFill>
                            <a:schemeClr val="tx1"/>
                          </a:solidFill>
                          <a:latin typeface="Segoe UI Light" pitchFamily="34" charset="0"/>
                          <a:ea typeface="+mn-ea"/>
                          <a:cs typeface="+mn-cs"/>
                        </a:rPr>
                        <a:t>5.Продиагностировать уровень сформированности у учащихся УУД в результате проекта.</a:t>
                      </a:r>
                    </a:p>
                    <a:p>
                      <a:pPr algn="just"/>
                      <a:r>
                        <a:rPr lang="ru-RU" sz="1050" b="0" kern="1200" dirty="0" smtClean="0">
                          <a:solidFill>
                            <a:schemeClr val="tx1"/>
                          </a:solidFill>
                          <a:latin typeface="Segoe UI Light" pitchFamily="34" charset="0"/>
                          <a:ea typeface="+mn-ea"/>
                          <a:cs typeface="+mn-cs"/>
                        </a:rPr>
                        <a:t>Планируемый </a:t>
                      </a:r>
                      <a:r>
                        <a:rPr lang="ru-RU" sz="1050" b="1" kern="1200" dirty="0" smtClean="0">
                          <a:solidFill>
                            <a:schemeClr val="tx1"/>
                          </a:solidFill>
                          <a:latin typeface="Segoe UI Light" pitchFamily="34" charset="0"/>
                          <a:ea typeface="+mn-ea"/>
                          <a:cs typeface="+mn-cs"/>
                        </a:rPr>
                        <a:t>результат проекта (его продукт) </a:t>
                      </a:r>
                      <a:r>
                        <a:rPr lang="ru-RU" sz="1050" b="0" kern="1200" dirty="0" smtClean="0">
                          <a:solidFill>
                            <a:schemeClr val="tx1"/>
                          </a:solidFill>
                          <a:latin typeface="Segoe UI Light" pitchFamily="34" charset="0"/>
                          <a:ea typeface="+mn-ea"/>
                          <a:cs typeface="+mn-cs"/>
                        </a:rPr>
                        <a:t>- это система заданий, формирующих УУД у  учащихся 1класса в информационном пространстве посредством программного обеспечения </a:t>
                      </a:r>
                      <a:r>
                        <a:rPr lang="en-US" sz="1050" b="0" kern="1200" dirty="0" smtClean="0">
                          <a:solidFill>
                            <a:schemeClr val="tx1"/>
                          </a:solidFill>
                          <a:latin typeface="Segoe UI Light" pitchFamily="34" charset="0"/>
                          <a:ea typeface="+mn-ea"/>
                          <a:cs typeface="+mn-cs"/>
                        </a:rPr>
                        <a:t>Microsoft</a:t>
                      </a:r>
                      <a:r>
                        <a:rPr lang="ru-RU" sz="1050" b="0" kern="1200" dirty="0" smtClean="0">
                          <a:solidFill>
                            <a:schemeClr val="tx1"/>
                          </a:solidFill>
                          <a:latin typeface="Segoe UI Light" pitchFamily="34" charset="0"/>
                          <a:ea typeface="+mn-ea"/>
                          <a:cs typeface="+mn-cs"/>
                        </a:rPr>
                        <a:t> и </a:t>
                      </a:r>
                      <a:r>
                        <a:rPr lang="en-US" sz="1050" b="0" kern="1200" dirty="0" smtClean="0">
                          <a:solidFill>
                            <a:schemeClr val="tx1"/>
                          </a:solidFill>
                          <a:latin typeface="Segoe UI Light" pitchFamily="34" charset="0"/>
                          <a:ea typeface="+mn-ea"/>
                          <a:cs typeface="+mn-cs"/>
                        </a:rPr>
                        <a:t>Intel</a:t>
                      </a:r>
                      <a:r>
                        <a:rPr lang="ru-RU" sz="1050" b="0" kern="1200" dirty="0" smtClean="0">
                          <a:solidFill>
                            <a:schemeClr val="tx1"/>
                          </a:solidFill>
                          <a:latin typeface="Segoe UI Light" pitchFamily="34" charset="0"/>
                          <a:ea typeface="+mn-ea"/>
                          <a:cs typeface="+mn-cs"/>
                        </a:rPr>
                        <a:t> .</a:t>
                      </a:r>
                    </a:p>
                    <a:p>
                      <a:pPr algn="just"/>
                      <a:r>
                        <a:rPr lang="ru-RU" sz="1050" b="1" kern="1200" dirty="0" smtClean="0">
                          <a:solidFill>
                            <a:schemeClr val="tx1"/>
                          </a:solidFill>
                          <a:latin typeface="Segoe UI Light" pitchFamily="34" charset="0"/>
                          <a:ea typeface="+mn-ea"/>
                          <a:cs typeface="+mn-cs"/>
                        </a:rPr>
                        <a:t>Этапы работы над проектом.</a:t>
                      </a:r>
                    </a:p>
                    <a:p>
                      <a:pPr algn="just"/>
                      <a:r>
                        <a:rPr lang="ru-RU" sz="1050" b="0" kern="1200" dirty="0" smtClean="0">
                          <a:solidFill>
                            <a:schemeClr val="tx1"/>
                          </a:solidFill>
                          <a:latin typeface="Segoe UI Light" pitchFamily="34" charset="0"/>
                          <a:ea typeface="+mn-ea"/>
                          <a:cs typeface="+mn-cs"/>
                        </a:rPr>
                        <a:t>1.Определение проблемы. 2.Определение целей, постановка задач проекта, определение предмета, объекта, выбор методов.3.Анализ нормативной базы с точки зрения заложенных в ней требований к информационной компетентности учащихся 1 класса и к перечню и содержанию УУД. 4. Отбор программного обеспечения </a:t>
                      </a:r>
                      <a:r>
                        <a:rPr lang="en-US" sz="1050" b="0" kern="1200" dirty="0" smtClean="0">
                          <a:solidFill>
                            <a:schemeClr val="tx1"/>
                          </a:solidFill>
                          <a:latin typeface="Segoe UI Light" pitchFamily="34" charset="0"/>
                          <a:ea typeface="+mn-ea"/>
                          <a:cs typeface="+mn-cs"/>
                        </a:rPr>
                        <a:t>Microsoft</a:t>
                      </a:r>
                      <a:r>
                        <a:rPr lang="ru-RU" sz="1050" b="0" kern="1200" dirty="0" smtClean="0">
                          <a:solidFill>
                            <a:schemeClr val="tx1"/>
                          </a:solidFill>
                          <a:latin typeface="Segoe UI Light" pitchFamily="34" charset="0"/>
                          <a:ea typeface="+mn-ea"/>
                          <a:cs typeface="+mn-cs"/>
                        </a:rPr>
                        <a:t> и </a:t>
                      </a:r>
                      <a:r>
                        <a:rPr lang="en-US" sz="1050" b="0" kern="1200" dirty="0" smtClean="0">
                          <a:solidFill>
                            <a:schemeClr val="tx1"/>
                          </a:solidFill>
                          <a:latin typeface="Segoe UI Light" pitchFamily="34" charset="0"/>
                          <a:ea typeface="+mn-ea"/>
                          <a:cs typeface="+mn-cs"/>
                        </a:rPr>
                        <a:t>Intel</a:t>
                      </a:r>
                      <a:r>
                        <a:rPr lang="ru-RU" sz="1050" b="0" kern="1200" dirty="0" smtClean="0">
                          <a:solidFill>
                            <a:schemeClr val="tx1"/>
                          </a:solidFill>
                          <a:latin typeface="Segoe UI Light" pitchFamily="34" charset="0"/>
                          <a:ea typeface="+mn-ea"/>
                          <a:cs typeface="+mn-cs"/>
                        </a:rPr>
                        <a:t>, необходимого для достижения цели проекта.</a:t>
                      </a:r>
                      <a:r>
                        <a:rPr lang="ru-RU" sz="1050" b="0" kern="1200" baseline="0" dirty="0" smtClean="0">
                          <a:solidFill>
                            <a:schemeClr val="tx1"/>
                          </a:solidFill>
                          <a:latin typeface="Segoe UI Light" pitchFamily="34" charset="0"/>
                          <a:ea typeface="+mn-ea"/>
                          <a:cs typeface="+mn-cs"/>
                        </a:rPr>
                        <a:t> </a:t>
                      </a:r>
                      <a:r>
                        <a:rPr lang="ru-RU" sz="1050" b="0" i="0" kern="1200" dirty="0" smtClean="0">
                          <a:solidFill>
                            <a:schemeClr val="tx1"/>
                          </a:solidFill>
                          <a:latin typeface="Segoe UI Light" pitchFamily="34" charset="0"/>
                          <a:ea typeface="+mn-ea"/>
                          <a:cs typeface="+mn-cs"/>
                        </a:rPr>
                        <a:t>5.</a:t>
                      </a:r>
                      <a:r>
                        <a:rPr lang="ru-RU" sz="1050" b="0" kern="1200" dirty="0" smtClean="0">
                          <a:solidFill>
                            <a:schemeClr val="tx1"/>
                          </a:solidFill>
                          <a:latin typeface="Segoe UI Light" pitchFamily="34" charset="0"/>
                          <a:ea typeface="+mn-ea"/>
                          <a:cs typeface="+mn-cs"/>
                        </a:rPr>
                        <a:t> Создание в информационном пространстве комплекса заданий, направленных на формирование УУД и на развитие информационной компетентности учащихся 1 класса.</a:t>
                      </a:r>
                      <a:r>
                        <a:rPr lang="ru-RU" sz="1050" b="0" kern="1200" baseline="0" dirty="0" smtClean="0">
                          <a:solidFill>
                            <a:schemeClr val="tx1"/>
                          </a:solidFill>
                          <a:latin typeface="Segoe UI Light" pitchFamily="34" charset="0"/>
                          <a:ea typeface="+mn-ea"/>
                          <a:cs typeface="+mn-cs"/>
                        </a:rPr>
                        <a:t> </a:t>
                      </a:r>
                      <a:r>
                        <a:rPr lang="ru-RU" sz="1050" b="0" i="0" kern="1200" dirty="0" smtClean="0">
                          <a:solidFill>
                            <a:schemeClr val="tx1"/>
                          </a:solidFill>
                          <a:latin typeface="Segoe UI Light" pitchFamily="34" charset="0"/>
                          <a:ea typeface="+mn-ea"/>
                          <a:cs typeface="+mn-cs"/>
                        </a:rPr>
                        <a:t>6.</a:t>
                      </a:r>
                      <a:r>
                        <a:rPr lang="ru-RU" sz="1050" b="1" kern="1200" dirty="0" smtClean="0">
                          <a:solidFill>
                            <a:schemeClr val="lt1"/>
                          </a:solidFill>
                          <a:latin typeface="+mn-lt"/>
                          <a:ea typeface="+mn-ea"/>
                          <a:cs typeface="+mn-cs"/>
                        </a:rPr>
                        <a:t> </a:t>
                      </a:r>
                      <a:r>
                        <a:rPr lang="ru-RU" sz="1050" b="0" kern="1200" dirty="0" smtClean="0">
                          <a:solidFill>
                            <a:schemeClr val="tx1"/>
                          </a:solidFill>
                          <a:latin typeface="Segoe UI Light" pitchFamily="34" charset="0"/>
                          <a:ea typeface="+mn-ea"/>
                          <a:cs typeface="+mn-cs"/>
                        </a:rPr>
                        <a:t>Апробация созданного комплекса в учебной деятельности.</a:t>
                      </a:r>
                      <a:r>
                        <a:rPr lang="ru-RU" sz="1050" b="0" kern="1200" baseline="0" dirty="0" smtClean="0">
                          <a:solidFill>
                            <a:schemeClr val="tx1"/>
                          </a:solidFill>
                          <a:latin typeface="Segoe UI Light" pitchFamily="34" charset="0"/>
                          <a:ea typeface="+mn-ea"/>
                          <a:cs typeface="+mn-cs"/>
                        </a:rPr>
                        <a:t> </a:t>
                      </a:r>
                      <a:r>
                        <a:rPr lang="ru-RU" sz="1050" b="0" i="0" kern="1200" dirty="0" smtClean="0">
                          <a:solidFill>
                            <a:schemeClr val="tx1"/>
                          </a:solidFill>
                          <a:latin typeface="Segoe UI Light" pitchFamily="34" charset="0"/>
                          <a:ea typeface="+mn-ea"/>
                          <a:cs typeface="+mn-cs"/>
                        </a:rPr>
                        <a:t>7.</a:t>
                      </a:r>
                      <a:r>
                        <a:rPr lang="ru-RU" sz="1050" b="0" kern="1200" dirty="0" smtClean="0">
                          <a:solidFill>
                            <a:schemeClr val="tx1"/>
                          </a:solidFill>
                          <a:latin typeface="Segoe UI Light" pitchFamily="34" charset="0"/>
                          <a:ea typeface="+mn-ea"/>
                          <a:cs typeface="+mn-cs"/>
                        </a:rPr>
                        <a:t> Контроль уровня сформированности у учащихся УУД .</a:t>
                      </a:r>
                      <a:r>
                        <a:rPr lang="ru-RU" sz="1050" b="0" kern="1200" baseline="0" dirty="0" smtClean="0">
                          <a:solidFill>
                            <a:schemeClr val="tx1"/>
                          </a:solidFill>
                          <a:latin typeface="Segoe UI Light" pitchFamily="34" charset="0"/>
                          <a:ea typeface="+mn-ea"/>
                          <a:cs typeface="+mn-cs"/>
                        </a:rPr>
                        <a:t> </a:t>
                      </a:r>
                      <a:r>
                        <a:rPr lang="ru-RU" sz="1050" b="0" i="0" kern="1200" dirty="0" smtClean="0">
                          <a:solidFill>
                            <a:schemeClr val="tx1"/>
                          </a:solidFill>
                          <a:latin typeface="Segoe UI Light" pitchFamily="34" charset="0"/>
                          <a:ea typeface="+mn-ea"/>
                          <a:cs typeface="+mn-cs"/>
                        </a:rPr>
                        <a:t>8.</a:t>
                      </a:r>
                      <a:r>
                        <a:rPr lang="ru-RU" sz="1050" b="1" kern="1200" dirty="0" smtClean="0">
                          <a:solidFill>
                            <a:schemeClr val="lt1"/>
                          </a:solidFill>
                          <a:latin typeface="+mn-lt"/>
                          <a:ea typeface="+mn-ea"/>
                          <a:cs typeface="+mn-cs"/>
                        </a:rPr>
                        <a:t> </a:t>
                      </a:r>
                      <a:r>
                        <a:rPr lang="ru-RU" sz="1050" b="0" kern="1200" dirty="0" smtClean="0">
                          <a:solidFill>
                            <a:schemeClr val="tx1"/>
                          </a:solidFill>
                          <a:latin typeface="Segoe UI Light" pitchFamily="34" charset="0"/>
                          <a:ea typeface="+mn-ea"/>
                          <a:cs typeface="+mn-cs"/>
                        </a:rPr>
                        <a:t>Оформление результатов работы, размещение их на сайте.</a:t>
                      </a:r>
                    </a:p>
                    <a:p>
                      <a:pPr marL="0" marR="0" indent="0" algn="just" defTabSz="457200" rtl="0" eaLnBrk="1" fontAlgn="auto" latinLnBrk="0" hangingPunct="1">
                        <a:lnSpc>
                          <a:spcPct val="100000"/>
                        </a:lnSpc>
                        <a:spcBef>
                          <a:spcPts val="0"/>
                        </a:spcBef>
                        <a:spcAft>
                          <a:spcPts val="0"/>
                        </a:spcAft>
                        <a:buClrTx/>
                        <a:buSzTx/>
                        <a:buFontTx/>
                        <a:buNone/>
                        <a:tabLst/>
                        <a:defRPr/>
                      </a:pPr>
                      <a:r>
                        <a:rPr lang="ru-RU" sz="1050" b="1" dirty="0" smtClean="0">
                          <a:solidFill>
                            <a:schemeClr val="tx1"/>
                          </a:solidFill>
                          <a:latin typeface="Segoe UI Light" pitchFamily="34" charset="0"/>
                        </a:rPr>
                        <a:t>Планирование</a:t>
                      </a:r>
                      <a:r>
                        <a:rPr lang="ru-RU" sz="1050" b="1" baseline="0" dirty="0" smtClean="0">
                          <a:solidFill>
                            <a:schemeClr val="tx1"/>
                          </a:solidFill>
                          <a:latin typeface="Segoe UI Light" pitchFamily="34" charset="0"/>
                        </a:rPr>
                        <a:t> и </a:t>
                      </a:r>
                      <a:r>
                        <a:rPr lang="ru-RU" sz="1050" b="1" dirty="0" smtClean="0">
                          <a:solidFill>
                            <a:schemeClr val="tx1"/>
                          </a:solidFill>
                          <a:latin typeface="Segoe UI Light" pitchFamily="34" charset="0"/>
                        </a:rPr>
                        <a:t>проектирование</a:t>
                      </a:r>
                      <a:r>
                        <a:rPr lang="ru-RU" sz="1050" b="1" baseline="0" dirty="0" smtClean="0">
                          <a:solidFill>
                            <a:schemeClr val="tx1"/>
                          </a:solidFill>
                          <a:latin typeface="Segoe UI Light" pitchFamily="34" charset="0"/>
                        </a:rPr>
                        <a:t> образовательной среды проекта</a:t>
                      </a:r>
                      <a:endParaRPr lang="da-DK" sz="1050" b="1" dirty="0" smtClean="0">
                        <a:solidFill>
                          <a:schemeClr val="tx1"/>
                        </a:solidFill>
                        <a:latin typeface="Segoe UI Light" pitchFamily="34" charset="0"/>
                      </a:endParaRPr>
                    </a:p>
                    <a:p>
                      <a:pPr algn="just"/>
                      <a:r>
                        <a:rPr lang="ru-RU" sz="1050" b="0" i="0" kern="1200" dirty="0" smtClean="0">
                          <a:solidFill>
                            <a:schemeClr val="tx1"/>
                          </a:solidFill>
                          <a:latin typeface="Segoe UI Light" pitchFamily="34" charset="0"/>
                          <a:ea typeface="+mn-ea"/>
                          <a:cs typeface="+mn-cs"/>
                        </a:rPr>
                        <a:t>С  целью планирования и проектирования образовательной среды нами</a:t>
                      </a:r>
                      <a:r>
                        <a:rPr lang="ru-RU" sz="1050" b="0" i="0" kern="1200" baseline="0" dirty="0" smtClean="0">
                          <a:solidFill>
                            <a:schemeClr val="tx1"/>
                          </a:solidFill>
                          <a:latin typeface="Segoe UI Light" pitchFamily="34" charset="0"/>
                          <a:ea typeface="+mn-ea"/>
                          <a:cs typeface="+mn-cs"/>
                        </a:rPr>
                        <a:t> была проанализирована литература по теме проекта (см. файлы «Введение», 1.1), в результате чего мы пришли к выводу о недостаточности методического обеспечения работы учителя в информационном пространстве и, соответственно, о необходимости создания своего комплекса заданий для достижения метапредметных результатов и формирования ИКТ – компетентности учащихся.</a:t>
                      </a:r>
                    </a:p>
                    <a:p>
                      <a:pPr algn="just"/>
                      <a:r>
                        <a:rPr lang="ru-RU" sz="1050" b="0" i="0" kern="1200" baseline="0" dirty="0" smtClean="0">
                          <a:solidFill>
                            <a:schemeClr val="tx1"/>
                          </a:solidFill>
                          <a:latin typeface="Segoe UI Light" pitchFamily="34" charset="0"/>
                          <a:ea typeface="+mn-ea"/>
                          <a:cs typeface="+mn-cs"/>
                        </a:rPr>
                        <a:t>Планирование и проектирование образовательной среды проекта представлено в структурно-функциональной модели проекта (см. приложенный файл).</a:t>
                      </a:r>
                    </a:p>
                    <a:p>
                      <a:pPr algn="just"/>
                      <a:r>
                        <a:rPr lang="ru-RU" sz="1050" b="0" i="0" kern="1200" baseline="0" dirty="0" smtClean="0">
                          <a:solidFill>
                            <a:schemeClr val="tx1"/>
                          </a:solidFill>
                          <a:latin typeface="Segoe UI Light" pitchFamily="34" charset="0"/>
                          <a:ea typeface="+mn-ea"/>
                          <a:cs typeface="+mn-cs"/>
                        </a:rPr>
                        <a:t>Описание образовательной среды см. в </a:t>
                      </a:r>
                      <a:r>
                        <a:rPr lang="ru-RU" sz="1050" b="0" i="0" kern="1200" baseline="0" dirty="0" smtClean="0">
                          <a:solidFill>
                            <a:schemeClr val="tx1"/>
                          </a:solidFill>
                          <a:latin typeface="Segoe UI Light" pitchFamily="34" charset="0"/>
                          <a:ea typeface="+mn-ea"/>
                          <a:cs typeface="+mn-cs"/>
                        </a:rPr>
                        <a:t>Приложении 8.</a:t>
                      </a:r>
                      <a:endParaRPr lang="ru-RU" sz="1050" b="0" i="0" kern="1200" baseline="0" dirty="0" smtClean="0">
                        <a:solidFill>
                          <a:schemeClr val="tx1"/>
                        </a:solidFill>
                        <a:latin typeface="Segoe UI Light" pitchFamily="34" charset="0"/>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656367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14.jpg"/>
          <p:cNvPicPr>
            <a:picLocks noChangeAspect="1"/>
          </p:cNvPicPr>
          <p:nvPr/>
        </p:nvPicPr>
        <p:blipFill>
          <a:blip r:embed="rId3"/>
          <a:stretch>
            <a:fillRect/>
          </a:stretch>
        </p:blipFill>
        <p:spPr>
          <a:xfrm>
            <a:off x="0" y="0"/>
            <a:ext cx="9144000" cy="6858000"/>
          </a:xfrm>
          <a:prstGeom prst="rect">
            <a:avLst/>
          </a:prstGeom>
        </p:spPr>
      </p:pic>
      <p:graphicFrame>
        <p:nvGraphicFramePr>
          <p:cNvPr id="4" name="Table 36"/>
          <p:cNvGraphicFramePr>
            <a:graphicFrameLocks noGrp="1"/>
          </p:cNvGraphicFramePr>
          <p:nvPr>
            <p:extLst>
              <p:ext uri="{D42A27DB-BD31-4B8C-83A1-F6EECF244321}">
                <p14:modId xmlns:p14="http://schemas.microsoft.com/office/powerpoint/2010/main" xmlns="" val="3599685778"/>
              </p:ext>
            </p:extLst>
          </p:nvPr>
        </p:nvGraphicFramePr>
        <p:xfrm>
          <a:off x="106326" y="146807"/>
          <a:ext cx="8931348" cy="6629350"/>
        </p:xfrm>
        <a:graphic>
          <a:graphicData uri="http://schemas.openxmlformats.org/drawingml/2006/table">
            <a:tbl>
              <a:tblPr firstRow="1" bandRow="1">
                <a:tableStyleId>{5C22544A-7EE6-4342-B048-85BDC9FD1C3A}</a:tableStyleId>
              </a:tblPr>
              <a:tblGrid>
                <a:gridCol w="2594344"/>
                <a:gridCol w="6337004"/>
              </a:tblGrid>
              <a:tr h="6522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schemeClr val="tx1"/>
                          </a:solidFill>
                          <a:effectLst/>
                          <a:uLnTx/>
                          <a:uFillTx/>
                          <a:latin typeface="Segoe UI Light" pitchFamily="34" charset="0"/>
                          <a:ea typeface="+mn-ea"/>
                          <a:cs typeface="+mn-cs"/>
                        </a:rPr>
                        <a:t>Достижение результатов проекта</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400" b="1" i="0"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Приведите примеры результатов и достижений учащихся в рамках проекта, в том числе с использованием ИКТ</a:t>
                      </a:r>
                      <a:r>
                        <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 </a:t>
                      </a:r>
                      <a:r>
                        <a:rPr kumimoji="0" lang="ru-RU"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Какие именно ИКТ были использованы в проекте?</a:t>
                      </a:r>
                      <a:r>
                        <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0" i="1" kern="1200" dirty="0" smtClean="0">
                          <a:solidFill>
                            <a:schemeClr val="tx1"/>
                          </a:solidFill>
                          <a:latin typeface="Segoe UI Light" pitchFamily="34" charset="0"/>
                          <a:ea typeface="+mn-ea"/>
                          <a:cs typeface="+mn-cs"/>
                        </a:rPr>
                        <a:t>В какой степени и каким образом учащиеся</a:t>
                      </a:r>
                      <a:r>
                        <a:rPr lang="ru-RU" sz="1200" b="0" i="1" kern="1200" baseline="0" dirty="0" smtClean="0">
                          <a:solidFill>
                            <a:schemeClr val="tx1"/>
                          </a:solidFill>
                          <a:latin typeface="Segoe UI Light" pitchFamily="34" charset="0"/>
                          <a:ea typeface="+mn-ea"/>
                          <a:cs typeface="+mn-cs"/>
                        </a:rPr>
                        <a:t> </a:t>
                      </a:r>
                      <a:r>
                        <a:rPr lang="ru-RU" sz="1200" b="0" i="1" kern="1200" dirty="0" smtClean="0">
                          <a:solidFill>
                            <a:schemeClr val="tx1"/>
                          </a:solidFill>
                          <a:latin typeface="Segoe UI Light" pitchFamily="34" charset="0"/>
                          <a:ea typeface="+mn-ea"/>
                          <a:cs typeface="+mn-cs"/>
                        </a:rPr>
                        <a:t>используют ИКТ для поддержки исследовательских навыков, сотрудничества или обучения за пределами классной</a:t>
                      </a:r>
                      <a:r>
                        <a:rPr lang="ru-RU" sz="1200" b="0" i="1" kern="1200" baseline="0" dirty="0" smtClean="0">
                          <a:solidFill>
                            <a:schemeClr val="tx1"/>
                          </a:solidFill>
                          <a:latin typeface="Segoe UI Light" pitchFamily="34" charset="0"/>
                          <a:ea typeface="+mn-ea"/>
                          <a:cs typeface="+mn-cs"/>
                        </a:rPr>
                        <a:t> комнаты? Открывает ли использование ИКТ новые возможности развития исследовательских навыков/умения сотрудничества/обучения за пределами класса, что без них было бы невозможно? Были ли цифровые инструменты использованы творчески и по-новому в поддержку процесса обучения?</a:t>
                      </a:r>
                      <a:endPar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Добавьте файлы</a:t>
                      </a:r>
                      <a:r>
                        <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 </a:t>
                      </a:r>
                      <a:r>
                        <a:rPr kumimoji="0" lang="ru-RU"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видео и другие материалы, которые демонстрируют процесс обучения и вовлечения учащихся, результаты обучения по проекту.</a:t>
                      </a:r>
                      <a:r>
                        <a:rPr kumimoji="0" lang="da-DK"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 </a:t>
                      </a: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ru-RU" sz="1100" b="0" kern="1200" dirty="0" smtClean="0">
                          <a:solidFill>
                            <a:schemeClr val="tx1"/>
                          </a:solidFill>
                          <a:latin typeface="Segoe UI Light" pitchFamily="34" charset="0"/>
                          <a:ea typeface="+mn-ea"/>
                          <a:cs typeface="+mn-cs"/>
                        </a:rPr>
                        <a:t>В качестве инструментария формирования УУД мы используем </a:t>
                      </a:r>
                      <a:r>
                        <a:rPr lang="ru-RU" sz="1100" b="1" kern="1200" dirty="0" smtClean="0">
                          <a:solidFill>
                            <a:schemeClr val="tx1"/>
                          </a:solidFill>
                          <a:latin typeface="Segoe UI Light" pitchFamily="34" charset="0"/>
                          <a:ea typeface="+mn-ea"/>
                          <a:cs typeface="+mn-cs"/>
                        </a:rPr>
                        <a:t>программное обеспечение </a:t>
                      </a:r>
                      <a:r>
                        <a:rPr lang="en-US" sz="1100" b="1" kern="1200" dirty="0" smtClean="0">
                          <a:solidFill>
                            <a:schemeClr val="tx1"/>
                          </a:solidFill>
                          <a:latin typeface="Segoe UI Light" pitchFamily="34" charset="0"/>
                          <a:ea typeface="+mn-ea"/>
                          <a:cs typeface="+mn-cs"/>
                        </a:rPr>
                        <a:t>Microsoft</a:t>
                      </a:r>
                      <a:r>
                        <a:rPr lang="ru-RU" sz="1100" b="1" kern="1200" dirty="0" smtClean="0">
                          <a:solidFill>
                            <a:schemeClr val="tx1"/>
                          </a:solidFill>
                          <a:latin typeface="Segoe UI Light" pitchFamily="34" charset="0"/>
                          <a:ea typeface="+mn-ea"/>
                          <a:cs typeface="+mn-cs"/>
                        </a:rPr>
                        <a:t>  и </a:t>
                      </a:r>
                      <a:r>
                        <a:rPr lang="en-US" sz="1100" b="1" kern="1200" dirty="0" smtClean="0">
                          <a:solidFill>
                            <a:schemeClr val="tx1"/>
                          </a:solidFill>
                          <a:latin typeface="Segoe UI Light" pitchFamily="34" charset="0"/>
                          <a:ea typeface="+mn-ea"/>
                          <a:cs typeface="+mn-cs"/>
                        </a:rPr>
                        <a:t>Intel</a:t>
                      </a:r>
                      <a:r>
                        <a:rPr lang="ru-RU" sz="1100" b="1" kern="120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что объясняется общепризнанным лидерством </a:t>
                      </a:r>
                      <a:r>
                        <a:rPr lang="en-US" sz="1100" b="0" kern="1200" dirty="0" smtClean="0">
                          <a:solidFill>
                            <a:schemeClr val="tx1"/>
                          </a:solidFill>
                          <a:latin typeface="Segoe UI Light" pitchFamily="34" charset="0"/>
                          <a:ea typeface="+mn-ea"/>
                          <a:cs typeface="+mn-cs"/>
                        </a:rPr>
                        <a:t>Microsoft</a:t>
                      </a:r>
                      <a:r>
                        <a:rPr lang="ru-RU" sz="1100" b="0" kern="1200" dirty="0" smtClean="0">
                          <a:solidFill>
                            <a:schemeClr val="tx1"/>
                          </a:solidFill>
                          <a:latin typeface="Segoe UI Light" pitchFamily="34" charset="0"/>
                          <a:ea typeface="+mn-ea"/>
                          <a:cs typeface="+mn-cs"/>
                        </a:rPr>
                        <a:t>  и </a:t>
                      </a:r>
                      <a:r>
                        <a:rPr lang="en-US" sz="1100" b="0" kern="1200" dirty="0" smtClean="0">
                          <a:solidFill>
                            <a:schemeClr val="tx1"/>
                          </a:solidFill>
                          <a:latin typeface="Segoe UI Light" pitchFamily="34" charset="0"/>
                          <a:ea typeface="+mn-ea"/>
                          <a:cs typeface="+mn-cs"/>
                        </a:rPr>
                        <a:t>Intel</a:t>
                      </a:r>
                      <a:r>
                        <a:rPr lang="ru-RU" sz="1100" b="0" kern="1200" dirty="0" smtClean="0">
                          <a:solidFill>
                            <a:schemeClr val="tx1"/>
                          </a:solidFill>
                          <a:latin typeface="Segoe UI Light" pitchFamily="34" charset="0"/>
                          <a:ea typeface="+mn-ea"/>
                          <a:cs typeface="+mn-cs"/>
                        </a:rPr>
                        <a:t> на мировом рынке, социальной значимостью деятельности </a:t>
                      </a:r>
                      <a:r>
                        <a:rPr lang="en-US" sz="1100" b="0" kern="1200" dirty="0" smtClean="0">
                          <a:solidFill>
                            <a:schemeClr val="tx1"/>
                          </a:solidFill>
                          <a:latin typeface="Segoe UI Light" pitchFamily="34" charset="0"/>
                          <a:ea typeface="+mn-ea"/>
                          <a:cs typeface="+mn-cs"/>
                        </a:rPr>
                        <a:t>Microsoft</a:t>
                      </a:r>
                      <a:r>
                        <a:rPr lang="ru-RU" sz="1100" b="0" kern="1200" dirty="0" smtClean="0">
                          <a:solidFill>
                            <a:schemeClr val="tx1"/>
                          </a:solidFill>
                          <a:latin typeface="Segoe UI Light" pitchFamily="34" charset="0"/>
                          <a:ea typeface="+mn-ea"/>
                          <a:cs typeface="+mn-cs"/>
                        </a:rPr>
                        <a:t>  и </a:t>
                      </a:r>
                      <a:r>
                        <a:rPr lang="en-US" sz="1100" b="0" kern="1200" dirty="0" smtClean="0">
                          <a:solidFill>
                            <a:schemeClr val="tx1"/>
                          </a:solidFill>
                          <a:latin typeface="Segoe UI Light" pitchFamily="34" charset="0"/>
                          <a:ea typeface="+mn-ea"/>
                          <a:cs typeface="+mn-cs"/>
                        </a:rPr>
                        <a:t>Intel</a:t>
                      </a:r>
                      <a:r>
                        <a:rPr lang="ru-RU" sz="1100" b="0" kern="1200" dirty="0" smtClean="0">
                          <a:solidFill>
                            <a:schemeClr val="tx1"/>
                          </a:solidFill>
                          <a:latin typeface="Segoe UI Light" pitchFamily="34" charset="0"/>
                          <a:ea typeface="+mn-ea"/>
                          <a:cs typeface="+mn-cs"/>
                        </a:rPr>
                        <a:t>, высоким качеством продукции. В процессе работы над проектом обучение первоклассников производилось с помощью программ </a:t>
                      </a:r>
                      <a:r>
                        <a:rPr lang="en-US" sz="1100" b="0" kern="1200" dirty="0" smtClean="0">
                          <a:solidFill>
                            <a:schemeClr val="tx1"/>
                          </a:solidFill>
                          <a:latin typeface="Segoe UI Light" pitchFamily="34" charset="0"/>
                          <a:ea typeface="+mn-ea"/>
                          <a:cs typeface="+mn-cs"/>
                        </a:rPr>
                        <a:t>M</a:t>
                      </a:r>
                      <a:r>
                        <a:rPr lang="ru-RU" sz="1100" b="0" kern="1200" dirty="0" smtClean="0">
                          <a:solidFill>
                            <a:schemeClr val="tx1"/>
                          </a:solidFill>
                          <a:latin typeface="Segoe UI Light" pitchFamily="34" charset="0"/>
                          <a:ea typeface="+mn-ea"/>
                          <a:cs typeface="+mn-cs"/>
                        </a:rPr>
                        <a:t>icrosoft </a:t>
                      </a:r>
                      <a:r>
                        <a:rPr lang="en-US" sz="1100" b="0" kern="1200" dirty="0" smtClean="0">
                          <a:solidFill>
                            <a:schemeClr val="tx1"/>
                          </a:solidFill>
                          <a:latin typeface="Segoe UI Light" pitchFamily="34" charset="0"/>
                          <a:ea typeface="+mn-ea"/>
                          <a:cs typeface="+mn-cs"/>
                        </a:rPr>
                        <a:t>O</a:t>
                      </a:r>
                      <a:r>
                        <a:rPr lang="ru-RU" sz="1100" b="0" kern="1200" dirty="0" smtClean="0">
                          <a:solidFill>
                            <a:schemeClr val="tx1"/>
                          </a:solidFill>
                          <a:latin typeface="Segoe UI Light" pitchFamily="34" charset="0"/>
                          <a:ea typeface="+mn-ea"/>
                          <a:cs typeface="+mn-cs"/>
                        </a:rPr>
                        <a:t>ffice Word, </a:t>
                      </a:r>
                      <a:r>
                        <a:rPr lang="en-US" sz="1100" b="0" kern="1200" dirty="0" smtClean="0">
                          <a:solidFill>
                            <a:schemeClr val="tx1"/>
                          </a:solidFill>
                          <a:latin typeface="Segoe UI Light" pitchFamily="34" charset="0"/>
                          <a:ea typeface="+mn-ea"/>
                          <a:cs typeface="+mn-cs"/>
                        </a:rPr>
                        <a:t>Microsoft O</a:t>
                      </a:r>
                      <a:r>
                        <a:rPr lang="ru-RU" sz="1100" b="0" kern="1200" dirty="0" smtClean="0">
                          <a:solidFill>
                            <a:schemeClr val="tx1"/>
                          </a:solidFill>
                          <a:latin typeface="Segoe UI Light" pitchFamily="34" charset="0"/>
                          <a:ea typeface="+mn-ea"/>
                          <a:cs typeface="+mn-cs"/>
                        </a:rPr>
                        <a:t>ffice </a:t>
                      </a:r>
                      <a:r>
                        <a:rPr lang="en-US" sz="1100" b="0" kern="1200" dirty="0" smtClean="0">
                          <a:solidFill>
                            <a:schemeClr val="tx1"/>
                          </a:solidFill>
                          <a:latin typeface="Segoe UI Light" pitchFamily="34" charset="0"/>
                          <a:ea typeface="+mn-ea"/>
                          <a:cs typeface="+mn-cs"/>
                        </a:rPr>
                        <a:t>Power Point</a:t>
                      </a:r>
                      <a:r>
                        <a:rPr lang="ru-RU" sz="1100" b="0" kern="1200" dirty="0" smtClean="0">
                          <a:solidFill>
                            <a:schemeClr val="tx1"/>
                          </a:solidFill>
                          <a:latin typeface="Segoe UI Light" pitchFamily="34" charset="0"/>
                          <a:ea typeface="+mn-ea"/>
                          <a:cs typeface="+mn-cs"/>
                        </a:rPr>
                        <a:t>, </a:t>
                      </a:r>
                      <a:r>
                        <a:rPr lang="en-US" sz="1100" b="0" kern="1200" dirty="0" smtClean="0">
                          <a:solidFill>
                            <a:schemeClr val="tx1"/>
                          </a:solidFill>
                          <a:latin typeface="Segoe UI Light" pitchFamily="34" charset="0"/>
                          <a:ea typeface="+mn-ea"/>
                          <a:cs typeface="+mn-cs"/>
                        </a:rPr>
                        <a:t>Paint</a:t>
                      </a:r>
                      <a:r>
                        <a:rPr lang="ru-RU" sz="1100" b="0" kern="1200" dirty="0" smtClean="0">
                          <a:solidFill>
                            <a:schemeClr val="tx1"/>
                          </a:solidFill>
                          <a:latin typeface="Segoe UI Light" pitchFamily="34" charset="0"/>
                          <a:ea typeface="+mn-ea"/>
                          <a:cs typeface="+mn-cs"/>
                        </a:rPr>
                        <a:t>, что является целесообразным в рамках преемственности образовательного процесса. Нами использовался интернет - браузер </a:t>
                      </a:r>
                      <a:r>
                        <a:rPr lang="en-US" sz="1100" b="0" kern="1200" dirty="0" smtClean="0">
                          <a:solidFill>
                            <a:schemeClr val="tx1"/>
                          </a:solidFill>
                          <a:latin typeface="Segoe UI Light" pitchFamily="34" charset="0"/>
                          <a:ea typeface="+mn-ea"/>
                          <a:cs typeface="+mn-cs"/>
                        </a:rPr>
                        <a:t>Intenet Explorer</a:t>
                      </a:r>
                      <a:r>
                        <a:rPr lang="ru-RU" sz="1100" b="0" kern="1200" dirty="0" smtClean="0">
                          <a:solidFill>
                            <a:schemeClr val="tx1"/>
                          </a:solidFill>
                          <a:latin typeface="Segoe UI Light" pitchFamily="34" charset="0"/>
                          <a:ea typeface="+mn-ea"/>
                          <a:cs typeface="+mn-cs"/>
                        </a:rPr>
                        <a:t>. </a:t>
                      </a:r>
                    </a:p>
                    <a:p>
                      <a:pPr algn="just"/>
                      <a:r>
                        <a:rPr lang="ru-RU" sz="1100" b="0" kern="1200" dirty="0" smtClean="0">
                          <a:solidFill>
                            <a:schemeClr val="tx1"/>
                          </a:solidFill>
                          <a:latin typeface="Segoe UI Light" pitchFamily="34" charset="0"/>
                          <a:ea typeface="+mn-ea"/>
                          <a:cs typeface="+mn-cs"/>
                        </a:rPr>
                        <a:t>С целью </a:t>
                      </a:r>
                      <a:r>
                        <a:rPr lang="ru-RU" sz="1100" b="1" kern="1200" dirty="0" smtClean="0">
                          <a:solidFill>
                            <a:schemeClr val="tx1"/>
                          </a:solidFill>
                          <a:latin typeface="Segoe UI Light" pitchFamily="34" charset="0"/>
                          <a:ea typeface="+mn-ea"/>
                          <a:cs typeface="+mn-cs"/>
                        </a:rPr>
                        <a:t>диагностики достижения планируемого результата </a:t>
                      </a:r>
                      <a:r>
                        <a:rPr lang="ru-RU" sz="1100" b="0" kern="1200" dirty="0" smtClean="0">
                          <a:solidFill>
                            <a:schemeClr val="tx1"/>
                          </a:solidFill>
                          <a:latin typeface="Segoe UI Light" pitchFamily="34" charset="0"/>
                          <a:ea typeface="+mn-ea"/>
                          <a:cs typeface="+mn-cs"/>
                        </a:rPr>
                        <a:t>проекта (выявления эффективности системы заданий, уровня сформированности УУД у учащихся 1 класса) в начале работы над проектом (до выполнения заданий)  и в конце работы над проектом (после выполнения заданий) им была предложена проверочная работа (полный текст работы представлен в Приложении 10).</a:t>
                      </a:r>
                    </a:p>
                    <a:p>
                      <a:pPr algn="just"/>
                      <a:r>
                        <a:rPr lang="ru-RU" sz="1100" b="0" kern="1200" dirty="0" smtClean="0">
                          <a:solidFill>
                            <a:schemeClr val="tx1"/>
                          </a:solidFill>
                          <a:latin typeface="Segoe UI Light" pitchFamily="34" charset="0"/>
                          <a:ea typeface="+mn-ea"/>
                          <a:cs typeface="+mn-cs"/>
                        </a:rPr>
                        <a:t>Проверочная работа представляет собой учебно-дидактический текст и 9 заданий к нему. Система оценивания подробно описывается в приложенном файле 2.2.</a:t>
                      </a:r>
                    </a:p>
                    <a:p>
                      <a:pPr algn="just"/>
                      <a:r>
                        <a:rPr lang="ru-RU" sz="1100" b="0" kern="1200" dirty="0" smtClean="0">
                          <a:solidFill>
                            <a:schemeClr val="tx1"/>
                          </a:solidFill>
                          <a:latin typeface="Segoe UI Light" pitchFamily="34" charset="0"/>
                          <a:ea typeface="+mn-ea"/>
                          <a:cs typeface="+mn-cs"/>
                        </a:rPr>
                        <a:t> </a:t>
                      </a:r>
                      <a:r>
                        <a:rPr lang="ru-RU" sz="1100" b="1" kern="1200" dirty="0" smtClean="0">
                          <a:solidFill>
                            <a:schemeClr val="tx1"/>
                          </a:solidFill>
                          <a:latin typeface="Segoe UI Light" pitchFamily="34" charset="0"/>
                          <a:ea typeface="+mn-ea"/>
                          <a:cs typeface="+mn-cs"/>
                        </a:rPr>
                        <a:t>Апробация</a:t>
                      </a:r>
                      <a:r>
                        <a:rPr lang="ru-RU" sz="1100" b="0" kern="1200" dirty="0" smtClean="0">
                          <a:solidFill>
                            <a:schemeClr val="tx1"/>
                          </a:solidFill>
                          <a:latin typeface="Segoe UI Light" pitchFamily="34" charset="0"/>
                          <a:ea typeface="+mn-ea"/>
                          <a:cs typeface="+mn-cs"/>
                        </a:rPr>
                        <a:t> (опытно-экспериментальная проверка) разработанной системы заданий </a:t>
                      </a:r>
                      <a:r>
                        <a:rPr lang="ru-RU" sz="1100" b="1" kern="1200" dirty="0" smtClean="0">
                          <a:solidFill>
                            <a:schemeClr val="tx1"/>
                          </a:solidFill>
                          <a:latin typeface="Segoe UI Light" pitchFamily="34" charset="0"/>
                          <a:ea typeface="+mn-ea"/>
                          <a:cs typeface="+mn-cs"/>
                        </a:rPr>
                        <a:t>показала</a:t>
                      </a:r>
                      <a:r>
                        <a:rPr lang="ru-RU" sz="1100" b="0" kern="1200" dirty="0" smtClean="0">
                          <a:solidFill>
                            <a:schemeClr val="tx1"/>
                          </a:solidFill>
                          <a:latin typeface="Segoe UI Light" pitchFamily="34" charset="0"/>
                          <a:ea typeface="+mn-ea"/>
                          <a:cs typeface="+mn-cs"/>
                        </a:rPr>
                        <a:t>, что в результате был достигнут планируемый результат проекта, то есть была создана информационно-образовательная среда, формирующая у учащихся 1 класса универсальные учебные действия посредством программного обеспечения </a:t>
                      </a:r>
                      <a:r>
                        <a:rPr lang="en-US" sz="1100" b="0" kern="1200" dirty="0" smtClean="0">
                          <a:solidFill>
                            <a:schemeClr val="tx1"/>
                          </a:solidFill>
                          <a:latin typeface="Segoe UI Light" pitchFamily="34" charset="0"/>
                          <a:ea typeface="+mn-ea"/>
                          <a:cs typeface="+mn-cs"/>
                        </a:rPr>
                        <a:t>Microsoft </a:t>
                      </a:r>
                      <a:r>
                        <a:rPr lang="ru-RU" sz="1100" b="0" kern="1200" dirty="0" smtClean="0">
                          <a:solidFill>
                            <a:schemeClr val="tx1"/>
                          </a:solidFill>
                          <a:latin typeface="Segoe UI Light" pitchFamily="34" charset="0"/>
                          <a:ea typeface="+mn-ea"/>
                          <a:cs typeface="+mn-cs"/>
                        </a:rPr>
                        <a:t>и </a:t>
                      </a:r>
                      <a:r>
                        <a:rPr lang="en-US" sz="1100" b="0" kern="1200" dirty="0" smtClean="0">
                          <a:solidFill>
                            <a:schemeClr val="tx1"/>
                          </a:solidFill>
                          <a:latin typeface="Segoe UI Light" pitchFamily="34" charset="0"/>
                          <a:ea typeface="+mn-ea"/>
                          <a:cs typeface="+mn-cs"/>
                        </a:rPr>
                        <a:t>Intel</a:t>
                      </a:r>
                      <a:r>
                        <a:rPr lang="ru-RU" sz="1100" b="0" kern="1200" dirty="0" smtClean="0">
                          <a:solidFill>
                            <a:schemeClr val="tx1"/>
                          </a:solidFill>
                          <a:latin typeface="Segoe UI Light" pitchFamily="34" charset="0"/>
                          <a:ea typeface="+mn-ea"/>
                          <a:cs typeface="+mn-cs"/>
                        </a:rPr>
                        <a:t>. Результаты проведённой диагностики</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мы представили в виде таблицы, а прирост процента качества – в виде диаграммы(см. Приложение 11). </a:t>
                      </a:r>
                    </a:p>
                    <a:p>
                      <a:pPr marL="0" marR="0" indent="0" algn="just" defTabSz="457200" rtl="0" eaLnBrk="1" fontAlgn="auto" latinLnBrk="0" hangingPunct="1">
                        <a:lnSpc>
                          <a:spcPct val="100000"/>
                        </a:lnSpc>
                        <a:spcBef>
                          <a:spcPts val="0"/>
                        </a:spcBef>
                        <a:spcAft>
                          <a:spcPts val="0"/>
                        </a:spcAft>
                        <a:buClrTx/>
                        <a:buSzTx/>
                        <a:buFontTx/>
                        <a:buNone/>
                        <a:tabLst/>
                        <a:defRPr/>
                      </a:pPr>
                      <a:r>
                        <a:rPr lang="ru-RU" sz="1100" b="1" kern="1200" dirty="0" smtClean="0">
                          <a:solidFill>
                            <a:schemeClr val="tx1"/>
                          </a:solidFill>
                          <a:latin typeface="Segoe UI Light" pitchFamily="34" charset="0"/>
                          <a:ea typeface="+mn-ea"/>
                          <a:cs typeface="+mn-cs"/>
                        </a:rPr>
                        <a:t>Доказательством эффективности </a:t>
                      </a:r>
                      <a:r>
                        <a:rPr lang="ru-RU" sz="1100" b="0" kern="1200" dirty="0" smtClean="0">
                          <a:solidFill>
                            <a:schemeClr val="tx1"/>
                          </a:solidFill>
                          <a:latin typeface="Segoe UI Light" pitchFamily="34" charset="0"/>
                          <a:ea typeface="+mn-ea"/>
                          <a:cs typeface="+mn-cs"/>
                        </a:rPr>
                        <a:t>проекта может служить следующее.</a:t>
                      </a:r>
                    </a:p>
                    <a:p>
                      <a:pPr algn="just"/>
                      <a:r>
                        <a:rPr lang="ru-RU" sz="1100" b="0" kern="1200" dirty="0" smtClean="0">
                          <a:solidFill>
                            <a:schemeClr val="tx1"/>
                          </a:solidFill>
                          <a:latin typeface="Segoe UI Light" pitchFamily="34" charset="0"/>
                          <a:ea typeface="+mn-ea"/>
                          <a:cs typeface="+mn-cs"/>
                        </a:rPr>
                        <a:t>1.Информационно-техническое обеспечение, выбранное нами (программное обеспечение </a:t>
                      </a:r>
                      <a:r>
                        <a:rPr lang="en-US" sz="1100" b="0" kern="1200" dirty="0" smtClean="0">
                          <a:solidFill>
                            <a:schemeClr val="tx1"/>
                          </a:solidFill>
                          <a:latin typeface="Segoe UI Light" pitchFamily="34" charset="0"/>
                          <a:ea typeface="+mn-ea"/>
                          <a:cs typeface="+mn-cs"/>
                        </a:rPr>
                        <a:t>Microsoft</a:t>
                      </a:r>
                      <a:r>
                        <a:rPr lang="ru-RU" sz="1100" b="0" kern="1200" dirty="0" smtClean="0">
                          <a:solidFill>
                            <a:schemeClr val="tx1"/>
                          </a:solidFill>
                          <a:latin typeface="Segoe UI Light" pitchFamily="34" charset="0"/>
                          <a:ea typeface="+mn-ea"/>
                          <a:cs typeface="+mn-cs"/>
                        </a:rPr>
                        <a:t>  и </a:t>
                      </a:r>
                      <a:r>
                        <a:rPr lang="en-US" sz="1100" b="0" kern="1200" dirty="0" smtClean="0">
                          <a:solidFill>
                            <a:schemeClr val="tx1"/>
                          </a:solidFill>
                          <a:latin typeface="Segoe UI Light" pitchFamily="34" charset="0"/>
                          <a:ea typeface="+mn-ea"/>
                          <a:cs typeface="+mn-cs"/>
                        </a:rPr>
                        <a:t>Intel</a:t>
                      </a:r>
                      <a:r>
                        <a:rPr lang="ru-RU" sz="1100" b="0" kern="1200" dirty="0" smtClean="0">
                          <a:solidFill>
                            <a:schemeClr val="tx1"/>
                          </a:solidFill>
                          <a:latin typeface="Segoe UI Light" pitchFamily="34" charset="0"/>
                          <a:ea typeface="+mn-ea"/>
                          <a:cs typeface="+mn-cs"/>
                        </a:rPr>
                        <a:t>), эффективно и целесообразно, так как: обеспечивает высокое качество работы на ПК, преемственность учебно-воспитательного процесса, решает задачи по формированию ИКТ – компетентности учащихся, стоящие перед учителем. Работая с первоклассниками в программах </a:t>
                      </a:r>
                      <a:r>
                        <a:rPr lang="en-US" sz="1100" b="0" kern="1200" dirty="0" smtClean="0">
                          <a:solidFill>
                            <a:schemeClr val="tx1"/>
                          </a:solidFill>
                          <a:latin typeface="Segoe UI Light" pitchFamily="34" charset="0"/>
                          <a:ea typeface="+mn-ea"/>
                          <a:cs typeface="+mn-cs"/>
                        </a:rPr>
                        <a:t>Microsoft Office Word</a:t>
                      </a:r>
                      <a:r>
                        <a:rPr lang="ru-RU" sz="1100" b="0" kern="1200" dirty="0" smtClean="0">
                          <a:solidFill>
                            <a:schemeClr val="tx1"/>
                          </a:solidFill>
                          <a:latin typeface="Segoe UI Light" pitchFamily="34" charset="0"/>
                          <a:ea typeface="+mn-ea"/>
                          <a:cs typeface="+mn-cs"/>
                        </a:rPr>
                        <a:t>, </a:t>
                      </a:r>
                      <a:r>
                        <a:rPr lang="en-US" sz="1100" b="0" kern="1200" dirty="0" smtClean="0">
                          <a:solidFill>
                            <a:schemeClr val="tx1"/>
                          </a:solidFill>
                          <a:latin typeface="Segoe UI Light" pitchFamily="34" charset="0"/>
                          <a:ea typeface="+mn-ea"/>
                          <a:cs typeface="+mn-cs"/>
                        </a:rPr>
                        <a:t>Microsoft Office Power Point</a:t>
                      </a:r>
                      <a:r>
                        <a:rPr lang="ru-RU" sz="1100" b="0" kern="1200" dirty="0" smtClean="0">
                          <a:solidFill>
                            <a:schemeClr val="tx1"/>
                          </a:solidFill>
                          <a:latin typeface="Segoe UI Light" pitchFamily="34" charset="0"/>
                          <a:ea typeface="+mn-ea"/>
                          <a:cs typeface="+mn-cs"/>
                        </a:rPr>
                        <a:t>, </a:t>
                      </a:r>
                      <a:r>
                        <a:rPr lang="en-US" sz="1100" b="0" kern="1200" dirty="0" smtClean="0">
                          <a:solidFill>
                            <a:schemeClr val="tx1"/>
                          </a:solidFill>
                          <a:latin typeface="Segoe UI Light" pitchFamily="34" charset="0"/>
                          <a:ea typeface="+mn-ea"/>
                          <a:cs typeface="+mn-cs"/>
                        </a:rPr>
                        <a:t>Paint</a:t>
                      </a:r>
                      <a:r>
                        <a:rPr lang="ru-RU" sz="1100" b="0" kern="1200" dirty="0" smtClean="0">
                          <a:solidFill>
                            <a:schemeClr val="tx1"/>
                          </a:solidFill>
                          <a:latin typeface="Segoe UI Light" pitchFamily="34" charset="0"/>
                          <a:ea typeface="+mn-ea"/>
                          <a:cs typeface="+mn-cs"/>
                        </a:rPr>
                        <a:t>, мы готовим их к дальнейшему успешному обучению.</a:t>
                      </a:r>
                    </a:p>
                    <a:p>
                      <a:pPr algn="just"/>
                      <a:r>
                        <a:rPr lang="ru-RU" sz="1100" b="0" kern="1200" dirty="0" smtClean="0">
                          <a:solidFill>
                            <a:schemeClr val="tx1"/>
                          </a:solidFill>
                          <a:latin typeface="Segoe UI Light" pitchFamily="34" charset="0"/>
                          <a:ea typeface="+mn-ea"/>
                          <a:cs typeface="+mn-cs"/>
                        </a:rPr>
                        <a:t>2.Учебно-методическое обеспечение, предложенное нами, решило поставленную задачу по формированию у учащихся УУД в образовательном пространстве учителя, что подтверждается результатами проведённой диагностики. </a:t>
                      </a:r>
                    </a:p>
                    <a:p>
                      <a:pPr algn="just"/>
                      <a:r>
                        <a:rPr lang="ru-RU" sz="1100" b="0" kern="1200" dirty="0" smtClean="0">
                          <a:solidFill>
                            <a:schemeClr val="tx1"/>
                          </a:solidFill>
                          <a:latin typeface="Segoe UI Light" pitchFamily="34" charset="0"/>
                          <a:ea typeface="+mn-ea"/>
                          <a:cs typeface="+mn-cs"/>
                        </a:rPr>
                        <a:t>3.Планиремый результат проекта стал реальным: продуктом проекта является комплекс заданий, формирующих УУД в образовательном пространстве учителя посредством программного обеспечения </a:t>
                      </a:r>
                      <a:r>
                        <a:rPr lang="en-US" sz="1100" b="0" kern="1200" dirty="0" smtClean="0">
                          <a:solidFill>
                            <a:schemeClr val="tx1"/>
                          </a:solidFill>
                          <a:latin typeface="Segoe UI Light" pitchFamily="34" charset="0"/>
                          <a:ea typeface="+mn-ea"/>
                          <a:cs typeface="+mn-cs"/>
                        </a:rPr>
                        <a:t>Microsoft</a:t>
                      </a:r>
                      <a:r>
                        <a:rPr lang="ru-RU" sz="1100" b="0" kern="1200" dirty="0" smtClean="0">
                          <a:solidFill>
                            <a:schemeClr val="tx1"/>
                          </a:solidFill>
                          <a:latin typeface="Segoe UI Light" pitchFamily="34" charset="0"/>
                          <a:ea typeface="+mn-ea"/>
                          <a:cs typeface="+mn-cs"/>
                        </a:rPr>
                        <a:t>  и </a:t>
                      </a:r>
                      <a:r>
                        <a:rPr lang="en-US" sz="1100" b="0" kern="1200" dirty="0" smtClean="0">
                          <a:solidFill>
                            <a:schemeClr val="tx1"/>
                          </a:solidFill>
                          <a:latin typeface="Segoe UI Light" pitchFamily="34" charset="0"/>
                          <a:ea typeface="+mn-ea"/>
                          <a:cs typeface="+mn-cs"/>
                        </a:rPr>
                        <a:t>Intel</a:t>
                      </a:r>
                      <a:r>
                        <a:rPr lang="ru-RU" sz="1100" b="0" kern="1200" dirty="0" smtClean="0">
                          <a:solidFill>
                            <a:schemeClr val="tx1"/>
                          </a:solidFill>
                          <a:latin typeface="Segoe UI Light" pitchFamily="34" charset="0"/>
                          <a:ea typeface="+mn-ea"/>
                          <a:cs typeface="+mn-cs"/>
                        </a:rPr>
                        <a:t>,</a:t>
                      </a:r>
                      <a:r>
                        <a:rPr lang="ru-RU" sz="1100" b="0" kern="1200" baseline="0" dirty="0" smtClean="0">
                          <a:solidFill>
                            <a:schemeClr val="tx1"/>
                          </a:solidFill>
                          <a:latin typeface="Segoe UI Light" pitchFamily="34" charset="0"/>
                          <a:ea typeface="+mn-ea"/>
                          <a:cs typeface="+mn-cs"/>
                        </a:rPr>
                        <a:t> который может быть использован учителями-практиками.</a:t>
                      </a:r>
                      <a:endParaRPr lang="ru-RU" sz="1100" b="0" kern="1200" dirty="0" smtClean="0">
                        <a:solidFill>
                          <a:schemeClr val="tx1"/>
                        </a:solidFill>
                        <a:latin typeface="Segoe UI Light" pitchFamily="34" charset="0"/>
                        <a:ea typeface="+mn-ea"/>
                        <a:cs typeface="+mn-cs"/>
                      </a:endParaRPr>
                    </a:p>
                    <a:p>
                      <a:pPr algn="just"/>
                      <a:r>
                        <a:rPr lang="ru-RU" sz="1100" b="0" kern="1200" dirty="0" smtClean="0">
                          <a:solidFill>
                            <a:schemeClr val="tx1"/>
                          </a:solidFill>
                          <a:latin typeface="Segoe UI Light" pitchFamily="34" charset="0"/>
                          <a:ea typeface="+mn-ea"/>
                          <a:cs typeface="+mn-cs"/>
                        </a:rPr>
                        <a:t>4.Данный комплекс является системой, так как имеет определенную структуру, которая может быть описана с позиций предметного содержания, формирования определённого перечня УУД и составляющих информационной компетентности, функционирует на определённом отрезке времени и результативен при условии целостного применения.</a:t>
                      </a:r>
                    </a:p>
                    <a:p>
                      <a:pPr algn="just"/>
                      <a:r>
                        <a:rPr lang="ru-RU" sz="1100" b="0" kern="1200" dirty="0" smtClean="0">
                          <a:solidFill>
                            <a:schemeClr val="tx1"/>
                          </a:solidFill>
                          <a:latin typeface="Segoe UI Light" pitchFamily="34" charset="0"/>
                          <a:ea typeface="+mn-ea"/>
                          <a:cs typeface="+mn-cs"/>
                        </a:rPr>
                        <a:t>5.Предложенная нами система заданий учитывает возрастные особенности первоклассников, сочетая игровые элементы с учебными;</a:t>
                      </a:r>
                      <a:r>
                        <a:rPr lang="ru-RU" sz="1100" b="0" kern="1200" baseline="0" dirty="0" smtClean="0">
                          <a:solidFill>
                            <a:schemeClr val="tx1"/>
                          </a:solidFill>
                          <a:latin typeface="Segoe UI Light" pitchFamily="34" charset="0"/>
                          <a:ea typeface="+mn-ea"/>
                          <a:cs typeface="+mn-cs"/>
                        </a:rPr>
                        <a:t> она применима за пределами класса, так как может быть использована в качестве добровольных развивающих заданий для первоклассников и для решения проблем дистанционного обучения (см. Заключение).</a:t>
                      </a:r>
                      <a:endParaRPr lang="ru-RU" sz="1100" b="0" kern="1200" dirty="0" smtClean="0">
                        <a:solidFill>
                          <a:schemeClr val="tx1"/>
                        </a:solidFill>
                        <a:latin typeface="Segoe UI Light" pitchFamily="34" charset="0"/>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296276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14.jpg"/>
          <p:cNvPicPr>
            <a:picLocks noChangeAspect="1"/>
          </p:cNvPicPr>
          <p:nvPr/>
        </p:nvPicPr>
        <p:blipFill>
          <a:blip r:embed="rId3"/>
          <a:stretch>
            <a:fillRect/>
          </a:stretch>
        </p:blipFill>
        <p:spPr>
          <a:xfrm>
            <a:off x="0" y="0"/>
            <a:ext cx="9144000" cy="6858000"/>
          </a:xfrm>
          <a:prstGeom prst="rect">
            <a:avLst/>
          </a:prstGeom>
        </p:spPr>
      </p:pic>
      <p:graphicFrame>
        <p:nvGraphicFramePr>
          <p:cNvPr id="4" name="Table 36"/>
          <p:cNvGraphicFramePr>
            <a:graphicFrameLocks noGrp="1"/>
          </p:cNvGraphicFramePr>
          <p:nvPr>
            <p:extLst>
              <p:ext uri="{D42A27DB-BD31-4B8C-83A1-F6EECF244321}">
                <p14:modId xmlns:p14="http://schemas.microsoft.com/office/powerpoint/2010/main" xmlns="" val="3493230888"/>
              </p:ext>
            </p:extLst>
          </p:nvPr>
        </p:nvGraphicFramePr>
        <p:xfrm>
          <a:off x="251520" y="146806"/>
          <a:ext cx="8663880" cy="6522007"/>
        </p:xfrm>
        <a:graphic>
          <a:graphicData uri="http://schemas.openxmlformats.org/drawingml/2006/table">
            <a:tbl>
              <a:tblPr firstRow="1" bandRow="1">
                <a:tableStyleId>{5C22544A-7EE6-4342-B048-85BDC9FD1C3A}</a:tableStyleId>
              </a:tblPr>
              <a:tblGrid>
                <a:gridCol w="2417252"/>
                <a:gridCol w="6246628"/>
              </a:tblGrid>
              <a:tr h="65220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200" b="1" i="0"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noProof="0" dirty="0" smtClean="0">
                          <a:ln>
                            <a:noFill/>
                          </a:ln>
                          <a:solidFill>
                            <a:schemeClr val="tx1"/>
                          </a:solidFill>
                          <a:effectLst/>
                          <a:uLnTx/>
                          <a:uFillTx/>
                          <a:latin typeface="Segoe UI Light" pitchFamily="34" charset="0"/>
                          <a:ea typeface="+mn-ea"/>
                          <a:cs typeface="+mn-cs"/>
                        </a:rPr>
                        <a:t>Развитие исследовательских навыков и компетенции критического мышления</a:t>
                      </a:r>
                      <a:endParaRPr kumimoji="0" lang="da-DK" sz="1200" b="0" i="0"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200" b="0" i="1" u="none" strike="noStrike" kern="1200" cap="none" spc="0" normalizeH="0" baseline="0" noProof="0" dirty="0" smtClean="0">
                          <a:ln>
                            <a:noFill/>
                          </a:ln>
                          <a:solidFill>
                            <a:schemeClr val="tx1"/>
                          </a:solidFill>
                          <a:effectLst/>
                          <a:uLnTx/>
                          <a:uFillTx/>
                          <a:latin typeface="Segoe UI Light" pitchFamily="34" charset="0"/>
                          <a:ea typeface="+mn-ea"/>
                          <a:cs typeface="+mn-cs"/>
                        </a:rPr>
                        <a:t>Приведите примеры учебных заданий, которые побуждают учащихся выйти за рамки простого воспроизведения того, чему они научились в процессе интерпретации материала, его анализа, синтеза или оценивания. </a:t>
                      </a:r>
                      <a:endParaRPr lang="da-DK" sz="1200" b="1" dirty="0" smtClean="0">
                        <a:solidFill>
                          <a:schemeClr val="tx1"/>
                        </a:solidFill>
                        <a:latin typeface="Segoe UI Light" pitchFamily="34" charset="0"/>
                      </a:endParaRPr>
                    </a:p>
                    <a:p>
                      <a:endParaRPr lang="da-DK" sz="1200" b="1" dirty="0" smtClean="0">
                        <a:solidFill>
                          <a:schemeClr val="tx1"/>
                        </a:solidFill>
                        <a:latin typeface="Segoe UI Light"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kumimoji="0" lang="ru-RU" sz="1400" b="1" i="0" u="none" strike="noStrike" kern="1200" cap="none" spc="0" normalizeH="0" baseline="0" dirty="0" smtClean="0">
                          <a:ln>
                            <a:noFill/>
                          </a:ln>
                          <a:solidFill>
                            <a:schemeClr val="tx1"/>
                          </a:solidFill>
                          <a:effectLst/>
                          <a:uLnTx/>
                          <a:uFillTx/>
                          <a:latin typeface="Segoe UI Light" pitchFamily="34" charset="0"/>
                          <a:ea typeface="+mn-ea"/>
                          <a:cs typeface="+mn-cs"/>
                        </a:rPr>
                        <a:t>Применение результатов проекта для решения реальных задач окружающего мира</a:t>
                      </a:r>
                    </a:p>
                    <a:p>
                      <a:r>
                        <a:rPr lang="ru-RU" sz="1200" b="0" i="1" kern="1200" dirty="0" smtClean="0">
                          <a:solidFill>
                            <a:schemeClr val="tx1"/>
                          </a:solidFill>
                          <a:latin typeface="Segoe UI Light" pitchFamily="34" charset="0"/>
                          <a:ea typeface="+mn-ea"/>
                          <a:cs typeface="+mn-cs"/>
                        </a:rPr>
                        <a:t>Если процесс обучения не </a:t>
                      </a:r>
                      <a:r>
                        <a:rPr lang="ru-RU" sz="1200" b="0" i="1" dirty="0" smtClean="0">
                          <a:solidFill>
                            <a:schemeClr val="tx1"/>
                          </a:solidFill>
                          <a:latin typeface="Segoe UI Light" pitchFamily="34" charset="0"/>
                        </a:rPr>
                        <a:t>ограничивается школьными стенами, временными рамками традиционных уроков или рамками учебного</a:t>
                      </a:r>
                      <a:r>
                        <a:rPr lang="ru-RU" sz="1200" b="0" i="1" baseline="0" dirty="0" smtClean="0">
                          <a:solidFill>
                            <a:schemeClr val="tx1"/>
                          </a:solidFill>
                          <a:latin typeface="Segoe UI Light" pitchFamily="34" charset="0"/>
                        </a:rPr>
                        <a:t> предмета</a:t>
                      </a:r>
                      <a:r>
                        <a:rPr lang="ru-RU" sz="1200" b="0" i="1" dirty="0" smtClean="0">
                          <a:solidFill>
                            <a:schemeClr val="tx1"/>
                          </a:solidFill>
                          <a:latin typeface="Segoe UI Light" pitchFamily="34" charset="0"/>
                        </a:rPr>
                        <a:t>, приведите </a:t>
                      </a:r>
                      <a:r>
                        <a:rPr lang="ru-RU" sz="1200" b="0" i="1" baseline="0" dirty="0" smtClean="0">
                          <a:solidFill>
                            <a:schemeClr val="tx1"/>
                          </a:solidFill>
                          <a:latin typeface="Segoe UI Light" pitchFamily="34" charset="0"/>
                        </a:rPr>
                        <a:t>подтверждающие примеры.</a:t>
                      </a:r>
                      <a:endParaRPr lang="ru-RU" sz="1200" b="0" i="1" dirty="0" smtClean="0">
                        <a:solidFill>
                          <a:schemeClr val="tx1"/>
                        </a:solidFill>
                        <a:latin typeface="Segoe UI Light" pitchFamily="34" charset="0"/>
                      </a:endParaRPr>
                    </a:p>
                    <a:p>
                      <a:r>
                        <a:rPr lang="ru-RU" sz="1200" b="0" i="1" kern="1200" dirty="0" smtClean="0">
                          <a:solidFill>
                            <a:schemeClr val="tx1"/>
                          </a:solidFill>
                          <a:latin typeface="Segoe UI Light" pitchFamily="34" charset="0"/>
                          <a:ea typeface="+mn-ea"/>
                          <a:cs typeface="+mn-cs"/>
                        </a:rPr>
                        <a:t>Если в рамках проекта решаются реальные проблемы внешнего мира и проект оказывает на него значительное воздействие (локально или глобально), приведите примеры такого влияния.</a:t>
                      </a:r>
                      <a:endParaRPr lang="da-DK" sz="1200" b="0" i="1" dirty="0" smtClean="0">
                        <a:solidFill>
                          <a:schemeClr val="tx1"/>
                        </a:solidFill>
                        <a:latin typeface="Segoe UI Light" pitchFamily="34" charset="0"/>
                      </a:endParaRP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just"/>
                      <a:r>
                        <a:rPr kumimoji="0" lang="ru-RU" sz="1100" b="1" i="0" u="none" strike="noStrike" kern="1200" cap="none" spc="0" normalizeH="0" baseline="0" noProof="0" dirty="0" smtClean="0">
                          <a:ln>
                            <a:noFill/>
                          </a:ln>
                          <a:solidFill>
                            <a:schemeClr val="tx1"/>
                          </a:solidFill>
                          <a:effectLst/>
                          <a:uLnTx/>
                          <a:uFillTx/>
                          <a:latin typeface="Segoe UI Light" pitchFamily="34" charset="0"/>
                          <a:ea typeface="+mn-ea"/>
                          <a:cs typeface="+mn-cs"/>
                        </a:rPr>
                        <a:t>На развитие исследовательских навыков </a:t>
                      </a:r>
                      <a:r>
                        <a:rPr kumimoji="0" lang="ru-RU" sz="1100" b="0" i="0" u="none" strike="noStrike" kern="1200" cap="none" spc="0" normalizeH="0" baseline="0" noProof="0" dirty="0" smtClean="0">
                          <a:ln>
                            <a:noFill/>
                          </a:ln>
                          <a:solidFill>
                            <a:schemeClr val="tx1"/>
                          </a:solidFill>
                          <a:effectLst/>
                          <a:uLnTx/>
                          <a:uFillTx/>
                          <a:latin typeface="Segoe UI Light" pitchFamily="34" charset="0"/>
                          <a:ea typeface="+mn-ea"/>
                          <a:cs typeface="+mn-cs"/>
                        </a:rPr>
                        <a:t>были направлены такие виды заданий:</a:t>
                      </a:r>
                      <a:endParaRPr kumimoji="0" lang="ru-RU" sz="1100" b="1" i="0"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algn="just"/>
                      <a:r>
                        <a:rPr lang="ru-RU" sz="1100" b="0" kern="1200" dirty="0" smtClean="0">
                          <a:solidFill>
                            <a:schemeClr val="tx1"/>
                          </a:solidFill>
                          <a:latin typeface="Segoe UI Light" pitchFamily="34" charset="0"/>
                          <a:ea typeface="+mn-ea"/>
                          <a:cs typeface="+mn-cs"/>
                        </a:rPr>
                        <a:t>а)в форме проектов, когда учащиеся решают проблемы,</a:t>
                      </a:r>
                      <a:r>
                        <a:rPr lang="ru-RU" sz="1100" b="0" kern="1200" baseline="0" dirty="0" smtClean="0">
                          <a:solidFill>
                            <a:schemeClr val="tx1"/>
                          </a:solidFill>
                          <a:latin typeface="Segoe UI Light" pitchFamily="34" charset="0"/>
                          <a:ea typeface="+mn-ea"/>
                          <a:cs typeface="+mn-cs"/>
                        </a:rPr>
                        <a:t> требующие предварительного исследования:</a:t>
                      </a:r>
                      <a:endParaRPr lang="ru-RU" sz="1100" b="0" kern="1200" dirty="0" smtClean="0">
                        <a:solidFill>
                          <a:schemeClr val="tx1"/>
                        </a:solidFill>
                        <a:latin typeface="Segoe UI Light" pitchFamily="34" charset="0"/>
                        <a:ea typeface="+mn-ea"/>
                        <a:cs typeface="+mn-cs"/>
                      </a:endParaRPr>
                    </a:p>
                    <a:p>
                      <a:pPr algn="just"/>
                      <a:r>
                        <a:rPr lang="ru-RU" sz="1100" b="0" kern="1200" dirty="0" smtClean="0">
                          <a:solidFill>
                            <a:schemeClr val="tx1"/>
                          </a:solidFill>
                          <a:latin typeface="Segoe UI Light" pitchFamily="34" charset="0"/>
                          <a:ea typeface="+mn-ea"/>
                          <a:cs typeface="+mn-cs"/>
                        </a:rPr>
                        <a:t>-какие явления природы могут быть отображены на рисунке «Апрель» (неделя 25, окружающий мир, проект «Апрель»),ч то должно быть нарисовано на открытке ко Дню космонавтики (неделя 26, окружающий мир, проект «День космонавтики»),</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как изобразить радугу (проект «Радуга», неделя 28, литературное чтение),</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как изобразить представителя определённой профессии (проект «Труд людей», неделя 27, окружающий мир);</a:t>
                      </a:r>
                    </a:p>
                    <a:p>
                      <a:pPr algn="just"/>
                      <a:r>
                        <a:rPr lang="ru-RU" sz="1100" b="0" kern="1200" dirty="0" smtClean="0">
                          <a:solidFill>
                            <a:schemeClr val="tx1"/>
                          </a:solidFill>
                          <a:latin typeface="Segoe UI Light" pitchFamily="34" charset="0"/>
                          <a:ea typeface="+mn-ea"/>
                          <a:cs typeface="+mn-cs"/>
                        </a:rPr>
                        <a:t>б)задания, направленные на поиск информации:</a:t>
                      </a:r>
                    </a:p>
                    <a:p>
                      <a:pPr marL="0" marR="0" indent="0" algn="just" defTabSz="457200" rtl="0" eaLnBrk="1" fontAlgn="auto" latinLnBrk="0" hangingPunct="1">
                        <a:lnSpc>
                          <a:spcPct val="100000"/>
                        </a:lnSpc>
                        <a:spcBef>
                          <a:spcPts val="0"/>
                        </a:spcBef>
                        <a:spcAft>
                          <a:spcPts val="0"/>
                        </a:spcAft>
                        <a:buClrTx/>
                        <a:buSzTx/>
                        <a:buFontTx/>
                        <a:buNone/>
                        <a:tabLst/>
                        <a:defRPr/>
                      </a:pPr>
                      <a:r>
                        <a:rPr lang="ru-RU" sz="1100" b="0" kern="1200" dirty="0" smtClean="0">
                          <a:solidFill>
                            <a:schemeClr val="tx1"/>
                          </a:solidFill>
                          <a:latin typeface="Segoe UI Light" pitchFamily="34" charset="0"/>
                          <a:ea typeface="+mn-ea"/>
                          <a:cs typeface="+mn-cs"/>
                        </a:rPr>
                        <a:t>-«Грамотная мышка» (неделя 25, литературное чтение) ,</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«Вымысел» (неделя 25, русский язык)</a:t>
                      </a:r>
                    </a:p>
                    <a:p>
                      <a:pPr algn="just"/>
                      <a:r>
                        <a:rPr lang="ru-RU" sz="1100" b="0" kern="1200" dirty="0" smtClean="0">
                          <a:solidFill>
                            <a:schemeClr val="tx1"/>
                          </a:solidFill>
                          <a:latin typeface="Segoe UI Light" pitchFamily="34" charset="0"/>
                          <a:ea typeface="+mn-ea"/>
                          <a:cs typeface="+mn-cs"/>
                        </a:rPr>
                        <a:t>– работа со словарём,</a:t>
                      </a:r>
                    </a:p>
                    <a:p>
                      <a:pPr algn="just"/>
                      <a:r>
                        <a:rPr lang="ru-RU" sz="1100" b="0" kern="1200" dirty="0" smtClean="0">
                          <a:solidFill>
                            <a:schemeClr val="tx1"/>
                          </a:solidFill>
                          <a:latin typeface="Segoe UI Light" pitchFamily="34" charset="0"/>
                          <a:ea typeface="+mn-ea"/>
                          <a:cs typeface="+mn-cs"/>
                        </a:rPr>
                        <a:t>-«Цыплёнок и Утёнок» (неделя 25, литературное чтение),</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«Книжка Агнии Барто» (неделя 26, литературное чтение),</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«Земноводные» (неделя 28, окружающий мир),</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«Кирилл и Мефодий» (неделя 28, окружающий мир) – создание презентации.</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ru-RU" sz="1100" b="1" i="0" u="none" strike="noStrike" kern="1200" cap="none" spc="0" normalizeH="0" baseline="0" noProof="0" dirty="0" smtClean="0">
                          <a:ln>
                            <a:noFill/>
                          </a:ln>
                          <a:solidFill>
                            <a:schemeClr val="tx1"/>
                          </a:solidFill>
                          <a:effectLst/>
                          <a:uLnTx/>
                          <a:uFillTx/>
                          <a:latin typeface="Segoe UI Light" pitchFamily="34" charset="0"/>
                          <a:ea typeface="+mn-ea"/>
                          <a:cs typeface="+mn-cs"/>
                        </a:rPr>
                        <a:t>Развитие компетенции критического мышления</a:t>
                      </a:r>
                      <a:r>
                        <a:rPr kumimoji="0" lang="ru-RU" sz="1100" b="0" i="0" u="none" strike="noStrike" kern="1200" cap="none" spc="0" normalizeH="0" baseline="0" noProof="0" dirty="0" smtClean="0">
                          <a:ln>
                            <a:noFill/>
                          </a:ln>
                          <a:solidFill>
                            <a:schemeClr val="tx1"/>
                          </a:solidFill>
                          <a:effectLst/>
                          <a:uLnTx/>
                          <a:uFillTx/>
                          <a:latin typeface="Segoe UI Light" pitchFamily="34" charset="0"/>
                          <a:ea typeface="+mn-ea"/>
                          <a:cs typeface="+mn-cs"/>
                        </a:rPr>
                        <a:t> способствует вся работа в образовательном пространстве учителя, что обеспечивается его открытостью для всех участников. Оценка, взаимооценка, самооценка, рефлексия способов деятельности осуществляется учащимися при выполнении любого задания; дети могут делать не только устные, но и письменные комментарии к работам своих товарищей в форумах. Рефлексивное мышление формируется и при формулировке собственных сообщений, когда ребёнку нужно написать, что он выполнил, чего добился.</a:t>
                      </a:r>
                      <a:endParaRPr kumimoji="0" lang="da-DK" sz="1050" b="0" i="0" u="none" strike="noStrike" kern="1200" cap="none" spc="0" normalizeH="0" baseline="0" noProof="0" dirty="0" smtClean="0">
                        <a:ln>
                          <a:noFill/>
                        </a:ln>
                        <a:solidFill>
                          <a:schemeClr val="tx1"/>
                        </a:solidFill>
                        <a:effectLst/>
                        <a:uLnTx/>
                        <a:uFillTx/>
                        <a:latin typeface="Segoe UI Light" pitchFamily="34" charset="0"/>
                        <a:ea typeface="+mn-ea"/>
                        <a:cs typeface="+mn-cs"/>
                      </a:endParaRPr>
                    </a:p>
                    <a:p>
                      <a:pPr algn="just"/>
                      <a:r>
                        <a:rPr lang="ru-RU" sz="1100" b="0" i="0" kern="1200" dirty="0" smtClean="0">
                          <a:solidFill>
                            <a:schemeClr val="tx1"/>
                          </a:solidFill>
                          <a:latin typeface="Segoe UI Light" pitchFamily="34" charset="0"/>
                          <a:ea typeface="+mn-ea"/>
                          <a:cs typeface="+mn-cs"/>
                        </a:rPr>
                        <a:t>Процесс обучения </a:t>
                      </a:r>
                      <a:r>
                        <a:rPr lang="ru-RU" sz="1100" b="1" i="0" kern="1200" dirty="0" smtClean="0">
                          <a:solidFill>
                            <a:schemeClr val="tx1"/>
                          </a:solidFill>
                          <a:latin typeface="Segoe UI Light" pitchFamily="34" charset="0"/>
                          <a:ea typeface="+mn-ea"/>
                          <a:cs typeface="+mn-cs"/>
                        </a:rPr>
                        <a:t>не </a:t>
                      </a:r>
                      <a:r>
                        <a:rPr lang="ru-RU" sz="1100" b="1" i="0" dirty="0" smtClean="0">
                          <a:solidFill>
                            <a:schemeClr val="tx1"/>
                          </a:solidFill>
                          <a:latin typeface="Segoe UI Light" pitchFamily="34" charset="0"/>
                        </a:rPr>
                        <a:t>ограничивается</a:t>
                      </a:r>
                      <a:r>
                        <a:rPr lang="ru-RU" sz="1100" b="0" i="0" dirty="0" smtClean="0">
                          <a:solidFill>
                            <a:schemeClr val="tx1"/>
                          </a:solidFill>
                          <a:latin typeface="Segoe UI Light" pitchFamily="34" charset="0"/>
                        </a:rPr>
                        <a:t> школьными стенами (возможно </a:t>
                      </a:r>
                      <a:r>
                        <a:rPr lang="ru-RU" sz="1100" b="0" i="0" baseline="0" dirty="0" smtClean="0">
                          <a:solidFill>
                            <a:schemeClr val="tx1"/>
                          </a:solidFill>
                          <a:latin typeface="Segoe UI Light" pitchFamily="34" charset="0"/>
                        </a:rPr>
                        <a:t>дистанционное обучение)</a:t>
                      </a:r>
                      <a:r>
                        <a:rPr lang="ru-RU" sz="1100" b="0" i="0" dirty="0" smtClean="0">
                          <a:solidFill>
                            <a:schemeClr val="tx1"/>
                          </a:solidFill>
                          <a:latin typeface="Segoe UI Light" pitchFamily="34" charset="0"/>
                        </a:rPr>
                        <a:t>, временными рамками традиционных уроков (у</a:t>
                      </a:r>
                      <a:r>
                        <a:rPr lang="ru-RU" sz="1100" b="0" i="0" baseline="0" dirty="0" smtClean="0">
                          <a:solidFill>
                            <a:schemeClr val="tx1"/>
                          </a:solidFill>
                          <a:latin typeface="Segoe UI Light" pitchFamily="34" charset="0"/>
                        </a:rPr>
                        <a:t> ребёнка всегда есть возможность сделать или переделать неполучившееся дома)</a:t>
                      </a:r>
                      <a:r>
                        <a:rPr lang="ru-RU" sz="1100" b="0" i="0" dirty="0" smtClean="0">
                          <a:solidFill>
                            <a:schemeClr val="tx1"/>
                          </a:solidFill>
                          <a:latin typeface="Segoe UI Light" pitchFamily="34" charset="0"/>
                        </a:rPr>
                        <a:t> и рамками учебного</a:t>
                      </a:r>
                      <a:r>
                        <a:rPr lang="ru-RU" sz="1100" b="0" i="0" baseline="0" dirty="0" smtClean="0">
                          <a:solidFill>
                            <a:schemeClr val="tx1"/>
                          </a:solidFill>
                          <a:latin typeface="Segoe UI Light" pitchFamily="34" charset="0"/>
                        </a:rPr>
                        <a:t> предмета (задания хотя и составлены на предметном материале, но направлены на формирование метапредметных умений).</a:t>
                      </a:r>
                      <a:r>
                        <a:rPr lang="ru-RU" sz="1100" b="0" i="0" dirty="0" smtClean="0">
                          <a:solidFill>
                            <a:schemeClr val="tx1"/>
                          </a:solidFill>
                          <a:latin typeface="Segoe UI Light" pitchFamily="34" charset="0"/>
                        </a:rPr>
                        <a:t> </a:t>
                      </a:r>
                      <a:endParaRPr lang="ru-RU" sz="1100" b="0" i="0" kern="1200" dirty="0" smtClean="0">
                        <a:solidFill>
                          <a:schemeClr val="tx1"/>
                        </a:solidFill>
                        <a:latin typeface="Segoe UI Light" pitchFamily="34" charset="0"/>
                        <a:ea typeface="+mn-ea"/>
                        <a:cs typeface="+mn-cs"/>
                      </a:endParaRPr>
                    </a:p>
                    <a:p>
                      <a:pPr marL="0" marR="0" indent="0" algn="just" defTabSz="457200" rtl="0" eaLnBrk="1" fontAlgn="auto" latinLnBrk="0" hangingPunct="1">
                        <a:lnSpc>
                          <a:spcPct val="100000"/>
                        </a:lnSpc>
                        <a:spcBef>
                          <a:spcPts val="0"/>
                        </a:spcBef>
                        <a:spcAft>
                          <a:spcPts val="0"/>
                        </a:spcAft>
                        <a:buClrTx/>
                        <a:buSzTx/>
                        <a:buFontTx/>
                        <a:buNone/>
                        <a:tabLst/>
                        <a:defRPr/>
                      </a:pPr>
                      <a:r>
                        <a:rPr lang="ru-RU" sz="1100" b="0" i="0" kern="1200" dirty="0" smtClean="0">
                          <a:solidFill>
                            <a:schemeClr val="tx1"/>
                          </a:solidFill>
                          <a:latin typeface="Segoe UI Light" pitchFamily="34" charset="0"/>
                          <a:ea typeface="+mn-ea"/>
                          <a:cs typeface="+mn-cs"/>
                        </a:rPr>
                        <a:t>В рамках проекта решаются </a:t>
                      </a:r>
                      <a:r>
                        <a:rPr lang="ru-RU" sz="1100" b="1" i="0" kern="1200" dirty="0" smtClean="0">
                          <a:solidFill>
                            <a:schemeClr val="tx1"/>
                          </a:solidFill>
                          <a:latin typeface="Segoe UI Light" pitchFamily="34" charset="0"/>
                          <a:ea typeface="+mn-ea"/>
                          <a:cs typeface="+mn-cs"/>
                        </a:rPr>
                        <a:t>реальные проблемы внешнего мира.</a:t>
                      </a:r>
                      <a:r>
                        <a:rPr lang="ru-RU" sz="1100" b="1" i="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Сегодня уже никому не нужно доказывать  справедливость мнения, согласно которому существующее образование не удовлетворяет актуальным запросам общества. Мы живём в эпоху четвёртой информационной революции, которая совершается благодаря развитию информационных технологий и требует от  системы образования подготовки специалистов нового уровня, способных работать с информацией, представленной в разных видах, свободно ориентирующихся в ИКТ – технологиях, владеющих некими универсальными способами действий, которые позволяют принимать решения в нестандартных ситуациях в условиях избыточной и недостаточной информации. Как следствие – принятие новых стандартов в образовании с их требованием формирования у учащихся универсальных учебных действий (далее – УУД) и такого их элемента, как ИКТ – компетентность. Наш проект решает проблему</a:t>
                      </a:r>
                      <a:r>
                        <a:rPr lang="ru-RU" sz="1100" b="0" kern="1200" baseline="0" dirty="0" smtClean="0">
                          <a:solidFill>
                            <a:schemeClr val="tx1"/>
                          </a:solidFill>
                          <a:latin typeface="Segoe UI Light" pitchFamily="34" charset="0"/>
                          <a:ea typeface="+mn-ea"/>
                          <a:cs typeface="+mn-cs"/>
                        </a:rPr>
                        <a:t> недостатка методического обеспечения на определённом участке времени в информационном пространстве учителя начальной школы при выполнении  им общественного заказа.</a:t>
                      </a:r>
                      <a:endParaRPr lang="ru-RU" sz="1100" b="0" kern="1200" dirty="0" smtClean="0">
                        <a:solidFill>
                          <a:schemeClr val="tx1"/>
                        </a:solidFill>
                        <a:latin typeface="Segoe UI Light" pitchFamily="34" charset="0"/>
                        <a:ea typeface="+mn-ea"/>
                        <a:cs typeface="+mn-cs"/>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296276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14.jpg"/>
          <p:cNvPicPr>
            <a:picLocks noChangeAspect="1"/>
          </p:cNvPicPr>
          <p:nvPr/>
        </p:nvPicPr>
        <p:blipFill>
          <a:blip r:embed="rId3"/>
          <a:stretch>
            <a:fillRect/>
          </a:stretch>
        </p:blipFill>
        <p:spPr>
          <a:xfrm>
            <a:off x="0" y="0"/>
            <a:ext cx="9144000" cy="6858000"/>
          </a:xfrm>
          <a:prstGeom prst="rect">
            <a:avLst/>
          </a:prstGeom>
        </p:spPr>
      </p:pic>
      <p:graphicFrame>
        <p:nvGraphicFramePr>
          <p:cNvPr id="3" name="Table 36"/>
          <p:cNvGraphicFramePr>
            <a:graphicFrameLocks noGrp="1"/>
          </p:cNvGraphicFramePr>
          <p:nvPr>
            <p:extLst>
              <p:ext uri="{D42A27DB-BD31-4B8C-83A1-F6EECF244321}">
                <p14:modId xmlns:p14="http://schemas.microsoft.com/office/powerpoint/2010/main" xmlns="" val="1178101580"/>
              </p:ext>
            </p:extLst>
          </p:nvPr>
        </p:nvGraphicFramePr>
        <p:xfrm>
          <a:off x="211485" y="297712"/>
          <a:ext cx="8721030" cy="6507430"/>
        </p:xfrm>
        <a:graphic>
          <a:graphicData uri="http://schemas.openxmlformats.org/drawingml/2006/table">
            <a:tbl>
              <a:tblPr firstRow="1" bandRow="1">
                <a:tableStyleId>{5C22544A-7EE6-4342-B048-85BDC9FD1C3A}</a:tableStyleId>
              </a:tblPr>
              <a:tblGrid>
                <a:gridCol w="2574245"/>
                <a:gridCol w="6146785"/>
              </a:tblGrid>
              <a:tr h="5826641">
                <a:tc>
                  <a:txBody>
                    <a:bodyPr/>
                    <a:lstStyle/>
                    <a:p>
                      <a:r>
                        <a:rPr lang="ru-RU" sz="1400" b="1" dirty="0" smtClean="0">
                          <a:solidFill>
                            <a:schemeClr val="tx1"/>
                          </a:solidFill>
                          <a:latin typeface="Segoe UI Light" pitchFamily="34" charset="0"/>
                        </a:rPr>
                        <a:t>Сотрудничество и взаимодействие участников проекта</a:t>
                      </a:r>
                      <a:endParaRPr lang="da-DK" sz="1400" b="1" dirty="0" smtClean="0">
                        <a:solidFill>
                          <a:schemeClr val="tx1"/>
                        </a:solidFill>
                        <a:latin typeface="Segoe UI Light" pitchFamily="34" charset="0"/>
                      </a:endParaRPr>
                    </a:p>
                    <a:p>
                      <a:r>
                        <a:rPr lang="ru-RU" sz="1200" b="0" i="1" baseline="0" dirty="0" smtClean="0">
                          <a:solidFill>
                            <a:schemeClr val="tx1"/>
                          </a:solidFill>
                          <a:latin typeface="Segoe UI Light" pitchFamily="34" charset="0"/>
                        </a:rPr>
                        <a:t>Приведите примеры учебных заданий, которые требуют от участников взаимодействия с другими учащимися, распределения ответственности вместе с принятием самостоятельных решений с целью проработки общего проекта, проектирования или подготовки итогового ответа на сложный вопрос.</a:t>
                      </a:r>
                    </a:p>
                    <a:p>
                      <a:r>
                        <a:rPr lang="ru-RU" sz="1200" b="0" i="1" baseline="0" dirty="0" smtClean="0">
                          <a:solidFill>
                            <a:schemeClr val="tx1"/>
                          </a:solidFill>
                          <a:latin typeface="Segoe UI Light" pitchFamily="34" charset="0"/>
                        </a:rPr>
                        <a:t>Учащиеся могут взаимодействовать как со своими одноклассниками в рамках традиционных уроков, так и с другими учащимися и взрослыми за пределами классной комнаты. </a:t>
                      </a:r>
                      <a:endParaRPr lang="da-DK" sz="1200" b="0" dirty="0" smtClean="0">
                        <a:solidFill>
                          <a:schemeClr val="tx1"/>
                        </a:solidFill>
                        <a:latin typeface="Segoe UI Light" pitchFamily="34" charset="0"/>
                      </a:endParaRPr>
                    </a:p>
                    <a:p>
                      <a:endParaRPr lang="ru-RU" sz="1200" b="1" dirty="0" smtClean="0">
                        <a:solidFill>
                          <a:schemeClr val="tx1"/>
                        </a:solidFill>
                        <a:latin typeface="Segoe UI Light"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Segoe UI Light" pitchFamily="34" charset="0"/>
                          <a:ea typeface="+mn-ea"/>
                          <a:cs typeface="+mn-cs"/>
                        </a:rPr>
                        <a:t>Использование информационных</a:t>
                      </a:r>
                      <a:r>
                        <a:rPr lang="ru-RU" sz="1400" b="1" kern="1200" baseline="0" dirty="0" smtClean="0">
                          <a:solidFill>
                            <a:schemeClr val="tx1"/>
                          </a:solidFill>
                          <a:latin typeface="Segoe UI Light" pitchFamily="34" charset="0"/>
                          <a:ea typeface="+mn-ea"/>
                          <a:cs typeface="+mn-cs"/>
                        </a:rPr>
                        <a:t> технологий </a:t>
                      </a:r>
                      <a:r>
                        <a:rPr lang="en-US" sz="1400" b="1" kern="1200" baseline="0" dirty="0" smtClean="0">
                          <a:solidFill>
                            <a:schemeClr val="tx1"/>
                          </a:solidFill>
                          <a:latin typeface="Segoe UI Light" pitchFamily="34" charset="0"/>
                          <a:ea typeface="+mn-ea"/>
                          <a:cs typeface="+mn-cs"/>
                        </a:rPr>
                        <a:t>Microsoft</a:t>
                      </a:r>
                      <a:r>
                        <a:rPr lang="ru-RU" sz="1400" b="1" kern="1200" baseline="0" dirty="0" smtClean="0">
                          <a:solidFill>
                            <a:schemeClr val="tx1"/>
                          </a:solidFill>
                          <a:latin typeface="Segoe UI Light" pitchFamily="34" charset="0"/>
                          <a:ea typeface="+mn-ea"/>
                          <a:cs typeface="+mn-cs"/>
                        </a:rPr>
                        <a:t> и </a:t>
                      </a:r>
                      <a:r>
                        <a:rPr lang="en-US" sz="1400" b="1" kern="1200" baseline="0" dirty="0" smtClean="0">
                          <a:solidFill>
                            <a:schemeClr val="tx1"/>
                          </a:solidFill>
                          <a:latin typeface="Segoe UI Light" pitchFamily="34" charset="0"/>
                          <a:ea typeface="+mn-ea"/>
                          <a:cs typeface="+mn-cs"/>
                        </a:rPr>
                        <a:t>Intel</a:t>
                      </a:r>
                      <a:endParaRPr lang="ru-RU" sz="1400" b="1" kern="1200" dirty="0" smtClean="0">
                        <a:solidFill>
                          <a:schemeClr val="tx1"/>
                        </a:solidFill>
                        <a:latin typeface="Segoe UI Light" pitchFamily="34" charset="0"/>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ru-RU" sz="1200" b="0" i="1" dirty="0" smtClean="0">
                          <a:solidFill>
                            <a:schemeClr val="tx1"/>
                          </a:solidFill>
                          <a:latin typeface="Segoe UI Light" pitchFamily="34" charset="0"/>
                        </a:rPr>
                        <a:t>Учебный проект подразумевает использование </a:t>
                      </a:r>
                      <a:r>
                        <a:rPr lang="ru-RU" sz="1200" b="0" kern="1200" baseline="0" dirty="0" smtClean="0">
                          <a:solidFill>
                            <a:schemeClr val="tx1"/>
                          </a:solidFill>
                          <a:latin typeface="Segoe UI Light" pitchFamily="34" charset="0"/>
                          <a:ea typeface="+mn-ea"/>
                          <a:cs typeface="+mn-cs"/>
                        </a:rPr>
                        <a:t>технологий </a:t>
                      </a:r>
                      <a:r>
                        <a:rPr lang="en-US" sz="1200" b="0" i="1" kern="1200" dirty="0" smtClean="0">
                          <a:solidFill>
                            <a:schemeClr val="tx1"/>
                          </a:solidFill>
                          <a:latin typeface="Segoe UI Light" pitchFamily="34" charset="0"/>
                          <a:ea typeface="+mn-ea"/>
                          <a:cs typeface="+mn-cs"/>
                        </a:rPr>
                        <a:t>Microsoft</a:t>
                      </a:r>
                      <a:r>
                        <a:rPr lang="ru-RU" sz="1200" b="0" i="1" kern="1200" dirty="0" smtClean="0">
                          <a:solidFill>
                            <a:schemeClr val="tx1"/>
                          </a:solidFill>
                          <a:latin typeface="Segoe UI Light" pitchFamily="34" charset="0"/>
                          <a:ea typeface="+mn-ea"/>
                          <a:cs typeface="+mn-cs"/>
                        </a:rPr>
                        <a:t> и </a:t>
                      </a:r>
                      <a:r>
                        <a:rPr lang="en-US" sz="1200" b="0" i="1" kern="1200" dirty="0" smtClean="0">
                          <a:solidFill>
                            <a:schemeClr val="tx1"/>
                          </a:solidFill>
                          <a:latin typeface="Segoe UI Light" pitchFamily="34" charset="0"/>
                          <a:ea typeface="+mn-ea"/>
                          <a:cs typeface="+mn-cs"/>
                        </a:rPr>
                        <a:t>Intel</a:t>
                      </a:r>
                      <a:r>
                        <a:rPr lang="ru-RU" sz="1200" b="0" i="1" kern="1200" dirty="0" smtClean="0">
                          <a:solidFill>
                            <a:schemeClr val="tx1"/>
                          </a:solidFill>
                          <a:latin typeface="Segoe UI Light" pitchFamily="34" charset="0"/>
                          <a:ea typeface="+mn-ea"/>
                          <a:cs typeface="+mn-cs"/>
                        </a:rPr>
                        <a:t> учащимися </a:t>
                      </a:r>
                      <a:r>
                        <a:rPr lang="ru-RU" sz="1200" b="0" i="1" dirty="0" smtClean="0">
                          <a:solidFill>
                            <a:schemeClr val="tx1"/>
                          </a:solidFill>
                          <a:latin typeface="Segoe UI Light" pitchFamily="34" charset="0"/>
                        </a:rPr>
                        <a:t>вне зависимости от того, помогают они им или нет в приобретении новых знаний/сотрудничестве или обучении за пределами класса, а также вне зависимости от того, могли бы учащиеся приобрести все те же навыки и без использования информационных технологий.</a:t>
                      </a: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tx1"/>
                          </a:solidFill>
                          <a:latin typeface="Segoe UI Light" pitchFamily="34" charset="0"/>
                        </a:rPr>
                        <a:t>Сотрудничество и взаимодействие участников проекта</a:t>
                      </a:r>
                      <a:r>
                        <a:rPr lang="ru-RU" sz="1200" b="0" dirty="0" smtClean="0">
                          <a:solidFill>
                            <a:schemeClr val="tx1"/>
                          </a:solidFill>
                          <a:latin typeface="Segoe UI Light" pitchFamily="34" charset="0"/>
                        </a:rPr>
                        <a:t> осуществлялось при</a:t>
                      </a:r>
                      <a:r>
                        <a:rPr lang="ru-RU" sz="1200" b="0" baseline="0" dirty="0" smtClean="0">
                          <a:solidFill>
                            <a:schemeClr val="tx1"/>
                          </a:solidFill>
                          <a:latin typeface="Segoe UI Light" pitchFamily="34" charset="0"/>
                        </a:rPr>
                        <a:t> работе над каждым заданием в форме:</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0" baseline="0" dirty="0" smtClean="0">
                          <a:solidFill>
                            <a:schemeClr val="tx1"/>
                          </a:solidFill>
                          <a:latin typeface="Segoe UI Light" pitchFamily="34" charset="0"/>
                        </a:rPr>
                        <a:t>-комментариев к выполненным заданиям товарищей (устных или письменных),</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0" baseline="0" dirty="0" smtClean="0">
                          <a:solidFill>
                            <a:schemeClr val="tx1"/>
                          </a:solidFill>
                          <a:latin typeface="Segoe UI Light" pitchFamily="34" charset="0"/>
                        </a:rPr>
                        <a:t>-парной работы (учащиеся выполняют задание каждый на своём ПК, но обсуждают этапы работы, способы выполнения и достигнутый результат),</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0" baseline="0" dirty="0" smtClean="0">
                          <a:solidFill>
                            <a:schemeClr val="tx1"/>
                          </a:solidFill>
                          <a:latin typeface="Segoe UI Light" pitchFamily="34" charset="0"/>
                        </a:rPr>
                        <a:t>-выполнении коллективных работ, когда каждый учащийся отвечает за свой участок работы, а в итоге получается общий результат (например, каждый по страничке – общая книжка Агнии Барто),</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0" baseline="0" dirty="0" smtClean="0">
                          <a:solidFill>
                            <a:schemeClr val="tx1"/>
                          </a:solidFill>
                          <a:latin typeface="Segoe UI Light" pitchFamily="34" charset="0"/>
                        </a:rPr>
                        <a:t>-взаимодействия с другими учащимися (не одноклассниками), которые также часто заходят на наше образовательное пространство, просматривают наши работы и могут оставлять свои комментарии,</a:t>
                      </a:r>
                    </a:p>
                    <a:p>
                      <a:pPr marL="0" marR="0" indent="0" algn="just" defTabSz="914400" rtl="0" eaLnBrk="1" fontAlgn="auto" latinLnBrk="0" hangingPunct="1">
                        <a:lnSpc>
                          <a:spcPct val="100000"/>
                        </a:lnSpc>
                        <a:spcBef>
                          <a:spcPts val="0"/>
                        </a:spcBef>
                        <a:spcAft>
                          <a:spcPts val="0"/>
                        </a:spcAft>
                        <a:buClrTx/>
                        <a:buSzTx/>
                        <a:buFontTx/>
                        <a:buNone/>
                        <a:tabLst/>
                        <a:defRPr/>
                      </a:pPr>
                      <a:r>
                        <a:rPr lang="ru-RU" sz="1200" b="0" baseline="0" dirty="0" smtClean="0">
                          <a:solidFill>
                            <a:schemeClr val="tx1"/>
                          </a:solidFill>
                          <a:latin typeface="Segoe UI Light" pitchFamily="34" charset="0"/>
                        </a:rPr>
                        <a:t>-взаимодействия со взрослыми (родителями), просматривающими дома работы своих детей, выполненные в школе, или помогающими своим детям выполнить то или иное задание при невозможности посещения школы.</a:t>
                      </a:r>
                    </a:p>
                    <a:p>
                      <a:pPr algn="just"/>
                      <a:endParaRPr lang="ru-RU" sz="1100" b="0" kern="1200" baseline="0" dirty="0" smtClean="0">
                        <a:solidFill>
                          <a:schemeClr val="tx1"/>
                        </a:solidFill>
                        <a:latin typeface="Segoe UI Light" pitchFamily="34" charset="0"/>
                        <a:ea typeface="+mn-ea"/>
                        <a:cs typeface="+mn-cs"/>
                      </a:endParaRPr>
                    </a:p>
                    <a:p>
                      <a:pPr algn="just"/>
                      <a:r>
                        <a:rPr lang="ru-RU" sz="1100" b="0" kern="1200" baseline="0" dirty="0" smtClean="0">
                          <a:solidFill>
                            <a:schemeClr val="tx1"/>
                          </a:solidFill>
                          <a:latin typeface="Segoe UI Light" pitchFamily="34" charset="0"/>
                          <a:ea typeface="+mn-ea"/>
                          <a:cs typeface="+mn-cs"/>
                        </a:rPr>
                        <a:t>В</a:t>
                      </a:r>
                      <a:r>
                        <a:rPr lang="ru-RU" sz="1100" b="0" kern="1200" dirty="0" smtClean="0">
                          <a:solidFill>
                            <a:schemeClr val="tx1"/>
                          </a:solidFill>
                          <a:latin typeface="Segoe UI Light" pitchFamily="34" charset="0"/>
                          <a:ea typeface="+mn-ea"/>
                          <a:cs typeface="+mn-cs"/>
                        </a:rPr>
                        <a:t> нашем Центре образования </a:t>
                      </a:r>
                      <a:r>
                        <a:rPr lang="ru-RU" sz="1100" b="1" kern="1200" dirty="0" smtClean="0">
                          <a:solidFill>
                            <a:schemeClr val="tx1"/>
                          </a:solidFill>
                          <a:latin typeface="Segoe UI Light" pitchFamily="34" charset="0"/>
                          <a:ea typeface="+mn-ea"/>
                          <a:cs typeface="+mn-cs"/>
                        </a:rPr>
                        <a:t>используется программное обеспечение </a:t>
                      </a:r>
                      <a:r>
                        <a:rPr lang="en-US" sz="1100" b="1" kern="1200" dirty="0" smtClean="0">
                          <a:solidFill>
                            <a:schemeClr val="tx1"/>
                          </a:solidFill>
                          <a:latin typeface="Segoe UI Light" pitchFamily="34" charset="0"/>
                          <a:ea typeface="+mn-ea"/>
                          <a:cs typeface="+mn-cs"/>
                        </a:rPr>
                        <a:t>Microsoft</a:t>
                      </a:r>
                      <a:r>
                        <a:rPr lang="ru-RU" sz="1100" b="1" kern="1200" dirty="0" smtClean="0">
                          <a:solidFill>
                            <a:schemeClr val="tx1"/>
                          </a:solidFill>
                          <a:latin typeface="Segoe UI Light" pitchFamily="34" charset="0"/>
                          <a:ea typeface="+mn-ea"/>
                          <a:cs typeface="+mn-cs"/>
                        </a:rPr>
                        <a:t>  и </a:t>
                      </a:r>
                      <a:r>
                        <a:rPr lang="en-US" sz="1100" b="1" kern="1200" dirty="0" smtClean="0">
                          <a:solidFill>
                            <a:schemeClr val="tx1"/>
                          </a:solidFill>
                          <a:latin typeface="Segoe UI Light" pitchFamily="34" charset="0"/>
                          <a:ea typeface="+mn-ea"/>
                          <a:cs typeface="+mn-cs"/>
                        </a:rPr>
                        <a:t>Intel</a:t>
                      </a:r>
                      <a:r>
                        <a:rPr lang="ru-RU" sz="1100" b="1" kern="1200" dirty="0" smtClean="0">
                          <a:solidFill>
                            <a:schemeClr val="tx1"/>
                          </a:solidFill>
                          <a:latin typeface="Segoe UI Light" pitchFamily="34" charset="0"/>
                          <a:ea typeface="+mn-ea"/>
                          <a:cs typeface="+mn-cs"/>
                        </a:rPr>
                        <a:t>. </a:t>
                      </a:r>
                      <a:endParaRPr lang="ru-RU" sz="1100" b="0" kern="1200" dirty="0" smtClean="0">
                        <a:solidFill>
                          <a:schemeClr val="tx1"/>
                        </a:solidFill>
                        <a:latin typeface="Segoe UI Light" pitchFamily="34" charset="0"/>
                        <a:ea typeface="+mn-ea"/>
                        <a:cs typeface="+mn-cs"/>
                      </a:endParaRPr>
                    </a:p>
                    <a:p>
                      <a:pPr algn="just"/>
                      <a:r>
                        <a:rPr lang="ru-RU" sz="1100" b="0" kern="1200" dirty="0" smtClean="0">
                          <a:solidFill>
                            <a:schemeClr val="tx1"/>
                          </a:solidFill>
                          <a:latin typeface="Segoe UI Light" pitchFamily="34" charset="0"/>
                          <a:ea typeface="+mn-ea"/>
                          <a:cs typeface="+mn-cs"/>
                        </a:rPr>
                        <a:t>Почему мы выбираем программное обеспечение </a:t>
                      </a:r>
                      <a:r>
                        <a:rPr lang="en-US" sz="1100" b="1" kern="1200" dirty="0" smtClean="0">
                          <a:solidFill>
                            <a:schemeClr val="tx1"/>
                          </a:solidFill>
                          <a:latin typeface="Segoe UI Light" pitchFamily="34" charset="0"/>
                          <a:ea typeface="+mn-ea"/>
                          <a:cs typeface="+mn-cs"/>
                        </a:rPr>
                        <a:t>Microsoft</a:t>
                      </a:r>
                      <a:r>
                        <a:rPr lang="ru-RU" sz="1100" b="1" kern="1200" dirty="0" smtClean="0">
                          <a:solidFill>
                            <a:schemeClr val="tx1"/>
                          </a:solidFill>
                          <a:latin typeface="Segoe UI Light" pitchFamily="34" charset="0"/>
                          <a:ea typeface="+mn-ea"/>
                          <a:cs typeface="+mn-cs"/>
                        </a:rPr>
                        <a:t>?</a:t>
                      </a:r>
                    </a:p>
                    <a:p>
                      <a:pPr algn="just"/>
                      <a:r>
                        <a:rPr lang="ru-RU" sz="1100" b="0" kern="1200" dirty="0" smtClean="0">
                          <a:solidFill>
                            <a:schemeClr val="tx1"/>
                          </a:solidFill>
                          <a:latin typeface="Segoe UI Light" pitchFamily="34" charset="0"/>
                          <a:ea typeface="+mn-ea"/>
                          <a:cs typeface="+mn-cs"/>
                        </a:rPr>
                        <a:t>1)потому что это признанный мировой лидер</a:t>
                      </a:r>
                      <a:r>
                        <a:rPr lang="ru-RU" sz="1100" b="0" kern="1200" baseline="0" dirty="0" smtClean="0">
                          <a:solidFill>
                            <a:schemeClr val="tx1"/>
                          </a:solidFill>
                          <a:latin typeface="Segoe UI Light" pitchFamily="34" charset="0"/>
                          <a:ea typeface="+mn-ea"/>
                          <a:cs typeface="+mn-cs"/>
                        </a:rPr>
                        <a:t> </a:t>
                      </a:r>
                      <a:r>
                        <a:rPr lang="ru-RU" sz="1100" b="0" kern="1200" dirty="0" smtClean="0">
                          <a:solidFill>
                            <a:schemeClr val="tx1"/>
                          </a:solidFill>
                          <a:latin typeface="Segoe UI Light" pitchFamily="34" charset="0"/>
                          <a:ea typeface="+mn-ea"/>
                          <a:cs typeface="+mn-cs"/>
                        </a:rPr>
                        <a:t>в производстве программного обеспечения;</a:t>
                      </a:r>
                      <a:r>
                        <a:rPr lang="ru-RU" sz="1100" b="0" kern="1200" baseline="0" dirty="0" smtClean="0">
                          <a:solidFill>
                            <a:schemeClr val="tx1"/>
                          </a:solidFill>
                          <a:latin typeface="Segoe UI Light" pitchFamily="34" charset="0"/>
                          <a:ea typeface="+mn-ea"/>
                          <a:cs typeface="+mn-cs"/>
                        </a:rPr>
                        <a:t> </a:t>
                      </a:r>
                      <a:endParaRPr lang="ru-RU" sz="1100" b="0" kern="1200" dirty="0" smtClean="0">
                        <a:solidFill>
                          <a:schemeClr val="tx1"/>
                        </a:solidFill>
                        <a:latin typeface="Segoe UI Light" pitchFamily="34" charset="0"/>
                        <a:ea typeface="+mn-ea"/>
                        <a:cs typeface="+mn-cs"/>
                      </a:endParaRPr>
                    </a:p>
                    <a:p>
                      <a:pPr algn="just"/>
                      <a:r>
                        <a:rPr lang="ru-RU" sz="1100" b="0" kern="1200" dirty="0" smtClean="0">
                          <a:solidFill>
                            <a:schemeClr val="tx1"/>
                          </a:solidFill>
                          <a:latin typeface="Segoe UI Light" pitchFamily="34" charset="0"/>
                          <a:ea typeface="+mn-ea"/>
                          <a:cs typeface="+mn-cs"/>
                        </a:rPr>
                        <a:t>2)потому что корпорация использует новейшие достижения информационных технологий;</a:t>
                      </a:r>
                    </a:p>
                    <a:p>
                      <a:pPr algn="just"/>
                      <a:r>
                        <a:rPr lang="ru-RU" sz="1100" b="0" kern="1200" dirty="0" smtClean="0">
                          <a:solidFill>
                            <a:schemeClr val="tx1"/>
                          </a:solidFill>
                          <a:latin typeface="Segoe UI Light" pitchFamily="34" charset="0"/>
                          <a:ea typeface="+mn-ea"/>
                          <a:cs typeface="+mn-cs"/>
                        </a:rPr>
                        <a:t>3)потому что это продукты корпорации высочайшего качества;</a:t>
                      </a:r>
                    </a:p>
                    <a:p>
                      <a:pPr algn="just"/>
                      <a:r>
                        <a:rPr lang="ru-RU" sz="1100" b="0" kern="1200" dirty="0" smtClean="0">
                          <a:solidFill>
                            <a:schemeClr val="tx1"/>
                          </a:solidFill>
                          <a:latin typeface="Segoe UI Light" pitchFamily="34" charset="0"/>
                          <a:ea typeface="+mn-ea"/>
                          <a:cs typeface="+mn-cs"/>
                        </a:rPr>
                        <a:t> 4)потому что сегодняшним ученикам начальной школы в средней школе понадобится умение работать с программными продуктами корпорации Microsoft, а значит, обеспечивая преемственность образовательного процесса, учитель начальной школы обязан их этому научить.</a:t>
                      </a:r>
                    </a:p>
                    <a:p>
                      <a:pPr algn="just"/>
                      <a:r>
                        <a:rPr lang="ru-RU" sz="1100" b="0" kern="1200" dirty="0" smtClean="0">
                          <a:solidFill>
                            <a:schemeClr val="tx1"/>
                          </a:solidFill>
                          <a:latin typeface="Segoe UI Light" pitchFamily="34" charset="0"/>
                          <a:ea typeface="+mn-ea"/>
                          <a:cs typeface="+mn-cs"/>
                        </a:rPr>
                        <a:t>Почему в нашем центре образования используется программное обеспечение </a:t>
                      </a:r>
                      <a:r>
                        <a:rPr lang="ru-RU" sz="1100" b="1" kern="1200" dirty="0" smtClean="0">
                          <a:solidFill>
                            <a:schemeClr val="tx1"/>
                          </a:solidFill>
                          <a:latin typeface="Segoe UI Light" pitchFamily="34" charset="0"/>
                          <a:ea typeface="+mn-ea"/>
                          <a:cs typeface="+mn-cs"/>
                        </a:rPr>
                        <a:t>Intel </a:t>
                      </a:r>
                      <a:r>
                        <a:rPr lang="ru-RU" sz="1100" b="0" kern="1200" dirty="0" smtClean="0">
                          <a:solidFill>
                            <a:schemeClr val="tx1"/>
                          </a:solidFill>
                          <a:latin typeface="Segoe UI Light" pitchFamily="34" charset="0"/>
                          <a:ea typeface="+mn-ea"/>
                          <a:cs typeface="+mn-cs"/>
                        </a:rPr>
                        <a:t>?</a:t>
                      </a:r>
                    </a:p>
                    <a:p>
                      <a:pPr algn="just"/>
                      <a:r>
                        <a:rPr lang="ru-RU" sz="1100" b="0" kern="1200" dirty="0" smtClean="0">
                          <a:solidFill>
                            <a:schemeClr val="tx1"/>
                          </a:solidFill>
                          <a:latin typeface="Segoe UI Light" pitchFamily="34" charset="0"/>
                          <a:ea typeface="+mn-ea"/>
                          <a:cs typeface="+mn-cs"/>
                        </a:rPr>
                        <a:t>1)инновационный характер деятельности корпорации Intel. Новаторство всегда достойно уважения и поддержки. Не стоять на месте, пробовать новое – это часть политики и нашего Центра образования;</a:t>
                      </a:r>
                    </a:p>
                    <a:p>
                      <a:pPr algn="just"/>
                      <a:r>
                        <a:rPr lang="ru-RU" sz="1100" b="0" kern="1200" dirty="0" smtClean="0">
                          <a:solidFill>
                            <a:schemeClr val="tx1"/>
                          </a:solidFill>
                          <a:latin typeface="Segoe UI Light" pitchFamily="34" charset="0"/>
                          <a:ea typeface="+mn-ea"/>
                          <a:cs typeface="+mn-cs"/>
                        </a:rPr>
                        <a:t>2) Intel вносит вклад в развитие экономики, промышленности и науки нашей страны, разрабатывая инновационные технологии и продукты и помогая их внедрению;</a:t>
                      </a:r>
                    </a:p>
                    <a:p>
                      <a:pPr algn="just"/>
                      <a:r>
                        <a:rPr lang="ru-RU" sz="1100" b="0" kern="1200" dirty="0" smtClean="0">
                          <a:solidFill>
                            <a:schemeClr val="tx1"/>
                          </a:solidFill>
                          <a:latin typeface="Segoe UI Light" pitchFamily="34" charset="0"/>
                          <a:ea typeface="+mn-ea"/>
                          <a:cs typeface="+mn-cs"/>
                        </a:rPr>
                        <a:t>3) Intel вносит свою лепту во внедрение новых стандартов в образовании. Развивающие программы, технологические семинары и инновационные учебные курсы - гаранты успеха в быстроразвивающейся экономике знаний ХХI века;</a:t>
                      </a:r>
                    </a:p>
                    <a:p>
                      <a:pPr algn="just"/>
                      <a:r>
                        <a:rPr lang="ru-RU" sz="1100" b="0" kern="1200" dirty="0" smtClean="0">
                          <a:solidFill>
                            <a:schemeClr val="tx1"/>
                          </a:solidFill>
                          <a:latin typeface="Segoe UI Light" pitchFamily="34" charset="0"/>
                          <a:ea typeface="+mn-ea"/>
                          <a:cs typeface="+mn-cs"/>
                        </a:rPr>
                        <a:t>4)корпорация предоставляет школьникам возможность участия в престижных конкурсах, разработке совместных проектов, изучения новых технологий,</a:t>
                      </a:r>
                      <a:r>
                        <a:rPr lang="ru-RU" sz="1100" b="0" kern="1200" baseline="0" dirty="0" smtClean="0">
                          <a:solidFill>
                            <a:schemeClr val="tx1"/>
                          </a:solidFill>
                          <a:latin typeface="Segoe UI Light" pitchFamily="34" charset="0"/>
                          <a:ea typeface="+mn-ea"/>
                          <a:cs typeface="+mn-cs"/>
                        </a:rPr>
                        <a:t> а </a:t>
                      </a:r>
                      <a:r>
                        <a:rPr lang="ru-RU" sz="1100" b="0" kern="1200" dirty="0" smtClean="0">
                          <a:solidFill>
                            <a:schemeClr val="tx1"/>
                          </a:solidFill>
                          <a:latin typeface="Segoe UI Light" pitchFamily="34" charset="0"/>
                          <a:ea typeface="+mn-ea"/>
                          <a:cs typeface="+mn-cs"/>
                        </a:rPr>
                        <a:t>учителям  методические семинары, лекции, возможность разработки проектов, изучения новых подходов к преподаванию. </a:t>
                      </a: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1683601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PT-14.jpg"/>
          <p:cNvPicPr>
            <a:picLocks noChangeAspect="1"/>
          </p:cNvPicPr>
          <p:nvPr/>
        </p:nvPicPr>
        <p:blipFill>
          <a:blip r:embed="rId3"/>
          <a:stretch>
            <a:fillRect/>
          </a:stretch>
        </p:blipFill>
        <p:spPr>
          <a:xfrm>
            <a:off x="0" y="0"/>
            <a:ext cx="9144000" cy="6858000"/>
          </a:xfrm>
          <a:prstGeom prst="rect">
            <a:avLst/>
          </a:prstGeom>
        </p:spPr>
      </p:pic>
      <p:graphicFrame>
        <p:nvGraphicFramePr>
          <p:cNvPr id="3" name="Table 36"/>
          <p:cNvGraphicFramePr>
            <a:graphicFrameLocks noGrp="1"/>
          </p:cNvGraphicFramePr>
          <p:nvPr>
            <p:extLst>
              <p:ext uri="{D42A27DB-BD31-4B8C-83A1-F6EECF244321}">
                <p14:modId xmlns:p14="http://schemas.microsoft.com/office/powerpoint/2010/main" xmlns="" val="2030187888"/>
              </p:ext>
            </p:extLst>
          </p:nvPr>
        </p:nvGraphicFramePr>
        <p:xfrm>
          <a:off x="211485" y="708660"/>
          <a:ext cx="8721030" cy="5960153"/>
        </p:xfrm>
        <a:graphic>
          <a:graphicData uri="http://schemas.openxmlformats.org/drawingml/2006/table">
            <a:tbl>
              <a:tblPr firstRow="1" bandRow="1">
                <a:tableStyleId>{5C22544A-7EE6-4342-B048-85BDC9FD1C3A}</a:tableStyleId>
              </a:tblPr>
              <a:tblGrid>
                <a:gridCol w="2219899"/>
                <a:gridCol w="6501131"/>
              </a:tblGrid>
              <a:tr h="596015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b="1" kern="1200" dirty="0" smtClean="0">
                          <a:solidFill>
                            <a:schemeClr val="tx1"/>
                          </a:solidFill>
                          <a:latin typeface="Segoe UI Light" pitchFamily="34" charset="0"/>
                          <a:ea typeface="+mn-ea"/>
                          <a:cs typeface="+mn-cs"/>
                        </a:rPr>
                        <a:t>Формирование новых педагогических практик</a:t>
                      </a:r>
                    </a:p>
                    <a:p>
                      <a:endParaRPr lang="en-US" sz="1200" b="0" i="1" dirty="0" smtClean="0">
                        <a:solidFill>
                          <a:schemeClr val="tx1"/>
                        </a:solidFill>
                        <a:latin typeface="Segoe UI Light" pitchFamily="34" charset="0"/>
                      </a:endParaRPr>
                    </a:p>
                    <a:p>
                      <a:r>
                        <a:rPr lang="ru-RU" sz="1200" b="0" i="1" dirty="0" smtClean="0">
                          <a:solidFill>
                            <a:schemeClr val="tx1"/>
                          </a:solidFill>
                          <a:latin typeface="Segoe UI Light" pitchFamily="34" charset="0"/>
                        </a:rPr>
                        <a:t>Были ли информационные технологии использованы в проекте настолько эффективно, что изменили сам процесс обучения учащихся? Демонстрирует ли учитель подтверждение непрерывного развития своего преподавательского опыта в рамках модели обучения на протяжении всей жизни и проявляет ли лидерские качества в школьной и профессиональной среде, поддерживая развитие других преподавателей и понимая настоящую ценность использования информационных</a:t>
                      </a:r>
                      <a:r>
                        <a:rPr lang="ru-RU" sz="1200" b="0" i="1" baseline="0" dirty="0" smtClean="0">
                          <a:solidFill>
                            <a:schemeClr val="tx1"/>
                          </a:solidFill>
                          <a:latin typeface="Segoe UI Light" pitchFamily="34" charset="0"/>
                        </a:rPr>
                        <a:t> </a:t>
                      </a:r>
                      <a:r>
                        <a:rPr lang="ru-RU" sz="1200" b="0" i="1" dirty="0" smtClean="0">
                          <a:solidFill>
                            <a:schemeClr val="tx1"/>
                          </a:solidFill>
                          <a:latin typeface="Segoe UI Light" pitchFamily="34" charset="0"/>
                        </a:rPr>
                        <a:t>технологий?</a:t>
                      </a:r>
                    </a:p>
                  </a:txBody>
                  <a:tcPr marL="91443" marR="91443" marT="45695" marB="45695">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u-RU" sz="1200" b="1" i="0" kern="1200" dirty="0" smtClean="0">
                          <a:solidFill>
                            <a:schemeClr val="tx1"/>
                          </a:solidFill>
                          <a:latin typeface="Segoe UI Light" pitchFamily="34" charset="0"/>
                          <a:ea typeface="+mn-ea"/>
                          <a:cs typeface="Calibri" pitchFamily="34" charset="0"/>
                        </a:rPr>
                        <a:t>Эффективность</a:t>
                      </a:r>
                      <a:r>
                        <a:rPr lang="ru-RU" sz="1200" b="1" i="0" kern="1200" baseline="0" dirty="0" smtClean="0">
                          <a:solidFill>
                            <a:schemeClr val="tx1"/>
                          </a:solidFill>
                          <a:latin typeface="Segoe UI Light" pitchFamily="34" charset="0"/>
                          <a:ea typeface="+mn-ea"/>
                          <a:cs typeface="Calibri" pitchFamily="34" charset="0"/>
                        </a:rPr>
                        <a:t> использования  в проекте информационных технологий</a:t>
                      </a:r>
                      <a:r>
                        <a:rPr lang="ru-RU" sz="1200" b="0" i="0" kern="1200" baseline="0" dirty="0" smtClean="0">
                          <a:solidFill>
                            <a:schemeClr val="tx1"/>
                          </a:solidFill>
                          <a:latin typeface="Segoe UI Light" pitchFamily="34" charset="0"/>
                          <a:ea typeface="+mn-ea"/>
                          <a:cs typeface="Calibri" pitchFamily="34" charset="0"/>
                        </a:rPr>
                        <a:t>. </a:t>
                      </a:r>
                      <a:r>
                        <a:rPr lang="ru-RU" sz="1200" b="0" i="0" kern="1200" dirty="0" smtClean="0">
                          <a:solidFill>
                            <a:schemeClr val="tx1"/>
                          </a:solidFill>
                          <a:latin typeface="Segoe UI Light" pitchFamily="34" charset="0"/>
                          <a:ea typeface="+mn-ea"/>
                          <a:cs typeface="Calibri" pitchFamily="34" charset="0"/>
                        </a:rPr>
                        <a:t>В результате работы над проектом нами была создана система заданий, выполнение которых позволило учащимся показать высокий результат сформированности УУД,</a:t>
                      </a:r>
                      <a:r>
                        <a:rPr lang="ru-RU" sz="1200" b="0" i="0" kern="1200" baseline="0" dirty="0" smtClean="0">
                          <a:solidFill>
                            <a:schemeClr val="tx1"/>
                          </a:solidFill>
                          <a:latin typeface="Segoe UI Light" pitchFamily="34" charset="0"/>
                          <a:ea typeface="+mn-ea"/>
                          <a:cs typeface="Calibri" pitchFamily="34" charset="0"/>
                        </a:rPr>
                        <a:t> в том числе повысилась ИКТ – компетентность  детей (см. показатели проверочной работы в Приложении с слайду 4). Об изменении процесса обучения свидетельствует огромная заинтересованность учащихся, повышение их учебной мотивации. Говорят, что плохой учитель наказывает своих учеников, заставляя их больше работать. Я с гордостью могу сказать, что для моих детей страшным наказанием будет лишение возможности выполнять задания на ПК. </a:t>
                      </a:r>
                      <a:endParaRPr lang="en-US" sz="1200" b="0" i="0" kern="1200" dirty="0" smtClean="0">
                        <a:solidFill>
                          <a:schemeClr val="tx1"/>
                        </a:solidFill>
                        <a:latin typeface="Segoe UI Light" pitchFamily="34" charset="0"/>
                        <a:ea typeface="+mn-ea"/>
                        <a:cs typeface="Calibri" pitchFamily="34" charset="0"/>
                      </a:endParaRPr>
                    </a:p>
                    <a:p>
                      <a:pPr algn="just"/>
                      <a:endParaRPr lang="ru-RU" sz="1200" b="0" i="0" kern="1200" dirty="0" smtClean="0">
                        <a:solidFill>
                          <a:schemeClr val="tx1"/>
                        </a:solidFill>
                        <a:latin typeface="Segoe UI Light" pitchFamily="34" charset="0"/>
                        <a:ea typeface="+mn-ea"/>
                        <a:cs typeface="Calibri" pitchFamily="34" charset="0"/>
                      </a:endParaRPr>
                    </a:p>
                    <a:p>
                      <a:pPr algn="just"/>
                      <a:r>
                        <a:rPr lang="ru-RU" sz="1200" b="0" i="0" kern="1200" dirty="0" smtClean="0">
                          <a:solidFill>
                            <a:schemeClr val="tx1"/>
                          </a:solidFill>
                          <a:latin typeface="Segoe UI Light" pitchFamily="34" charset="0"/>
                          <a:ea typeface="+mn-ea"/>
                          <a:cs typeface="Calibri" pitchFamily="34" charset="0"/>
                        </a:rPr>
                        <a:t>Считаю</a:t>
                      </a:r>
                      <a:r>
                        <a:rPr lang="ru-RU" sz="1200" b="0" i="0" kern="1200" baseline="0" dirty="0" smtClean="0">
                          <a:solidFill>
                            <a:schemeClr val="tx1"/>
                          </a:solidFill>
                          <a:latin typeface="Segoe UI Light" pitchFamily="34" charset="0"/>
                          <a:ea typeface="+mn-ea"/>
                          <a:cs typeface="Calibri" pitchFamily="34" charset="0"/>
                        </a:rPr>
                        <a:t> необходимым для учителя </a:t>
                      </a:r>
                      <a:r>
                        <a:rPr lang="ru-RU" sz="1200" b="1" i="0" kern="1200" baseline="0" dirty="0" smtClean="0">
                          <a:solidFill>
                            <a:schemeClr val="tx1"/>
                          </a:solidFill>
                          <a:latin typeface="Segoe UI Light" pitchFamily="34" charset="0"/>
                          <a:ea typeface="+mn-ea"/>
                          <a:cs typeface="Calibri" pitchFamily="34" charset="0"/>
                        </a:rPr>
                        <a:t>развитие преподавательского опыта</a:t>
                      </a:r>
                      <a:r>
                        <a:rPr lang="ru-RU" sz="1200" b="0" i="0" kern="1200" baseline="0" dirty="0" smtClean="0">
                          <a:solidFill>
                            <a:schemeClr val="tx1"/>
                          </a:solidFill>
                          <a:latin typeface="Segoe UI Light" pitchFamily="34" charset="0"/>
                          <a:ea typeface="+mn-ea"/>
                          <a:cs typeface="Calibri" pitchFamily="34" charset="0"/>
                        </a:rPr>
                        <a:t>. Постоянно повышаю свою информационную компетентность , обучаясь на курсах повышения квалификации (</a:t>
                      </a:r>
                      <a:r>
                        <a:rPr lang="en-US" sz="1200" b="0" i="0" kern="1200" baseline="0" dirty="0" smtClean="0">
                          <a:solidFill>
                            <a:schemeClr val="tx1"/>
                          </a:solidFill>
                          <a:latin typeface="Segoe UI Light" pitchFamily="34" charset="0"/>
                          <a:ea typeface="+mn-ea"/>
                          <a:cs typeface="Calibri" pitchFamily="34" charset="0"/>
                          <a:hlinkClick r:id="rId4"/>
                        </a:rPr>
                        <a:t>http://nsportal.ru/user/73239/page/ikt-kompetentnost-pedagoga</a:t>
                      </a:r>
                      <a:r>
                        <a:rPr lang="ru-RU" sz="1200" b="0" i="0" kern="1200" baseline="0" dirty="0" smtClean="0">
                          <a:solidFill>
                            <a:schemeClr val="tx1"/>
                          </a:solidFill>
                          <a:latin typeface="Segoe UI Light" pitchFamily="34" charset="0"/>
                          <a:ea typeface="+mn-ea"/>
                          <a:cs typeface="Calibri" pitchFamily="34" charset="0"/>
                        </a:rPr>
                        <a:t>); имею личный мини-сайт </a:t>
                      </a:r>
                      <a:r>
                        <a:rPr lang="en-US" sz="1200" b="0" i="0" kern="1200" baseline="0" dirty="0" smtClean="0">
                          <a:solidFill>
                            <a:schemeClr val="tx1"/>
                          </a:solidFill>
                          <a:latin typeface="Segoe UI Light" pitchFamily="34" charset="0"/>
                          <a:ea typeface="+mn-ea"/>
                          <a:cs typeface="Calibri" pitchFamily="34" charset="0"/>
                        </a:rPr>
                        <a:t> (</a:t>
                      </a:r>
                      <a:r>
                        <a:rPr lang="en-US" sz="1200" b="0" i="0" kern="1200" baseline="0" dirty="0" smtClean="0">
                          <a:solidFill>
                            <a:schemeClr val="tx1"/>
                          </a:solidFill>
                          <a:latin typeface="Segoe UI Light" pitchFamily="34" charset="0"/>
                          <a:ea typeface="+mn-ea"/>
                          <a:cs typeface="Calibri" pitchFamily="34" charset="0"/>
                          <a:hlinkClick r:id="rId5"/>
                        </a:rPr>
                        <a:t>http://nsportal.ru/user/73239</a:t>
                      </a:r>
                      <a:r>
                        <a:rPr lang="en-US" sz="1200" b="0" i="0" kern="1200" baseline="0" dirty="0" smtClean="0">
                          <a:solidFill>
                            <a:schemeClr val="tx1"/>
                          </a:solidFill>
                          <a:latin typeface="Segoe UI Light" pitchFamily="34" charset="0"/>
                          <a:ea typeface="+mn-ea"/>
                          <a:cs typeface="Calibri" pitchFamily="34" charset="0"/>
                        </a:rPr>
                        <a:t>)</a:t>
                      </a:r>
                      <a:r>
                        <a:rPr lang="ru-RU" sz="1200" b="0" i="0" kern="1200" baseline="0" dirty="0" smtClean="0">
                          <a:solidFill>
                            <a:schemeClr val="tx1"/>
                          </a:solidFill>
                          <a:latin typeface="Segoe UI Light" pitchFamily="34" charset="0"/>
                          <a:ea typeface="+mn-ea"/>
                          <a:cs typeface="Calibri" pitchFamily="34" charset="0"/>
                        </a:rPr>
                        <a:t>, который постоянно пополняю;  предоставляю материалы о жизни класса на сайт нашего ЦО (</a:t>
                      </a:r>
                      <a:r>
                        <a:rPr lang="en-US" sz="1200" b="0" i="0" kern="1200" baseline="0" dirty="0" smtClean="0">
                          <a:solidFill>
                            <a:schemeClr val="tx1"/>
                          </a:solidFill>
                          <a:latin typeface="Segoe UI Light" pitchFamily="34" charset="0"/>
                          <a:ea typeface="+mn-ea"/>
                          <a:cs typeface="Calibri" pitchFamily="34" charset="0"/>
                        </a:rPr>
                        <a:t>http://www.co1858.ru/10268-1-b.html</a:t>
                      </a:r>
                      <a:r>
                        <a:rPr lang="ru-RU" sz="1200" b="0" i="0" kern="1200" baseline="0" dirty="0" smtClean="0">
                          <a:solidFill>
                            <a:schemeClr val="tx1"/>
                          </a:solidFill>
                          <a:latin typeface="Segoe UI Light" pitchFamily="34" charset="0"/>
                          <a:ea typeface="+mn-ea"/>
                          <a:cs typeface="Calibri" pitchFamily="34" charset="0"/>
                        </a:rPr>
                        <a:t> );  выкладываю публикации в электронных СМИ (</a:t>
                      </a:r>
                      <a:r>
                        <a:rPr lang="en-US" sz="1200" b="0" i="0" kern="1200" baseline="0" dirty="0" smtClean="0">
                          <a:solidFill>
                            <a:schemeClr val="tx1"/>
                          </a:solidFill>
                          <a:latin typeface="Segoe UI Light" pitchFamily="34" charset="0"/>
                          <a:ea typeface="+mn-ea"/>
                          <a:cs typeface="Calibri" pitchFamily="34" charset="0"/>
                        </a:rPr>
                        <a:t>http://nsportal.ru/user/73239/page/publikacii-pedagoga</a:t>
                      </a:r>
                      <a:r>
                        <a:rPr lang="ru-RU" sz="1200" b="0" i="0" kern="1200" baseline="0" dirty="0" smtClean="0">
                          <a:solidFill>
                            <a:schemeClr val="tx1"/>
                          </a:solidFill>
                          <a:latin typeface="Segoe UI Light" pitchFamily="34" charset="0"/>
                          <a:ea typeface="+mn-ea"/>
                          <a:cs typeface="Calibri" pitchFamily="34" charset="0"/>
                        </a:rPr>
                        <a:t>); ежедневно уделяю время работе на ПК. Работа над данным проектом – лишь часть систематического кропотливого труда (см. другие недели образовательного пространства: </a:t>
                      </a:r>
                      <a:r>
                        <a:rPr lang="en-US" sz="1200" b="0" i="0" kern="1200" baseline="0" dirty="0" smtClean="0">
                          <a:solidFill>
                            <a:schemeClr val="tx1"/>
                          </a:solidFill>
                          <a:latin typeface="Segoe UI Light" pitchFamily="34" charset="0"/>
                          <a:ea typeface="+mn-ea"/>
                          <a:cs typeface="Calibri" pitchFamily="34" charset="0"/>
                          <a:hlinkClick r:id="rId6"/>
                        </a:rPr>
                        <a:t>http://nachalka.seminfo.ru/course/view.php?id=8787&amp;topic=28</a:t>
                      </a:r>
                      <a:r>
                        <a:rPr lang="ru-RU" sz="1200" b="0" i="0" kern="1200" baseline="0" dirty="0" smtClean="0">
                          <a:solidFill>
                            <a:schemeClr val="tx1"/>
                          </a:solidFill>
                          <a:latin typeface="Segoe UI Light" pitchFamily="34" charset="0"/>
                          <a:ea typeface="+mn-ea"/>
                          <a:cs typeface="Calibri" pitchFamily="34" charset="0"/>
                        </a:rPr>
                        <a:t>), задания на ПК для учащихся приходится создавать еженедельно, как и другие информационные ресурсы (</a:t>
                      </a:r>
                      <a:r>
                        <a:rPr lang="en-US" sz="1200" b="0" i="0" kern="1200" baseline="0" dirty="0" smtClean="0">
                          <a:solidFill>
                            <a:schemeClr val="tx1"/>
                          </a:solidFill>
                          <a:latin typeface="Segoe UI Light" pitchFamily="34" charset="0"/>
                          <a:ea typeface="+mn-ea"/>
                          <a:cs typeface="Calibri" pitchFamily="34" charset="0"/>
                          <a:hlinkClick r:id="rId7"/>
                        </a:rPr>
                        <a:t>http://nsportal.ru/user/73239/page/filmy-otrazhayushchie-rabotu-uchitelya</a:t>
                      </a:r>
                      <a:r>
                        <a:rPr lang="ru-RU" sz="1200" b="0" i="0" kern="1200" baseline="0" dirty="0" smtClean="0">
                          <a:solidFill>
                            <a:schemeClr val="tx1"/>
                          </a:solidFill>
                          <a:latin typeface="Segoe UI Light" pitchFamily="34" charset="0"/>
                          <a:ea typeface="+mn-ea"/>
                          <a:cs typeface="Calibri" pitchFamily="34" charset="0"/>
                        </a:rPr>
                        <a:t>). Процесс повышения своей информационной компетентности воспринимаю как необходимую составляющую жизни, ибо учитель не имеет права отставать от времени: его главная задача – научить детей жизни в согласии с веком, а учить тому, чего не умеешь сам, невозможно. </a:t>
                      </a:r>
                    </a:p>
                    <a:p>
                      <a:pPr algn="just"/>
                      <a:endParaRPr lang="ru-RU" sz="1200" b="0" i="0" kern="1200" baseline="0" dirty="0" smtClean="0">
                        <a:solidFill>
                          <a:schemeClr val="tx1"/>
                        </a:solidFill>
                        <a:latin typeface="Segoe UI Light" pitchFamily="34" charset="0"/>
                        <a:ea typeface="+mn-ea"/>
                        <a:cs typeface="Calibri" pitchFamily="34" charset="0"/>
                      </a:endParaRPr>
                    </a:p>
                    <a:p>
                      <a:pPr algn="just"/>
                      <a:r>
                        <a:rPr lang="ru-RU" sz="1200" b="0" i="0" kern="1200" baseline="0" dirty="0" smtClean="0">
                          <a:solidFill>
                            <a:schemeClr val="tx1"/>
                          </a:solidFill>
                          <a:latin typeface="Segoe UI Light" pitchFamily="34" charset="0"/>
                          <a:ea typeface="+mn-ea"/>
                          <a:cs typeface="Calibri" pitchFamily="34" charset="0"/>
                        </a:rPr>
                        <a:t>С удовольствием перенимаю опыт своих коллег. А если моя работа над данным проектом поможет другим учителям, буду очень рада. Уважаемые коллеги, пользуйтесь, пожалуйста (см. </a:t>
                      </a:r>
                      <a:r>
                        <a:rPr lang="ru-RU" sz="1200" b="0" i="0" kern="1200" baseline="0" dirty="0" smtClean="0">
                          <a:solidFill>
                            <a:schemeClr val="tx1"/>
                          </a:solidFill>
                          <a:latin typeface="Segoe UI Light" pitchFamily="34" charset="0"/>
                          <a:ea typeface="+mn-ea"/>
                          <a:cs typeface="Calibri" pitchFamily="34" charset="0"/>
                        </a:rPr>
                        <a:t>приложенный файл 2.1, Приложения </a:t>
                      </a:r>
                      <a:r>
                        <a:rPr lang="ru-RU" sz="1200" b="0" i="0" kern="1200" baseline="0" dirty="0" smtClean="0">
                          <a:solidFill>
                            <a:schemeClr val="tx1"/>
                          </a:solidFill>
                          <a:latin typeface="Segoe UI Light" pitchFamily="34" charset="0"/>
                          <a:ea typeface="+mn-ea"/>
                          <a:cs typeface="Calibri" pitchFamily="34" charset="0"/>
                        </a:rPr>
                        <a:t>4, 5, 6, 7)!</a:t>
                      </a:r>
                    </a:p>
                    <a:p>
                      <a:pPr algn="just"/>
                      <a:r>
                        <a:rPr lang="ru-RU" sz="1200" b="0" i="0" kern="1200" baseline="0" dirty="0" smtClean="0">
                          <a:solidFill>
                            <a:schemeClr val="tx1"/>
                          </a:solidFill>
                          <a:latin typeface="Segoe UI Light" pitchFamily="34" charset="0"/>
                          <a:ea typeface="+mn-ea"/>
                          <a:cs typeface="Calibri" pitchFamily="34" charset="0"/>
                        </a:rPr>
                        <a:t>Не будем забывать: кто владеет информацией, владеет миром!</a:t>
                      </a:r>
                    </a:p>
                    <a:p>
                      <a:endParaRPr lang="ru-RU" sz="1800" b="1" i="0" kern="1200" baseline="0" dirty="0" smtClean="0">
                        <a:solidFill>
                          <a:schemeClr val="tx1"/>
                        </a:solidFill>
                        <a:latin typeface="Segoe UI Light" pitchFamily="34" charset="0"/>
                        <a:ea typeface="+mn-ea"/>
                        <a:cs typeface="Calibri" pitchFamily="34" charset="0"/>
                      </a:endParaRPr>
                    </a:p>
                    <a:p>
                      <a:r>
                        <a:rPr lang="ru-RU" sz="1800" b="1" i="0" kern="1200" baseline="0" dirty="0" smtClean="0">
                          <a:solidFill>
                            <a:schemeClr val="tx1"/>
                          </a:solidFill>
                          <a:latin typeface="Segoe UI Light" pitchFamily="34" charset="0"/>
                          <a:ea typeface="+mn-ea"/>
                          <a:cs typeface="Calibri" pitchFamily="34" charset="0"/>
                        </a:rPr>
                        <a:t>Спасибо за внимание!</a:t>
                      </a:r>
                    </a:p>
                    <a:p>
                      <a:endParaRPr lang="ru-RU" sz="1200" b="0" i="0" kern="1200" baseline="0" dirty="0" smtClean="0">
                        <a:solidFill>
                          <a:schemeClr val="tx1"/>
                        </a:solidFill>
                        <a:latin typeface="Segoe UI Light" pitchFamily="34" charset="0"/>
                        <a:ea typeface="+mn-ea"/>
                        <a:cs typeface="Calibri" pitchFamily="34" charset="0"/>
                      </a:endParaRPr>
                    </a:p>
                  </a:txBody>
                  <a:tcPr marL="91443" marR="91443" marT="45695" marB="45695">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xmlns="" val="3595131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B3CD6816DFF74C9E840019B4855CA0" ma:contentTypeVersion="0" ma:contentTypeDescription="Create a new document." ma:contentTypeScope="" ma:versionID="2751f0601ac57e498c7a0b0414909a1f">
  <xsd:schema xmlns:xsd="http://www.w3.org/2001/XMLSchema" xmlns:xs="http://www.w3.org/2001/XMLSchema" xmlns:p="http://schemas.microsoft.com/office/2006/metadata/properties" targetNamespace="http://schemas.microsoft.com/office/2006/metadata/properties" ma:root="true" ma:fieldsID="aa1222beb234debe96d12a98d24ff8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7B4B66-928A-4A46-AEEB-3A6776856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2E50E30-82B9-44D5-A980-EC01B322BEBC}">
  <ds:schemaRefs>
    <ds:schemaRef ds:uri="http://schemas.microsoft.com/sharepoint/v3/contenttype/forms"/>
  </ds:schemaRefs>
</ds:datastoreItem>
</file>

<file path=customXml/itemProps3.xml><?xml version="1.0" encoding="utf-8"?>
<ds:datastoreItem xmlns:ds="http://schemas.openxmlformats.org/officeDocument/2006/customXml" ds:itemID="{F6C6CB66-E1EC-47B0-BC69-099C21E231C2}">
  <ds:schemaRefs>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10944</TotalTime>
  <Words>2725</Words>
  <Application>Microsoft Office PowerPoint</Application>
  <PresentationFormat>Экран (4:3)</PresentationFormat>
  <Paragraphs>154</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Всероссийский конкурс проектов учителей,  применяющих  информационные технологии Microsoft и Intel в учебной работе </vt:lpstr>
      <vt:lpstr>Слайд 2</vt:lpstr>
      <vt:lpstr>Слайд 3</vt:lpstr>
      <vt:lpstr>Слайд 4</vt:lpstr>
      <vt:lpstr>Слайд 5</vt:lpstr>
      <vt:lpstr>Слайд 6</vt:lpstr>
      <vt:lpstr>Слайд 7</vt:lpstr>
    </vt:vector>
  </TitlesOfParts>
  <Company>Desafio Global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Bruno Adrião</dc:creator>
  <cp:lastModifiedBy>burenchenko</cp:lastModifiedBy>
  <cp:revision>144</cp:revision>
  <dcterms:created xsi:type="dcterms:W3CDTF">2012-01-30T12:50:03Z</dcterms:created>
  <dcterms:modified xsi:type="dcterms:W3CDTF">2013-05-16T05:18:04Z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0x01010094B3CD6816DFF74C9E840019B4855CA0</vt:lpwstr>
  </property>
</Properties>
</file>