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24C1-A481-4A90-A704-8DE6BFAE8F81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6DD-1E78-4CA7-831D-0DC948B134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24C1-A481-4A90-A704-8DE6BFAE8F81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6DD-1E78-4CA7-831D-0DC948B134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24C1-A481-4A90-A704-8DE6BFAE8F81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6DD-1E78-4CA7-831D-0DC948B134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24C1-A481-4A90-A704-8DE6BFAE8F81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6DD-1E78-4CA7-831D-0DC948B134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24C1-A481-4A90-A704-8DE6BFAE8F81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6DD-1E78-4CA7-831D-0DC948B134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24C1-A481-4A90-A704-8DE6BFAE8F81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6DD-1E78-4CA7-831D-0DC948B134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24C1-A481-4A90-A704-8DE6BFAE8F81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6DD-1E78-4CA7-831D-0DC948B134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24C1-A481-4A90-A704-8DE6BFAE8F81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6DD-1E78-4CA7-831D-0DC948B134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24C1-A481-4A90-A704-8DE6BFAE8F81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6DD-1E78-4CA7-831D-0DC948B134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24C1-A481-4A90-A704-8DE6BFAE8F81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6DD-1E78-4CA7-831D-0DC948B134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24C1-A481-4A90-A704-8DE6BFAE8F81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93706DD-1E78-4CA7-831D-0DC948B134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1924C1-A481-4A90-A704-8DE6BFAE8F81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3706DD-1E78-4CA7-831D-0DC948B1343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9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Monotype Corsiva"/>
              </a:rPr>
              <a:t>Храмы России</a:t>
            </a:r>
            <a:r>
              <a:rPr lang="ru-RU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Monotype Corsiva"/>
              </a:rPr>
              <a:t/>
            </a:r>
            <a:br>
              <a:rPr lang="ru-RU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Monotype Corsiva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1026" name="Picture 2" descr="C:\Users\АДМИН\Downloads\img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0008" y="2285992"/>
            <a:ext cx="5992504" cy="4379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1285860"/>
            <a:ext cx="4043362" cy="32147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Армавир, Церковь Николая Чудотворца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C:\Users\Евгения\Downloads\08852_20080121_0049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1"/>
            <a:ext cx="4143404" cy="55245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1714488"/>
            <a:ext cx="3471858" cy="250033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Церковь Пресвятой Богородицы, Армавир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C:\Users\Евгения\Downloads\Армяно-григорианская_церковь._Внешний_вид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4357718" cy="5803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Картинка 184 из 3965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2818"/>
            <a:ext cx="9163613" cy="688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2976" y="428604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Book Antiqua" pitchFamily="18" charset="0"/>
              </a:rPr>
              <a:t>ДИВО ДИВНОЕ</a:t>
            </a:r>
            <a:endParaRPr lang="ru-RU" sz="4800" b="1" dirty="0">
              <a:solidFill>
                <a:srgbClr val="7030A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>В древнерусских текстах  храмы и церкви назывались  </a:t>
            </a:r>
            <a:r>
              <a:rPr lang="ru-RU" sz="1800" b="1" dirty="0" smtClean="0">
                <a:solidFill>
                  <a:srgbClr val="FF0000"/>
                </a:solidFill>
                <a:latin typeface="Monotype Corsiva" pitchFamily="66" charset="0"/>
              </a:rPr>
              <a:t>домом</a:t>
            </a:r>
            <a:r>
              <a:rPr lang="ru-RU" sz="1800" b="1" dirty="0" smtClean="0"/>
              <a:t> - </a:t>
            </a:r>
            <a:r>
              <a:rPr lang="ru-RU" sz="1800" b="1" i="1" dirty="0" smtClean="0"/>
              <a:t>дом Господень, дом Божий, дом </a:t>
            </a:r>
            <a:r>
              <a:rPr lang="ru-RU" sz="1800" b="1" i="1" dirty="0" err="1" smtClean="0"/>
              <a:t>Пречистыя</a:t>
            </a:r>
            <a:r>
              <a:rPr lang="ru-RU" sz="1800" b="1" i="1" dirty="0" smtClean="0"/>
              <a:t>, молитвенный дом</a:t>
            </a:r>
            <a:r>
              <a:rPr lang="ru-RU" sz="1800" b="1" dirty="0" smtClean="0"/>
              <a:t>. Только в XIII веке дом Господень начинают именовать </a:t>
            </a:r>
            <a:r>
              <a:rPr lang="ru-RU" sz="1800" b="1" dirty="0" smtClean="0">
                <a:solidFill>
                  <a:srgbClr val="FF0000"/>
                </a:solidFill>
                <a:latin typeface="Monotype Corsiva" pitchFamily="66" charset="0"/>
              </a:rPr>
              <a:t>храмом</a:t>
            </a:r>
            <a:r>
              <a:rPr lang="ru-RU" sz="1800" b="1" dirty="0" smtClean="0"/>
              <a:t> .</a:t>
            </a:r>
            <a:br>
              <a:rPr lang="ru-RU" sz="1800" b="1" dirty="0" smtClean="0"/>
            </a:br>
            <a:r>
              <a:rPr lang="ru-RU" sz="1800" b="1" dirty="0" smtClean="0"/>
              <a:t>В это же время большие храмы начинают именоваться </a:t>
            </a:r>
            <a:r>
              <a:rPr lang="ru-RU" sz="1800" b="1" dirty="0" smtClean="0">
                <a:solidFill>
                  <a:srgbClr val="FF0000"/>
                </a:solidFill>
                <a:latin typeface="Monotype Corsiva" pitchFamily="66" charset="0"/>
              </a:rPr>
              <a:t>соборами</a:t>
            </a:r>
            <a:r>
              <a:rPr lang="ru-RU" sz="1800" b="1" dirty="0" smtClean="0"/>
              <a:t>. </a:t>
            </a:r>
            <a:br>
              <a:rPr lang="ru-RU" sz="1800" b="1" dirty="0" smtClean="0"/>
            </a:br>
            <a:r>
              <a:rPr lang="ru-RU" sz="1800" b="1" dirty="0" smtClean="0"/>
              <a:t>Позже всего на Русь приходит слово </a:t>
            </a:r>
            <a:r>
              <a:rPr lang="ru-RU" sz="1800" b="1" dirty="0" smtClean="0">
                <a:solidFill>
                  <a:srgbClr val="FF0000"/>
                </a:solidFill>
                <a:latin typeface="Monotype Corsiva" pitchFamily="66" charset="0"/>
              </a:rPr>
              <a:t>церковь</a:t>
            </a:r>
            <a:r>
              <a:rPr lang="ru-RU" sz="1800" b="1" dirty="0" smtClean="0"/>
              <a:t>.</a:t>
            </a:r>
            <a:endParaRPr lang="ru-RU" sz="1800" dirty="0"/>
          </a:p>
        </p:txBody>
      </p:sp>
      <p:pic>
        <p:nvPicPr>
          <p:cNvPr id="4" name="Рисунок 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06285" y="1954099"/>
            <a:ext cx="6531429" cy="435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714356"/>
            <a:ext cx="3114668" cy="4572032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ru-RU" sz="3100" b="1" dirty="0" smtClean="0">
                <a:solidFill>
                  <a:srgbClr val="CC3300"/>
                </a:solidFill>
                <a:latin typeface="Monotype Corsiva" pitchFamily="66" charset="0"/>
              </a:rPr>
              <a:t>Храм Покрова на Рву, или собор Василия Блаженного.</a:t>
            </a:r>
            <a:br>
              <a:rPr lang="ru-RU" sz="3100" b="1" dirty="0" smtClean="0">
                <a:solidFill>
                  <a:srgbClr val="CC3300"/>
                </a:solidFill>
                <a:latin typeface="Monotype Corsiva" pitchFamily="66" charset="0"/>
              </a:rPr>
            </a:br>
            <a:r>
              <a:rPr lang="ru-RU" sz="3100" b="1" dirty="0" smtClean="0">
                <a:solidFill>
                  <a:srgbClr val="CC3300"/>
                </a:solidFill>
                <a:latin typeface="Monotype Corsiva" pitchFamily="66" charset="0"/>
              </a:rPr>
              <a:t>Москва.</a:t>
            </a:r>
            <a:r>
              <a:rPr lang="ru-RU" sz="5400" b="1" dirty="0" smtClean="0">
                <a:solidFill>
                  <a:srgbClr val="CC3300"/>
                </a:solidFill>
                <a:latin typeface="Monotype Corsiva" pitchFamily="66" charset="0"/>
              </a:rPr>
              <a:t/>
            </a:r>
            <a:br>
              <a:rPr lang="ru-RU" sz="5400" b="1" dirty="0" smtClean="0">
                <a:solidFill>
                  <a:srgbClr val="CC3300"/>
                </a:solidFill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4" name="Picture 5" descr="Картинка 35 из 112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74" t="1904" r="2174" b="2229"/>
          <a:stretch>
            <a:fillRect/>
          </a:stretch>
        </p:blipFill>
        <p:spPr bwMode="auto">
          <a:xfrm>
            <a:off x="428596" y="928670"/>
            <a:ext cx="4885290" cy="549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CC3300"/>
                </a:solidFill>
                <a:latin typeface="Monotype Corsiva" pitchFamily="66" charset="0"/>
              </a:rPr>
              <a:t>Преображенская церковь. Кижи.</a:t>
            </a:r>
            <a:br>
              <a:rPr lang="ru-RU" sz="5400" b="1" dirty="0" smtClean="0">
                <a:solidFill>
                  <a:srgbClr val="CC3300"/>
                </a:solidFill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4" name="Picture 5" descr="Кижи. Преображенская церковь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214554"/>
            <a:ext cx="5770594" cy="4327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1071546"/>
            <a:ext cx="3400420" cy="4357718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CC3300"/>
                </a:solidFill>
                <a:latin typeface="Monotype Corsiva" pitchFamily="66" charset="0"/>
              </a:rPr>
              <a:t>Успенская «Дивная» церковь Алексеевского монастыря.</a:t>
            </a:r>
            <a:br>
              <a:rPr lang="ru-RU" sz="5400" b="1" dirty="0" smtClean="0">
                <a:solidFill>
                  <a:srgbClr val="CC3300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800" b="1" dirty="0" smtClean="0">
              <a:solidFill>
                <a:srgbClr val="CC330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4" name="Picture 4" descr="Картинка 5 из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4119562" cy="617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229600" cy="23574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CC3300"/>
                </a:solidFill>
                <a:latin typeface="Monotype Corsiva" pitchFamily="66" charset="0"/>
              </a:rPr>
              <a:t/>
            </a:r>
            <a:br>
              <a:rPr lang="ru-RU" sz="5400" b="1" dirty="0" smtClean="0">
                <a:solidFill>
                  <a:srgbClr val="CC3300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CC3300"/>
                </a:solidFill>
                <a:latin typeface="Monotype Corsiva" pitchFamily="66" charset="0"/>
              </a:rPr>
              <a:t/>
            </a:r>
            <a:br>
              <a:rPr lang="ru-RU" sz="5400" b="1" dirty="0" smtClean="0">
                <a:solidFill>
                  <a:srgbClr val="CC3300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CC3300"/>
                </a:solidFill>
                <a:latin typeface="Monotype Corsiva" pitchFamily="66" charset="0"/>
              </a:rPr>
              <a:t/>
            </a:r>
            <a:br>
              <a:rPr lang="ru-RU" sz="5400" b="1" dirty="0" smtClean="0">
                <a:solidFill>
                  <a:srgbClr val="CC3300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CC3300"/>
                </a:solidFill>
                <a:latin typeface="Monotype Corsiva" pitchFamily="66" charset="0"/>
              </a:rPr>
              <a:t/>
            </a:r>
            <a:br>
              <a:rPr lang="ru-RU" sz="5400" b="1" dirty="0" smtClean="0">
                <a:solidFill>
                  <a:srgbClr val="CC3300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CC3300"/>
                </a:solidFill>
                <a:latin typeface="Monotype Corsiva" pitchFamily="66" charset="0"/>
              </a:rPr>
              <a:t/>
            </a:r>
            <a:br>
              <a:rPr lang="ru-RU" sz="5400" b="1" dirty="0" smtClean="0">
                <a:solidFill>
                  <a:srgbClr val="CC3300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CC3300"/>
                </a:solidFill>
                <a:latin typeface="Monotype Corsiva" pitchFamily="66" charset="0"/>
              </a:rPr>
              <a:t/>
            </a:r>
            <a:br>
              <a:rPr lang="ru-RU" sz="5400" b="1" dirty="0" smtClean="0">
                <a:solidFill>
                  <a:srgbClr val="CC3300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CC3300"/>
                </a:solidFill>
                <a:latin typeface="Monotype Corsiva" pitchFamily="66" charset="0"/>
              </a:rPr>
              <a:t>Церковь Дмитрия на Крови в Угличе.</a:t>
            </a:r>
            <a:br>
              <a:rPr lang="ru-RU" sz="5400" b="1" dirty="0" smtClean="0">
                <a:solidFill>
                  <a:srgbClr val="CC3300"/>
                </a:solidFill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4" name="Picture 4" descr="uglich0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357430"/>
            <a:ext cx="6215106" cy="414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928670"/>
            <a:ext cx="3186106" cy="4786346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ru-RU" sz="5400" b="1" dirty="0" smtClean="0">
                <a:solidFill>
                  <a:srgbClr val="CC3300"/>
                </a:solidFill>
                <a:latin typeface="Monotype Corsiva" pitchFamily="66" charset="0"/>
              </a:rPr>
              <a:t>Храм Воскресения Христова.</a:t>
            </a:r>
            <a:br>
              <a:rPr lang="ru-RU" sz="5400" b="1" dirty="0" smtClean="0">
                <a:solidFill>
                  <a:srgbClr val="CC3300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CC3300"/>
                </a:solidFill>
                <a:latin typeface="Monotype Corsiva" pitchFamily="66" charset="0"/>
              </a:rPr>
              <a:t>Петербург.</a:t>
            </a:r>
            <a:br>
              <a:rPr lang="ru-RU" sz="5400" b="1" dirty="0" smtClean="0">
                <a:solidFill>
                  <a:srgbClr val="CC3300"/>
                </a:solidFill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4" name="Picture 5" descr="Картинка 5 из 73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4500594" cy="496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CC3300"/>
                </a:solidFill>
                <a:latin typeface="Monotype Corsiva" pitchFamily="66" charset="0"/>
              </a:rPr>
              <a:t/>
            </a:r>
            <a:br>
              <a:rPr lang="ru-RU" sz="5400" b="1" dirty="0" smtClean="0">
                <a:solidFill>
                  <a:srgbClr val="CC3300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CC3300"/>
                </a:solidFill>
                <a:latin typeface="Monotype Corsiva" pitchFamily="66" charset="0"/>
              </a:rPr>
              <a:t/>
            </a:r>
            <a:br>
              <a:rPr lang="ru-RU" sz="5400" b="1" dirty="0" smtClean="0">
                <a:solidFill>
                  <a:srgbClr val="CC3300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CC3300"/>
                </a:solidFill>
                <a:latin typeface="Monotype Corsiva" pitchFamily="66" charset="0"/>
              </a:rPr>
              <a:t/>
            </a:r>
            <a:br>
              <a:rPr lang="ru-RU" sz="5400" b="1" dirty="0" smtClean="0">
                <a:solidFill>
                  <a:srgbClr val="CC3300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CC3300"/>
                </a:solidFill>
                <a:latin typeface="Monotype Corsiva" pitchFamily="66" charset="0"/>
              </a:rPr>
              <a:t/>
            </a:r>
            <a:br>
              <a:rPr lang="ru-RU" sz="5400" b="1" dirty="0" smtClean="0">
                <a:solidFill>
                  <a:srgbClr val="CC3300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CC3300"/>
                </a:solidFill>
                <a:latin typeface="Monotype Corsiva" pitchFamily="66" charset="0"/>
              </a:rPr>
              <a:t/>
            </a:r>
            <a:br>
              <a:rPr lang="ru-RU" sz="5400" b="1" dirty="0" smtClean="0">
                <a:solidFill>
                  <a:srgbClr val="CC3300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CC3300"/>
                </a:solidFill>
                <a:latin typeface="Monotype Corsiva" pitchFamily="66" charset="0"/>
              </a:rPr>
              <a:t/>
            </a:r>
            <a:br>
              <a:rPr lang="ru-RU" sz="5400" b="1" dirty="0" smtClean="0">
                <a:solidFill>
                  <a:srgbClr val="CC3300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CC3300"/>
                </a:solidFill>
                <a:latin typeface="Monotype Corsiva" pitchFamily="66" charset="0"/>
              </a:rPr>
              <a:t/>
            </a:r>
            <a:br>
              <a:rPr lang="ru-RU" sz="5400" b="1" dirty="0" smtClean="0">
                <a:solidFill>
                  <a:srgbClr val="CC3300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CC3300"/>
                </a:solidFill>
                <a:latin typeface="Monotype Corsiva" pitchFamily="66" charset="0"/>
              </a:rPr>
              <a:t/>
            </a:r>
            <a:br>
              <a:rPr lang="ru-RU" sz="5400" b="1" dirty="0" smtClean="0">
                <a:solidFill>
                  <a:srgbClr val="CC3300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CC3300"/>
                </a:solidFill>
                <a:latin typeface="Monotype Corsiva" pitchFamily="66" charset="0"/>
              </a:rPr>
              <a:t/>
            </a:r>
            <a:br>
              <a:rPr lang="ru-RU" sz="5400" b="1" dirty="0" smtClean="0">
                <a:solidFill>
                  <a:srgbClr val="CC3300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CC3300"/>
                </a:solidFill>
                <a:latin typeface="Monotype Corsiva" pitchFamily="66" charset="0"/>
              </a:rPr>
              <a:t/>
            </a:r>
            <a:br>
              <a:rPr lang="ru-RU" sz="5400" b="1" dirty="0" smtClean="0">
                <a:solidFill>
                  <a:srgbClr val="CC3300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CC3300"/>
                </a:solidFill>
                <a:latin typeface="Monotype Corsiva" pitchFamily="66" charset="0"/>
              </a:rPr>
              <a:t/>
            </a:r>
            <a:br>
              <a:rPr lang="ru-RU" sz="5400" b="1" dirty="0" smtClean="0">
                <a:solidFill>
                  <a:srgbClr val="CC3300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CC3300"/>
                </a:solidFill>
                <a:latin typeface="Monotype Corsiva" pitchFamily="66" charset="0"/>
              </a:rPr>
              <a:t/>
            </a:r>
            <a:br>
              <a:rPr lang="ru-RU" sz="5400" b="1" dirty="0" smtClean="0">
                <a:solidFill>
                  <a:srgbClr val="CC3300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CC3300"/>
                </a:solidFill>
                <a:latin typeface="Monotype Corsiva" pitchFamily="66" charset="0"/>
              </a:rPr>
              <a:t>Церковь Покрова на Нерли.</a:t>
            </a:r>
            <a:br>
              <a:rPr lang="ru-RU" sz="5400" b="1" dirty="0" smtClean="0">
                <a:solidFill>
                  <a:srgbClr val="CC3300"/>
                </a:solidFill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4" name="Picture 7" descr="Картинка 9 из 75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80847" y="1935163"/>
            <a:ext cx="618230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Армавир, Церковь Иоанна Предтечи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2050" name="Picture 2" descr="C:\Users\Евгения\Downloads\10516_20081004_2224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214422"/>
            <a:ext cx="4000528" cy="5334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</TotalTime>
  <Words>72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Храмы России </vt:lpstr>
      <vt:lpstr>В древнерусских текстах  храмы и церкви назывались  домом - дом Господень, дом Божий, дом Пречистыя, молитвенный дом. Только в XIII веке дом Господень начинают именовать храмом . В это же время большие храмы начинают именоваться соборами.  Позже всего на Русь приходит слово церковь.</vt:lpstr>
      <vt:lpstr>Храм Покрова на Рву, или собор Василия Блаженного. Москва. </vt:lpstr>
      <vt:lpstr>Преображенская церковь. Кижи. </vt:lpstr>
      <vt:lpstr>Успенская «Дивная» церковь Алексеевского монастыря. </vt:lpstr>
      <vt:lpstr>      Церковь Дмитрия на Крови в Угличе. </vt:lpstr>
      <vt:lpstr>Храм Воскресения Христова. Петербург. </vt:lpstr>
      <vt:lpstr>            Церковь Покрова на Нерли. </vt:lpstr>
      <vt:lpstr>Армавир, Церковь Иоанна Предтечи </vt:lpstr>
      <vt:lpstr>        Армавир, Церковь Николая Чудотворца</vt:lpstr>
      <vt:lpstr>Церковь Пресвятой Богородицы, Армавир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Храмы России</dc:title>
  <dc:creator>Евгения</dc:creator>
  <cp:lastModifiedBy>АДМИН</cp:lastModifiedBy>
  <cp:revision>8</cp:revision>
  <dcterms:created xsi:type="dcterms:W3CDTF">2013-05-04T05:28:07Z</dcterms:created>
  <dcterms:modified xsi:type="dcterms:W3CDTF">2013-08-23T14:46:21Z</dcterms:modified>
</cp:coreProperties>
</file>